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7" r:id="rId3"/>
  </p:sldMasterIdLst>
  <p:notesMasterIdLst>
    <p:notesMasterId r:id="rId19"/>
  </p:notesMasterIdLst>
  <p:sldIdLst>
    <p:sldId id="296" r:id="rId4"/>
    <p:sldId id="300" r:id="rId5"/>
    <p:sldId id="305" r:id="rId6"/>
    <p:sldId id="298" r:id="rId7"/>
    <p:sldId id="299" r:id="rId8"/>
    <p:sldId id="302" r:id="rId9"/>
    <p:sldId id="301" r:id="rId10"/>
    <p:sldId id="307" r:id="rId11"/>
    <p:sldId id="306" r:id="rId12"/>
    <p:sldId id="308" r:id="rId13"/>
    <p:sldId id="280" r:id="rId14"/>
    <p:sldId id="282" r:id="rId15"/>
    <p:sldId id="281" r:id="rId16"/>
    <p:sldId id="285" r:id="rId17"/>
    <p:sldId id="30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A4"/>
    <a:srgbClr val="001642"/>
    <a:srgbClr val="001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1" y="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4C1A3-85A6-458E-8B17-6B5AC2A37AF2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A657A-F9F7-4FAA-8491-EF3E26597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2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c6121718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c6121718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51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c6121718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c6121718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128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c6121718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c6121718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725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FA079F-0F02-49AC-9940-DF0A17F2C7F6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D5BC9C-86C7-44E6-812E-FE3B973E38C2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c6121718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c6121718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352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2D34-1985-4F9E-80F4-DB6F48FB926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1C9-C8F1-4C01-9B27-42C841A60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0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2D34-1985-4F9E-80F4-DB6F48FB926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1C9-C8F1-4C01-9B27-42C841A60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2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2D34-1985-4F9E-80F4-DB6F48FB926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1C9-C8F1-4C01-9B27-42C841A60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82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27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15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75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58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76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52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7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2D34-1985-4F9E-80F4-DB6F48FB926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1C9-C8F1-4C01-9B27-42C841A60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265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1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91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29F5E8A-8C3A-409B-B70E-30D6EE3B899B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2DAAC87-C285-4A9C-847D-758ADB617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01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B879508-0A5A-4AD7-8391-2132FCF2BC2B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BCED31C-C797-4218-A46C-BA37E3442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61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6875C35-38AD-437E-81FB-3B34ACE07012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69F750C-BB13-4D8D-A2A6-D1FF403EB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4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BAF2FC7-A48E-4D26-B506-5BDD95886117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2A32289-EFD5-4E5F-81BE-D07FD623B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13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900A7F3-9AB5-4472-B874-6A3D06447029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5CCFD33-99EC-4EAE-8A7E-52DDA5B8E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08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EF2D99F-A1DB-41AB-966B-48742DF49F20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4AFF534-F60F-4983-A76D-42A672A96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020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9177D85-45E4-4E37-9604-A33D33A2FC04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6239898-BE12-4D20-A053-A50CD7A1F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0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A53B286-34B8-4ACF-AD91-1ACD5F89EBE0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7295F93-7BB1-459E-9943-01BC118FC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2D34-1985-4F9E-80F4-DB6F48FB926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1C9-C8F1-4C01-9B27-42C841A60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57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E4AE656-138F-418E-8ECC-71774E5EC4F6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1B8583C-97AB-4A4D-80D6-6A7B4C712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90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BA1E63-76B1-430E-A698-A156A84C9EB6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AFBEF46-ECEA-471B-96E4-1BD73C215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208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34869D1-C713-4ED0-9A07-C9DA39AAABA1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9CAF9E8-1F83-4350-84CC-B63E7C055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45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2D34-1985-4F9E-80F4-DB6F48FB926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1C9-C8F1-4C01-9B27-42C841A60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3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2D34-1985-4F9E-80F4-DB6F48FB926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1C9-C8F1-4C01-9B27-42C841A60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02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2D34-1985-4F9E-80F4-DB6F48FB926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1C9-C8F1-4C01-9B27-42C841A60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1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2D34-1985-4F9E-80F4-DB6F48FB926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1C9-C8F1-4C01-9B27-42C841A60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2D34-1985-4F9E-80F4-DB6F48FB926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1C9-C8F1-4C01-9B27-42C841A60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1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2D34-1985-4F9E-80F4-DB6F48FB926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21C9-C8F1-4C01-9B27-42C841A60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6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D2D34-1985-4F9E-80F4-DB6F48FB9267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721C9-C8F1-4C01-9B27-42C841A60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7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29224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390B18C-5B32-4727-8C3A-406E39280802}" type="datetimeFigureOut">
              <a:rPr lang="ru-RU"/>
              <a:pPr>
                <a:defRPr/>
              </a:pPr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9C66771-5EEA-4D90-8D98-4EE9205F5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45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jfif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решкина\Desktop\Лидеры перемен\През.1-2021\брендбук\slayd-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4" y="-7639"/>
            <a:ext cx="122265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Орешкина\Desktop\Лидеры перемен\През.1-2021\брендбук\Лого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48352"/>
            <a:ext cx="2404861" cy="8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EFFF84-1320-4A22-ABEC-DA746106D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816" y="448352"/>
            <a:ext cx="2368139" cy="12021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80CFFD-8C55-4B85-A0F1-5212D76EEB80}"/>
              </a:ext>
            </a:extLst>
          </p:cNvPr>
          <p:cNvSpPr txBox="1"/>
          <p:nvPr/>
        </p:nvSpPr>
        <p:spPr>
          <a:xfrm>
            <a:off x="1807461" y="1754132"/>
            <a:ext cx="76328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онлайн проект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Психологическая поддержка и реабилитация медицинских работников, волонтеров-медиков и психологов-волонтеров в условиях пандемии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COVID-19 «Психологи медикам»</a:t>
            </a:r>
          </a:p>
        </p:txBody>
      </p:sp>
    </p:spTree>
    <p:extLst>
      <p:ext uri="{BB962C8B-B14F-4D97-AF65-F5344CB8AC3E}">
        <p14:creationId xmlns:p14="http://schemas.microsoft.com/office/powerpoint/2010/main" val="2125050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0E322EE-CFB3-4560-BEC5-E85D3AD53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0"/>
            <a:ext cx="5324475" cy="62007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5A4DAC-B2E1-471A-B8BB-80F6D86B3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615134"/>
            <a:ext cx="5774209" cy="62428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92559B-002C-4FA4-8295-DA736DC18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177963"/>
            <a:ext cx="3968840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6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Орешкина\Desktop\Лидеры перемен\Психологи медикам\18.08.2020\Елена Синолицк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33" y="1080073"/>
            <a:ext cx="3208337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Специалисты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1200" y="1268413"/>
            <a:ext cx="4038600" cy="3097212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43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43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43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43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43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43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43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43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7200" dirty="0">
                <a:solidFill>
                  <a:schemeClr val="tx2">
                    <a:lumMod val="50000"/>
                  </a:schemeClr>
                </a:solidFill>
              </a:rPr>
              <a:t>                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7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72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ru-RU" sz="72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72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7200" dirty="0"/>
          </a:p>
        </p:txBody>
      </p:sp>
      <p:pic>
        <p:nvPicPr>
          <p:cNvPr id="86022" name="Picture 3" descr="C:\Users\Орешкина\Desktop\Лидеры перемен\Психологи медикам\18.08.2020\Словесно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1146176"/>
            <a:ext cx="31369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39816" y="4402325"/>
            <a:ext cx="368935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Л.Б. </a:t>
            </a:r>
            <a:r>
              <a:rPr lang="ru-RU" b="1" dirty="0" err="1">
                <a:solidFill>
                  <a:srgbClr val="1F497D">
                    <a:lumMod val="50000"/>
                  </a:srgbClr>
                </a:solidFill>
                <a:cs typeface="Arial" charset="0"/>
              </a:rPr>
              <a:t>Словеснова</a:t>
            </a:r>
            <a:endParaRPr lang="ru-RU" b="1" dirty="0">
              <a:solidFill>
                <a:srgbClr val="1F497D">
                  <a:lumMod val="50000"/>
                </a:srgbClr>
              </a:solidFill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клинический психолог, </a:t>
            </a: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психолог –консультант, </a:t>
            </a: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супервизор</a:t>
            </a: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председатель Волгоградского регионального отделения ОППЛ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29166" y="4363436"/>
            <a:ext cx="2581275" cy="2030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Е.Г. </a:t>
            </a:r>
            <a:r>
              <a:rPr lang="ru-RU" b="1" dirty="0" err="1">
                <a:solidFill>
                  <a:srgbClr val="1F497D">
                    <a:lumMod val="50000"/>
                  </a:srgbClr>
                </a:solidFill>
                <a:cs typeface="Arial" charset="0"/>
              </a:rPr>
              <a:t>Синолицая</a:t>
            </a:r>
            <a:endParaRPr lang="ru-RU" b="1" dirty="0">
              <a:solidFill>
                <a:srgbClr val="1F497D">
                  <a:lumMod val="50000"/>
                </a:srgbClr>
              </a:solidFill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 врач </a:t>
            </a: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психотерапевт-нарколог</a:t>
            </a: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руководитель</a:t>
            </a: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Клуба психологии </a:t>
            </a:r>
          </a:p>
          <a:p>
            <a:pPr algn="ctr"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«Se</a:t>
            </a: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лена»</a:t>
            </a:r>
          </a:p>
          <a:p>
            <a:pPr algn="ctr">
              <a:defRPr/>
            </a:pPr>
            <a:endParaRPr lang="ru-RU" dirty="0">
              <a:solidFill>
                <a:srgbClr val="1F497D">
                  <a:lumMod val="50000"/>
                </a:srgbClr>
              </a:solidFill>
              <a:cs typeface="Arial" charset="0"/>
            </a:endParaRPr>
          </a:p>
        </p:txBody>
      </p:sp>
      <p:pic>
        <p:nvPicPr>
          <p:cNvPr id="1027" name="Picture 3" descr="C:\Users\Орешкина\Desktop\Лидеры перемен\През.1-2021\брендбук\Растр-20210208T212536Z-001\Растр\Психологимедикам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01" y="6119117"/>
            <a:ext cx="4352801" cy="5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6B5770-D2C4-48D6-BF3C-E84E4B925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26" y="1147519"/>
            <a:ext cx="2868190" cy="31450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6BD493-DAEF-43D3-A8CE-0DEAD9797E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481" y="4437249"/>
            <a:ext cx="3168352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5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2020606" y="188640"/>
            <a:ext cx="8229600" cy="999360"/>
          </a:xfrm>
        </p:spPr>
        <p:txBody>
          <a:bodyPr/>
          <a:lstStyle/>
          <a:p>
            <a:pPr eaLnBrk="1" hangingPunct="1"/>
            <a:r>
              <a:rPr lang="ru-RU" altLang="ru-RU" sz="4000" b="1" dirty="0">
                <a:solidFill>
                  <a:schemeClr val="accent5">
                    <a:lumMod val="75000"/>
                  </a:schemeClr>
                </a:solidFill>
              </a:rPr>
              <a:t>Специалисты проекта</a:t>
            </a:r>
            <a:endParaRPr lang="ru-RU" alt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9091" name="Picture 4" descr="C:\Users\Орешкина\Desktop\Лидеры перемен\Психологи медикам\Программы МК\DSC03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38289"/>
            <a:ext cx="27305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2191" y="4652964"/>
            <a:ext cx="16257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Т.П. </a:t>
            </a:r>
            <a:r>
              <a:rPr lang="ru-RU" b="1" dirty="0" err="1">
                <a:solidFill>
                  <a:srgbClr val="1F497D">
                    <a:lumMod val="50000"/>
                  </a:srgbClr>
                </a:solidFill>
                <a:cs typeface="Arial" charset="0"/>
              </a:rPr>
              <a:t>Мортина</a:t>
            </a:r>
            <a:endParaRPr lang="ru-RU" b="1" dirty="0">
              <a:solidFill>
                <a:srgbClr val="1F497D">
                  <a:lumMod val="50000"/>
                </a:srgbClr>
              </a:solidFill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психолог</a:t>
            </a: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бизнес-тренер</a:t>
            </a:r>
          </a:p>
          <a:p>
            <a:pPr>
              <a:defRPr/>
            </a:pP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9093" name="Picture 2" descr="C:\Users\Орешкина\Desktop\Лидеры перемен\Психологи медикам\18.08.2020\Беловодченк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1" y="1503364"/>
            <a:ext cx="2595563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84345" y="5603154"/>
            <a:ext cx="43021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Техники срочной помощи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96226" y="4660900"/>
            <a:ext cx="272097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Г.Н. </a:t>
            </a:r>
            <a:r>
              <a:rPr lang="ru-RU" b="1" dirty="0" err="1">
                <a:solidFill>
                  <a:srgbClr val="1F497D">
                    <a:lumMod val="50000"/>
                  </a:srgbClr>
                </a:solidFill>
                <a:cs typeface="Arial" charset="0"/>
              </a:rPr>
              <a:t>Беловодченко</a:t>
            </a:r>
            <a:endParaRPr lang="ru-RU" b="1" dirty="0">
              <a:solidFill>
                <a:srgbClr val="1F497D">
                  <a:lumMod val="50000"/>
                </a:srgbClr>
              </a:solidFill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педагог-психолог</a:t>
            </a: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бизнес-тренер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95467" y="4660900"/>
            <a:ext cx="16257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О.Н. </a:t>
            </a:r>
            <a:r>
              <a:rPr lang="ru-RU" b="1" dirty="0" err="1">
                <a:solidFill>
                  <a:srgbClr val="1F497D">
                    <a:lumMod val="50000"/>
                  </a:srgbClr>
                </a:solidFill>
                <a:cs typeface="Arial" charset="0"/>
              </a:rPr>
              <a:t>Рудякова</a:t>
            </a:r>
            <a:endParaRPr lang="ru-RU" b="1" dirty="0">
              <a:solidFill>
                <a:srgbClr val="1F497D">
                  <a:lumMod val="50000"/>
                </a:srgbClr>
              </a:solidFill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психолог</a:t>
            </a: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бизнес-тренер</a:t>
            </a: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супервизор</a:t>
            </a:r>
          </a:p>
        </p:txBody>
      </p:sp>
      <p:pic>
        <p:nvPicPr>
          <p:cNvPr id="89097" name="Picture 3" descr="C:\Users\Орешкина\Desktop\Лидеры перемен\Психологи медикам\Программы МК\Рудякова\IMG_63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1503364"/>
            <a:ext cx="28067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59" y="6107734"/>
            <a:ext cx="43529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6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11266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Специалисты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5108575"/>
            <a:ext cx="291623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А.А. Куликова</a:t>
            </a: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клинический психолог</a:t>
            </a: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арт-терапевт</a:t>
            </a: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Медиатор,</a:t>
            </a: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супервизор</a:t>
            </a:r>
          </a:p>
        </p:txBody>
      </p:sp>
      <p:pic>
        <p:nvPicPr>
          <p:cNvPr id="87045" name="Picture 2" descr="C:\Users\Орешкина\Desktop\Лидеры перемен\Психологи медикам\Программы МК\Анна Куликова\Куликова Анна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473200"/>
            <a:ext cx="249713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3" descr="C:\Users\Орешкина\Desktop\Лидеры перемен\Психологи медикам\Программы МК\Соколова Анна\fGzjmm1Q8x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9" y="1473200"/>
            <a:ext cx="235902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59475" y="6321425"/>
            <a:ext cx="184150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rgbClr val="1F497D">
                  <a:lumMod val="50000"/>
                </a:srgbClr>
              </a:solidFill>
              <a:cs typeface="Arial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1F497D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72451" y="5095876"/>
            <a:ext cx="2208213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А. В. Соколова </a:t>
            </a: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клинический психолог</a:t>
            </a: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арт-терапевт</a:t>
            </a: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КПТ-терапевт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2" y="865982"/>
            <a:ext cx="43529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FB2730-2E45-4269-8221-C522EE6AF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685" y="1506363"/>
            <a:ext cx="2493480" cy="32128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FBB594-B8B1-410D-B692-16B247FF0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453" y="4969102"/>
            <a:ext cx="3017782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</a:rPr>
              <a:t>Специалисты проекта</a:t>
            </a:r>
            <a:endParaRPr lang="ru-RU" alt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0115" name="Объект 2"/>
          <p:cNvSpPr txBox="1">
            <a:spLocks/>
          </p:cNvSpPr>
          <p:nvPr/>
        </p:nvSpPr>
        <p:spPr bwMode="auto">
          <a:xfrm>
            <a:off x="2935665" y="5114478"/>
            <a:ext cx="2985981" cy="98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 typeface="Arial" charset="0"/>
              <a:buNone/>
            </a:pPr>
            <a:r>
              <a:rPr lang="ru-RU" altLang="ru-RU" sz="1800" b="1" dirty="0">
                <a:solidFill>
                  <a:srgbClr val="10253F"/>
                </a:solidFill>
                <a:cs typeface="Arial" charset="0"/>
              </a:rPr>
              <a:t>Михаил Парамонов</a:t>
            </a:r>
          </a:p>
          <a:p>
            <a:pPr algn="ctr" eaLnBrk="1" fontAlgn="base" hangingPunct="1">
              <a:spcAft>
                <a:spcPct val="0"/>
              </a:spcAft>
              <a:buFont typeface="Arial" charset="0"/>
              <a:buNone/>
            </a:pPr>
            <a:r>
              <a:rPr lang="en-US" altLang="ru-RU" sz="1800" dirty="0" err="1">
                <a:solidFill>
                  <a:srgbClr val="10253F"/>
                </a:solidFill>
                <a:cs typeface="Arial" charset="0"/>
              </a:rPr>
              <a:t>Smm</a:t>
            </a:r>
            <a:r>
              <a:rPr lang="ru-RU" altLang="ru-RU" sz="1800" dirty="0">
                <a:solidFill>
                  <a:srgbClr val="10253F"/>
                </a:solidFill>
                <a:cs typeface="Arial" charset="0"/>
              </a:rPr>
              <a:t>-менеджер</a:t>
            </a:r>
          </a:p>
          <a:p>
            <a:pPr algn="ctr" eaLnBrk="1" fontAlgn="base" hangingPunct="1">
              <a:spcAft>
                <a:spcPct val="0"/>
              </a:spcAft>
              <a:buFont typeface="Arial" charset="0"/>
              <a:buNone/>
            </a:pPr>
            <a:endParaRPr lang="ru-RU" altLang="ru-RU" sz="1800" dirty="0">
              <a:solidFill>
                <a:srgbClr val="10253F"/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84339" y="5096706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Виктор Орешкин</a:t>
            </a:r>
          </a:p>
          <a:p>
            <a:pPr algn="ctr">
              <a:defRPr/>
            </a:pP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техническая поддержка</a:t>
            </a:r>
          </a:p>
          <a:p>
            <a:pPr algn="ctr">
              <a:defRPr/>
            </a:pPr>
            <a:endParaRPr lang="ru-RU" dirty="0">
              <a:solidFill>
                <a:srgbClr val="1F497D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90120" name="Объект 2"/>
          <p:cNvSpPr>
            <a:spLocks noGrp="1"/>
          </p:cNvSpPr>
          <p:nvPr>
            <p:ph idx="1"/>
          </p:nvPr>
        </p:nvSpPr>
        <p:spPr>
          <a:xfrm>
            <a:off x="1800672" y="1739677"/>
            <a:ext cx="8229600" cy="3052762"/>
          </a:xfrm>
        </p:spPr>
        <p:txBody>
          <a:bodyPr/>
          <a:lstStyle/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44789" y="5089802"/>
            <a:ext cx="2237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Александр Давыдов</a:t>
            </a:r>
          </a:p>
          <a:p>
            <a:pPr algn="ctr">
              <a:defRPr/>
            </a:pPr>
            <a:r>
              <a:rPr lang="en-US" dirty="0" err="1">
                <a:solidFill>
                  <a:srgbClr val="1F497D">
                    <a:lumMod val="50000"/>
                  </a:srgbClr>
                </a:solidFill>
                <a:cs typeface="Arial" charset="0"/>
              </a:rPr>
              <a:t>Smm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-</a:t>
            </a:r>
            <a:r>
              <a:rPr lang="ru-RU" dirty="0">
                <a:solidFill>
                  <a:srgbClr val="1F497D">
                    <a:lumMod val="50000"/>
                  </a:srgbClr>
                </a:solidFill>
                <a:cs typeface="Arial" charset="0"/>
              </a:rPr>
              <a:t>менеджер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624392" y="5119625"/>
            <a:ext cx="2051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1642"/>
                </a:solidFill>
              </a:rPr>
              <a:t>Станислав Богачев</a:t>
            </a:r>
          </a:p>
          <a:p>
            <a:pPr algn="ctr"/>
            <a:r>
              <a:rPr lang="ru-RU" dirty="0">
                <a:solidFill>
                  <a:srgbClr val="001642"/>
                </a:solidFill>
              </a:rPr>
              <a:t>дизайнер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1" y="124893"/>
            <a:ext cx="3310125" cy="35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Орешкина\Desktop\НЕТАНИЯ\21.04.2020 ВКС\Орешки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381779"/>
            <a:ext cx="2666139" cy="34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решкина\Desktop\НЕТАНИЯ\21.04.2020 ВКС\Давыдо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2314"/>
            <a:ext cx="2631425" cy="349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Орешкина\Desktop\Лидеры перемен\През.1-2021\Старт Круглый стол\hTbthhc8hC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90" y="1433304"/>
            <a:ext cx="2741858" cy="347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Изображение выглядит как мужчи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9C8AE8F-0073-4FE1-9C97-2D57C4BB4E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21" y="1407389"/>
            <a:ext cx="2545270" cy="348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0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C01D9BD-8C7D-4F7B-89CA-837AC21B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1" y="2739945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Орешкина\Desktop\Лидеры перемен\През.1-2021\брендбук\Лого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151" y="106662"/>
            <a:ext cx="2481559" cy="92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B3806D-3210-401D-B87D-CFC0B603AC28}"/>
              </a:ext>
            </a:extLst>
          </p:cNvPr>
          <p:cNvSpPr txBox="1"/>
          <p:nvPr/>
        </p:nvSpPr>
        <p:spPr>
          <a:xfrm>
            <a:off x="3445630" y="1104081"/>
            <a:ext cx="73308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БЛАГОДАРИМ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>
              <a:solidFill>
                <a:srgbClr val="0097A7">
                  <a:lumMod val="50000"/>
                </a:srgbClr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0097A7">
                    <a:lumMod val="50000"/>
                  </a:srgbClr>
                </a:solidFill>
                <a:latin typeface="Arial"/>
              </a:rPr>
              <a:t>Орешкина Наталья Геннадиевна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97A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+79272535768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97A7">
                    <a:lumMod val="50000"/>
                  </a:srgbClr>
                </a:solidFill>
                <a:latin typeface="Arial"/>
              </a:rPr>
              <a:t>lideri.peremen@gmail.com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0097A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0797C5-FED3-416B-998A-540C981363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1" y="4322153"/>
            <a:ext cx="2481559" cy="2481559"/>
          </a:xfrm>
          <a:prstGeom prst="rect">
            <a:avLst/>
          </a:prstGeom>
        </p:spPr>
      </p:pic>
      <p:pic>
        <p:nvPicPr>
          <p:cNvPr id="9" name="Picture 6" descr="C:\Users\Орешкина\Desktop\Лидеры перемен\През.1-2021\Старт Круглый стол\fb_icon_325x325.png">
            <a:extLst>
              <a:ext uri="{FF2B5EF4-FFF2-40B4-BE49-F238E27FC236}">
                <a16:creationId xmlns:a16="http://schemas.microsoft.com/office/drawing/2014/main" id="{A290AE6D-5B46-48A2-8199-DD4B5FE8C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96" y="3445528"/>
            <a:ext cx="936236" cy="93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79D824-70A4-4A50-B620-517EA92EA0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3" y="4411633"/>
            <a:ext cx="2405563" cy="24055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AC71EC-0E14-4832-A65E-046F196242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09" y="4351437"/>
            <a:ext cx="2481559" cy="2481559"/>
          </a:xfrm>
          <a:prstGeom prst="rect">
            <a:avLst/>
          </a:prstGeom>
        </p:spPr>
      </p:pic>
      <p:pic>
        <p:nvPicPr>
          <p:cNvPr id="14" name="Picture 4" descr="C:\Users\Орешкина\Desktop\Лидеры перемен\През.1-2021\Старт Круглый стол\Без названия.png">
            <a:extLst>
              <a:ext uri="{FF2B5EF4-FFF2-40B4-BE49-F238E27FC236}">
                <a16:creationId xmlns:a16="http://schemas.microsoft.com/office/drawing/2014/main" id="{ED22131B-FC38-4FB3-9360-D5C9C22CF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70" y="3445529"/>
            <a:ext cx="936235" cy="93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2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C721E8-0287-4C85-AF8B-AEE435348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 r="16521" b="-1"/>
          <a:stretch/>
        </p:blipFill>
        <p:spPr>
          <a:xfrm>
            <a:off x="5447928" y="719935"/>
            <a:ext cx="6527636" cy="5853113"/>
          </a:xfrm>
          <a:prstGeom prst="rect">
            <a:avLst/>
          </a:prstGeom>
          <a:noFill/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AB2FFBF-DFA0-4814-9A5D-B616A8A1FEF2}"/>
              </a:ext>
            </a:extLst>
          </p:cNvPr>
          <p:cNvSpPr/>
          <p:nvPr/>
        </p:nvSpPr>
        <p:spPr>
          <a:xfrm>
            <a:off x="100584" y="0"/>
            <a:ext cx="5904656" cy="1976098"/>
          </a:xfrm>
          <a:prstGeom prst="roundRect">
            <a:avLst/>
          </a:prstGeom>
          <a:solidFill>
            <a:srgbClr val="0097A7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Цель: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создание условий для сохранения и улучшения психологического здоровья медицинских работников, волонтеров медиков и психологов волонтеров горячих линий и чат-ботов, осуществляющих свою профессиональную деятельность в условиях пандемии COVID- 19, посредством психологической поддержки и реабилитации. 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9DCF0F4-209F-496D-835E-DCA94BDE0700}"/>
              </a:ext>
            </a:extLst>
          </p:cNvPr>
          <p:cNvSpPr/>
          <p:nvPr/>
        </p:nvSpPr>
        <p:spPr>
          <a:xfrm>
            <a:off x="100584" y="1976098"/>
            <a:ext cx="6146338" cy="4881901"/>
          </a:xfrm>
          <a:prstGeom prst="roundRect">
            <a:avLst/>
          </a:prstGeom>
          <a:solidFill>
            <a:srgbClr val="0097A7"/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Задачи: </a:t>
            </a: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Объединить стейкхолдеров для реализации проекта.</a:t>
            </a: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Провести мероприятия, направленные на психологическую поддержку и реабилитацию медицинских работников, волонтеров-медиков и психологов-волонтеров, с выявленными симптомами профессионального выгорания.</a:t>
            </a: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Провести промежуточное анкетирование и итоговое психологическое тестирование участников проекта.</a:t>
            </a: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Разработать и издать Методическое пособие с описанием лучших практик проекта.</a:t>
            </a: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Провести оценку результативности и эффективности проекта.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4FD71E-2A7D-4B80-849A-FAFC5A8D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507" y="120382"/>
            <a:ext cx="3876057" cy="46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B3806D-3210-401D-B87D-CFC0B603AC28}"/>
              </a:ext>
            </a:extLst>
          </p:cNvPr>
          <p:cNvSpPr txBox="1"/>
          <p:nvPr/>
        </p:nvSpPr>
        <p:spPr>
          <a:xfrm>
            <a:off x="2135560" y="304810"/>
            <a:ext cx="97974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0097A7">
                    <a:lumMod val="50000"/>
                  </a:srgbClr>
                </a:solidFill>
                <a:latin typeface="Arial"/>
              </a:rPr>
              <a:t>Данные последнего тестирования 09.2021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97A7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9E9AD92-FAFA-4D00-9DB0-13476CA2F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25" y="4200130"/>
            <a:ext cx="9077325" cy="2667000"/>
          </a:xfrm>
          <a:prstGeom prst="rect">
            <a:avLst/>
          </a:prstGeom>
        </p:spPr>
      </p:pic>
      <p:pic>
        <p:nvPicPr>
          <p:cNvPr id="2050" name="Picture 2" descr="C:\Users\Орешкина\Desktop\Лидеры перемен\През.1-2021\брендбук\Лого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5733256"/>
            <a:ext cx="2481559" cy="92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AC9C865-715F-4B1D-9F59-6B34312D58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520548"/>
            <a:ext cx="8639175" cy="2638425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95FE1F39-8829-4D99-9036-A2547618E3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01483" y="3897016"/>
            <a:ext cx="7375037" cy="639762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ВОД «Волонтеры-медики» (40 регионов РФ)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253159-61E6-4E36-93CB-DCED541BA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1483" y="919262"/>
            <a:ext cx="7231021" cy="639762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Медицинские работники (28 регионов РФ)</a:t>
            </a:r>
          </a:p>
        </p:txBody>
      </p:sp>
    </p:spTree>
    <p:extLst>
      <p:ext uri="{BB962C8B-B14F-4D97-AF65-F5344CB8AC3E}">
        <p14:creationId xmlns:p14="http://schemas.microsoft.com/office/powerpoint/2010/main" val="160329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6F14BEC-24AC-40C9-862E-6D71986A2429}"/>
              </a:ext>
            </a:extLst>
          </p:cNvPr>
          <p:cNvSpPr/>
          <p:nvPr/>
        </p:nvSpPr>
        <p:spPr>
          <a:xfrm>
            <a:off x="2855640" y="188640"/>
            <a:ext cx="6264696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FF"/>
                </a:solidFill>
                <a:latin typeface="Arial"/>
              </a:rPr>
              <a:t>Мероприятия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E4D4E2A-F60B-43EE-957C-FDF0B7E75413}"/>
              </a:ext>
            </a:extLst>
          </p:cNvPr>
          <p:cNvSpPr/>
          <p:nvPr/>
        </p:nvSpPr>
        <p:spPr>
          <a:xfrm>
            <a:off x="551384" y="1102822"/>
            <a:ext cx="4464496" cy="69887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latin typeface="Arial"/>
              </a:rPr>
              <a:t>Трек «Психологи-медикам»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585979B-485D-4EC7-9B6B-376C7EE36AC5}"/>
              </a:ext>
            </a:extLst>
          </p:cNvPr>
          <p:cNvSpPr/>
          <p:nvPr/>
        </p:nvSpPr>
        <p:spPr>
          <a:xfrm>
            <a:off x="6888088" y="1129432"/>
            <a:ext cx="4968552" cy="69159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FF"/>
                </a:solidFill>
                <a:latin typeface="Arial"/>
              </a:rPr>
              <a:t>Трек «Психологи-психологам»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9997E65-2E24-429B-A445-B40B668E5F2E}"/>
              </a:ext>
            </a:extLst>
          </p:cNvPr>
          <p:cNvSpPr/>
          <p:nvPr/>
        </p:nvSpPr>
        <p:spPr>
          <a:xfrm>
            <a:off x="2784617" y="2058430"/>
            <a:ext cx="6480720" cy="984776"/>
          </a:xfrm>
          <a:prstGeom prst="roundRect">
            <a:avLst/>
          </a:prstGeom>
          <a:solidFill>
            <a:srgbClr val="0094A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Психологические мастер-классы</a:t>
            </a:r>
            <a:r>
              <a:rPr lang="ru-RU" sz="2000" b="1" dirty="0">
                <a:solidFill>
                  <a:schemeClr val="bg1"/>
                </a:solidFill>
                <a:latin typeface="Arial"/>
              </a:rPr>
              <a:t>,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/>
              </a:rPr>
              <a:t>направленные на профилактику </a:t>
            </a:r>
            <a:r>
              <a:rPr lang="ru-RU" sz="2000" dirty="0" err="1">
                <a:solidFill>
                  <a:schemeClr val="bg1"/>
                </a:solidFill>
                <a:latin typeface="Arial"/>
              </a:rPr>
              <a:t>профвыгорания</a:t>
            </a:r>
            <a:endParaRPr lang="ru-RU" sz="2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9CF9338-A93F-4709-85E1-2B98EA4C9DA5}"/>
              </a:ext>
            </a:extLst>
          </p:cNvPr>
          <p:cNvSpPr/>
          <p:nvPr/>
        </p:nvSpPr>
        <p:spPr>
          <a:xfrm>
            <a:off x="2172549" y="3291337"/>
            <a:ext cx="7704856" cy="984776"/>
          </a:xfrm>
          <a:prstGeom prst="roundRect">
            <a:avLst/>
          </a:prstGeom>
          <a:solidFill>
            <a:srgbClr val="0094A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Психотерапевтические сессии,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/>
              </a:rPr>
              <a:t>направленные на преодоление симптомов </a:t>
            </a:r>
            <a:r>
              <a:rPr lang="ru-RU" sz="2000" dirty="0" err="1">
                <a:solidFill>
                  <a:schemeClr val="bg1"/>
                </a:solidFill>
                <a:latin typeface="Arial"/>
              </a:rPr>
              <a:t>профвыгорания</a:t>
            </a:r>
            <a:endParaRPr lang="ru-RU" sz="2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823BC0A-2148-41A8-B6C8-E6E41F569AE3}"/>
              </a:ext>
            </a:extLst>
          </p:cNvPr>
          <p:cNvSpPr/>
          <p:nvPr/>
        </p:nvSpPr>
        <p:spPr>
          <a:xfrm>
            <a:off x="9837962" y="2225890"/>
            <a:ext cx="2162693" cy="1287725"/>
          </a:xfrm>
          <a:prstGeom prst="roundRect">
            <a:avLst/>
          </a:prstGeom>
          <a:solidFill>
            <a:srgbClr val="0094A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/>
              </a:rPr>
              <a:t>    </a:t>
            </a:r>
          </a:p>
          <a:p>
            <a:pPr algn="ctr"/>
            <a:r>
              <a:rPr lang="ru-RU" sz="2000" b="1" dirty="0" err="1">
                <a:solidFill>
                  <a:schemeClr val="bg1"/>
                </a:solidFill>
                <a:latin typeface="Arial"/>
              </a:rPr>
              <a:t>Супервизии</a:t>
            </a:r>
            <a:endParaRPr lang="ru-RU" sz="20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3E7C4583-AB4E-4C5A-A653-71C2D694E0EA}"/>
              </a:ext>
            </a:extLst>
          </p:cNvPr>
          <p:cNvSpPr/>
          <p:nvPr/>
        </p:nvSpPr>
        <p:spPr>
          <a:xfrm>
            <a:off x="7201058" y="1821023"/>
            <a:ext cx="648072" cy="204763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1EE274FB-ADFE-45C9-8A5C-463854D1E671}"/>
              </a:ext>
            </a:extLst>
          </p:cNvPr>
          <p:cNvSpPr/>
          <p:nvPr/>
        </p:nvSpPr>
        <p:spPr>
          <a:xfrm>
            <a:off x="4081838" y="1810610"/>
            <a:ext cx="648072" cy="204763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CAA0633E-8DB2-42E1-A558-79620DE78245}"/>
              </a:ext>
            </a:extLst>
          </p:cNvPr>
          <p:cNvSpPr/>
          <p:nvPr/>
        </p:nvSpPr>
        <p:spPr>
          <a:xfrm>
            <a:off x="10020390" y="1844324"/>
            <a:ext cx="648072" cy="400893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07ED8BC-60FA-43F1-9BCA-1594B80A314F}"/>
              </a:ext>
            </a:extLst>
          </p:cNvPr>
          <p:cNvSpPr/>
          <p:nvPr/>
        </p:nvSpPr>
        <p:spPr>
          <a:xfrm>
            <a:off x="7850154" y="4610937"/>
            <a:ext cx="4253167" cy="2161136"/>
          </a:xfrm>
          <a:prstGeom prst="roundRect">
            <a:avLst/>
          </a:prstGeom>
          <a:solidFill>
            <a:srgbClr val="0094A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200 психологов-волонтеров: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100%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- сохранят уровень психологического здоровья 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- справятся с симптомами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профвыгорания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100%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- расширят репертуар методов консультирования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B5681C91-B724-4F33-8C82-01E51E266FAB}"/>
              </a:ext>
            </a:extLst>
          </p:cNvPr>
          <p:cNvSpPr/>
          <p:nvPr/>
        </p:nvSpPr>
        <p:spPr>
          <a:xfrm>
            <a:off x="4099090" y="3050586"/>
            <a:ext cx="648072" cy="204763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E478C988-09A3-4D2E-BBF3-FA540CB34E9E}"/>
              </a:ext>
            </a:extLst>
          </p:cNvPr>
          <p:cNvSpPr/>
          <p:nvPr/>
        </p:nvSpPr>
        <p:spPr>
          <a:xfrm>
            <a:off x="7192179" y="3053592"/>
            <a:ext cx="648072" cy="204763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E9A3A499-F385-4859-B370-A0579DCC1AC6}"/>
              </a:ext>
            </a:extLst>
          </p:cNvPr>
          <p:cNvSpPr/>
          <p:nvPr/>
        </p:nvSpPr>
        <p:spPr>
          <a:xfrm>
            <a:off x="2531604" y="4345900"/>
            <a:ext cx="648072" cy="179009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AC2B2197-183B-410F-81D5-AD906D60A77E}"/>
              </a:ext>
            </a:extLst>
          </p:cNvPr>
          <p:cNvSpPr/>
          <p:nvPr/>
        </p:nvSpPr>
        <p:spPr>
          <a:xfrm>
            <a:off x="8941301" y="4353838"/>
            <a:ext cx="648072" cy="179009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642680E9-DAE5-403A-86C5-343D7C3470D8}"/>
              </a:ext>
            </a:extLst>
          </p:cNvPr>
          <p:cNvSpPr/>
          <p:nvPr/>
        </p:nvSpPr>
        <p:spPr>
          <a:xfrm>
            <a:off x="5467946" y="1184405"/>
            <a:ext cx="995075" cy="9847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14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50B6166-02E2-4136-B0C6-9A0D160B7D32}"/>
              </a:ext>
            </a:extLst>
          </p:cNvPr>
          <p:cNvSpPr/>
          <p:nvPr/>
        </p:nvSpPr>
        <p:spPr>
          <a:xfrm>
            <a:off x="1465506" y="3553906"/>
            <a:ext cx="995075" cy="9847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36132516-A402-4CA3-85EC-70F5703750A8}"/>
              </a:ext>
            </a:extLst>
          </p:cNvPr>
          <p:cNvSpPr/>
          <p:nvPr/>
        </p:nvSpPr>
        <p:spPr>
          <a:xfrm>
            <a:off x="11005580" y="1890049"/>
            <a:ext cx="995075" cy="9847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FFFF00"/>
                </a:solidFill>
                <a:latin typeface="Arial"/>
              </a:rPr>
              <a:t>9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72E14B94-9565-4BB0-B43E-832BFC764471}"/>
              </a:ext>
            </a:extLst>
          </p:cNvPr>
          <p:cNvSpPr/>
          <p:nvPr/>
        </p:nvSpPr>
        <p:spPr>
          <a:xfrm>
            <a:off x="79377" y="4645718"/>
            <a:ext cx="7704856" cy="2161136"/>
          </a:xfrm>
          <a:prstGeom prst="roundRect">
            <a:avLst/>
          </a:prstGeom>
          <a:solidFill>
            <a:srgbClr val="0094A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1 800 медработников и волонтеров-медиков: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100%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- повысят уровень психологической грамотности, коммуникативных навыков, навыков само и взаимопомощи в различных стрессовых ситуациях 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сохранят уровень психологического здоровья, справятся с симптомами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профвыгорания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преподавателей – расширят репертуар методов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практич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. занятий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A3D3DF-6366-4291-9F25-17369C7A68F2}"/>
              </a:ext>
            </a:extLst>
          </p:cNvPr>
          <p:cNvSpPr txBox="1"/>
          <p:nvPr/>
        </p:nvSpPr>
        <p:spPr>
          <a:xfrm>
            <a:off x="4398465" y="4252746"/>
            <a:ext cx="3142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2000 участников:</a:t>
            </a:r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D77797F8-0224-4E2E-847C-5A961DA36DD3}"/>
              </a:ext>
            </a:extLst>
          </p:cNvPr>
          <p:cNvSpPr/>
          <p:nvPr/>
        </p:nvSpPr>
        <p:spPr>
          <a:xfrm>
            <a:off x="10864848" y="3530233"/>
            <a:ext cx="648072" cy="103858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F03ACB21-AE09-4F0B-94CD-133F08D7E171}"/>
              </a:ext>
            </a:extLst>
          </p:cNvPr>
          <p:cNvSpPr/>
          <p:nvPr/>
        </p:nvSpPr>
        <p:spPr>
          <a:xfrm>
            <a:off x="9589373" y="3557135"/>
            <a:ext cx="995075" cy="9847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76955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C01D9BD-8C7D-4F7B-89CA-837AC21B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502" y="2179385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Орешкина\Desktop\Лидеры перемен\През.1-2021\брендбук\Лого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20" y="1112929"/>
            <a:ext cx="2872159" cy="106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B3806D-3210-401D-B87D-CFC0B603AC28}"/>
              </a:ext>
            </a:extLst>
          </p:cNvPr>
          <p:cNvSpPr txBox="1"/>
          <p:nvPr/>
        </p:nvSpPr>
        <p:spPr>
          <a:xfrm>
            <a:off x="3479155" y="214448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МЫ В СОЦИАЛЬНЫХ СЕТЯХ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0797C5-FED3-416B-998A-540C981363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289" y="3809067"/>
            <a:ext cx="2481559" cy="2481559"/>
          </a:xfrm>
          <a:prstGeom prst="rect">
            <a:avLst/>
          </a:prstGeom>
        </p:spPr>
      </p:pic>
      <p:pic>
        <p:nvPicPr>
          <p:cNvPr id="9" name="Picture 6" descr="C:\Users\Орешкина\Desktop\Лидеры перемен\През.1-2021\Старт Круглый стол\fb_icon_325x325.png">
            <a:extLst>
              <a:ext uri="{FF2B5EF4-FFF2-40B4-BE49-F238E27FC236}">
                <a16:creationId xmlns:a16="http://schemas.microsoft.com/office/drawing/2014/main" id="{A290AE6D-5B46-48A2-8199-DD4B5FE8C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327" y="2872831"/>
            <a:ext cx="936236" cy="93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79D824-70A4-4A50-B620-517EA92EA0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3885063"/>
            <a:ext cx="2405563" cy="24055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AC71EC-0E14-4832-A65E-046F196242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78" y="3847064"/>
            <a:ext cx="2481559" cy="2481559"/>
          </a:xfrm>
          <a:prstGeom prst="rect">
            <a:avLst/>
          </a:prstGeom>
        </p:spPr>
      </p:pic>
      <p:pic>
        <p:nvPicPr>
          <p:cNvPr id="14" name="Picture 4" descr="C:\Users\Орешкина\Desktop\Лидеры перемен\През.1-2021\Старт Круглый стол\Без названия.png">
            <a:extLst>
              <a:ext uri="{FF2B5EF4-FFF2-40B4-BE49-F238E27FC236}">
                <a16:creationId xmlns:a16="http://schemas.microsoft.com/office/drawing/2014/main" id="{ED22131B-FC38-4FB3-9360-D5C9C22CF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99" y="2868660"/>
            <a:ext cx="936235" cy="93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1F445DB-2B73-4D07-A204-2A3D514065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63" y="592286"/>
            <a:ext cx="1952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9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0DE67DA-09B4-4D8F-9A2C-E7911359C2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12" y="902464"/>
            <a:ext cx="1129308" cy="108601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398358C6-9900-4AA8-AF86-3C7CA8442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440984"/>
            <a:ext cx="1512168" cy="2222217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426F1-CCC6-429B-8BCD-170DD0FF0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77" y="335090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«ДЕЙСТВУЮЩИЕ ЛИЦА»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549BE9-8F87-46BA-9C1D-EB68F10CE704}"/>
              </a:ext>
            </a:extLst>
          </p:cNvPr>
          <p:cNvSpPr/>
          <p:nvPr/>
        </p:nvSpPr>
        <p:spPr>
          <a:xfrm>
            <a:off x="191528" y="1058634"/>
            <a:ext cx="8185531" cy="8849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БЛАГОПОЛУЧАТЕЛИ:  </a:t>
            </a:r>
            <a:r>
              <a:rPr lang="ru-RU" sz="1600" kern="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м</a:t>
            </a:r>
            <a:r>
              <a:rPr kumimoji="0" lang="ru-RU" sz="160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едработники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, интерны, студенты медики-волонтеры, их преподаватели; психологи-волонтеры горячих линий и чат-ботов.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802C4F-EA8F-4E1A-9DF2-AD1B6A7FC4B7}"/>
              </a:ext>
            </a:extLst>
          </p:cNvPr>
          <p:cNvSpPr/>
          <p:nvPr/>
        </p:nvSpPr>
        <p:spPr>
          <a:xfrm>
            <a:off x="191528" y="1988482"/>
            <a:ext cx="8200220" cy="11835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ВОЛОНТЁРЫ: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высококвалифицированные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психологи, врачи-психиатры, руководители медучреждений, главные и старшие  медсестры</a:t>
            </a:r>
            <a:r>
              <a:rPr lang="ru-RU" sz="1600" kern="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.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FD450D-7F3C-4625-8FE9-954838ED8EAD}"/>
              </a:ext>
            </a:extLst>
          </p:cNvPr>
          <p:cNvSpPr/>
          <p:nvPr/>
        </p:nvSpPr>
        <p:spPr>
          <a:xfrm>
            <a:off x="191528" y="3171996"/>
            <a:ext cx="10359384" cy="356787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ПАРТНЕРЫ: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Волгоградское отделение Общероссийской профессиональной психотерапевтической лиги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Ассоциация медицинских сестер России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Совет молодых ученых Российского общества психиатров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ВОД «Волонтеры-медики»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Поволжское представительство Международного Союза </a:t>
            </a:r>
            <a:r>
              <a:rPr kumimoji="0" lang="ru-RU" sz="160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Сказкотерапевтов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Клуб </a:t>
            </a:r>
            <a:r>
              <a:rPr kumimoji="0" lang="ru-RU" sz="160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пcихологии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“Селена”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Волгоградское отделение Союза женщин России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Волгоградский государственный медицинский университет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Волгоградский медицинский колледж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Московский психолого-педагогический университет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Тольяттинский государственный университет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62F1A6-7FD4-49E7-9AFC-6A33F6DF1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118126"/>
            <a:ext cx="2016224" cy="74712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2B492C6-B5CD-4B64-B504-C3196617E3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03" y="4005064"/>
            <a:ext cx="2622417" cy="26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1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426F1-CCC6-429B-8BCD-170DD0FF0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6863"/>
            <a:ext cx="109728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«ДЕЙСТВУЮЩИЕ ЛИЦА»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FD854B-663F-43ED-8CEF-AB67A9BBD3B8}"/>
              </a:ext>
            </a:extLst>
          </p:cNvPr>
          <p:cNvSpPr/>
          <p:nvPr/>
        </p:nvSpPr>
        <p:spPr>
          <a:xfrm>
            <a:off x="240662" y="877746"/>
            <a:ext cx="8185531" cy="7920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ОРГАНЫ ВЛАСТИ: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Депутат ГД Федерального собрания РФ Н.А. Черняева,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Комитет здравоохранения Волгоградской области</a:t>
            </a:r>
            <a:endParaRPr kumimoji="0" lang="ru-RU" sz="2400" i="1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2000B2-4364-4C52-9596-792AD36B71B1}"/>
              </a:ext>
            </a:extLst>
          </p:cNvPr>
          <p:cNvSpPr/>
          <p:nvPr/>
        </p:nvSpPr>
        <p:spPr>
          <a:xfrm>
            <a:off x="222806" y="1772816"/>
            <a:ext cx="8200220" cy="115212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МЕДИА: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 err="1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Агенство</a:t>
            </a:r>
            <a:r>
              <a:rPr lang="ru-RU" sz="1600" kern="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 социальной информации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Региональный информационно-аналитический центр (РИАЦ)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Пресс-служба ректора ТГУ (58 публикаций)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577B47-7336-4FAB-A632-180806381B92}"/>
              </a:ext>
            </a:extLst>
          </p:cNvPr>
          <p:cNvSpPr/>
          <p:nvPr/>
        </p:nvSpPr>
        <p:spPr>
          <a:xfrm>
            <a:off x="240662" y="3027926"/>
            <a:ext cx="7079474" cy="128036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НАГРАДЫ: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Благодарственные письма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kern="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Комитет здравоохранения Волгоградской области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Ассоциация медицинских сестер России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kern="0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-52"/>
              </a:rPr>
              <a:t>ВОД «Волонтеры-медики»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Грант ФПГ (500 </a:t>
            </a:r>
            <a:r>
              <a:rPr kumimoji="0" lang="ru-RU" sz="160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т.р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. на 4 месяца)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10" name="Рисунок 9" descr="Изображение выглядит как текст, компьютер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734635D4-2619-455D-BDB1-5B8D2C507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56" y="332656"/>
            <a:ext cx="4479459" cy="59623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A60559-91D7-487C-884B-D95228A3FE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34" y="1517928"/>
            <a:ext cx="1280364" cy="12803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D071F8-2CAC-4A68-BE59-6DDC54B6A0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34" y="2815853"/>
            <a:ext cx="1280364" cy="12803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916DB08-5DED-49DD-B0DD-EB172465A0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317" y="237564"/>
            <a:ext cx="1280364" cy="128036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F9EC489-4792-456D-ABB3-5A4CF7CC51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342862"/>
            <a:ext cx="1849017" cy="2392845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135A322-D778-4DDB-B268-66B1B2B9D5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09" y="4282844"/>
            <a:ext cx="1833505" cy="2592911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64D44C7-008F-4473-A78E-D94F635875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17" y="4342862"/>
            <a:ext cx="3337719" cy="235827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F390F57-96F0-4A97-899A-A47ABF21E6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82" y="4333203"/>
            <a:ext cx="4055022" cy="228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9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C12DD-A64A-4318-9766-33611501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1138138"/>
          </a:xfrm>
        </p:spPr>
        <p:txBody>
          <a:bodyPr/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Где у нас батарейка? </a:t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Здесь! (Результаты прошлого сезона)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B21D48-C151-49DA-9501-46CA6B12E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412776"/>
            <a:ext cx="11064552" cy="51827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65A29C-841C-4129-AD2E-115889689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296" y="188640"/>
            <a:ext cx="3272801" cy="3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0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C12DD-A64A-4318-9766-33611501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 здесь!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88C19CE-1794-41C1-9926-E4366FF6C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944898"/>
            <a:ext cx="4203380" cy="524259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1664FFD-6F73-4E11-B617-5CD151B8E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15" y="1340768"/>
            <a:ext cx="7159241" cy="52425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6DC7C9-FA05-4705-A59B-5E225BBBC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311" y="298957"/>
            <a:ext cx="3969942" cy="46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01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6094</TotalTime>
  <Words>539</Words>
  <Application>Microsoft Office PowerPoint</Application>
  <PresentationFormat>Широкоэкранный</PresentationFormat>
  <Paragraphs>147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Montserrat</vt:lpstr>
      <vt:lpstr>Wingdings</vt:lpstr>
      <vt:lpstr>Тема Office</vt:lpstr>
      <vt:lpstr>Simple Light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«ДЕЙСТВУЮЩИЕ ЛИЦА» </vt:lpstr>
      <vt:lpstr>«ДЕЙСТВУЮЩИЕ ЛИЦА» </vt:lpstr>
      <vt:lpstr>Где у нас батарейка?  Здесь! (Результаты прошлого сезона)</vt:lpstr>
      <vt:lpstr>И здесь!</vt:lpstr>
      <vt:lpstr>Презентация PowerPoint</vt:lpstr>
      <vt:lpstr>Специалисты проекта</vt:lpstr>
      <vt:lpstr>Специалисты проекта</vt:lpstr>
      <vt:lpstr>Специалисты проекта</vt:lpstr>
      <vt:lpstr>Специалисты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Орешкина</dc:creator>
  <cp:lastModifiedBy>psymedikam@outlook.com</cp:lastModifiedBy>
  <cp:revision>101</cp:revision>
  <dcterms:created xsi:type="dcterms:W3CDTF">2021-02-10T04:20:42Z</dcterms:created>
  <dcterms:modified xsi:type="dcterms:W3CDTF">2021-10-03T15:55:29Z</dcterms:modified>
</cp:coreProperties>
</file>