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5" r:id="rId2"/>
    <p:sldId id="382" r:id="rId3"/>
    <p:sldId id="274" r:id="rId4"/>
    <p:sldId id="399" r:id="rId5"/>
    <p:sldId id="346" r:id="rId6"/>
    <p:sldId id="397" r:id="rId7"/>
    <p:sldId id="259" r:id="rId8"/>
    <p:sldId id="38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0000"/>
    <a:srgbClr val="FF4747"/>
    <a:srgbClr val="FF0101"/>
    <a:srgbClr val="EE3524"/>
    <a:srgbClr val="D6D6D6"/>
    <a:srgbClr val="000000"/>
    <a:srgbClr val="E3E3E3"/>
    <a:srgbClr val="E1E1E1"/>
    <a:srgbClr val="920000"/>
    <a:srgbClr val="FF71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6058"/>
  </p:normalViewPr>
  <p:slideViewPr>
    <p:cSldViewPr snapToGrid="0" snapToObjects="1">
      <p:cViewPr>
        <p:scale>
          <a:sx n="90" d="100"/>
          <a:sy n="90" d="100"/>
        </p:scale>
        <p:origin x="-1272" y="-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-760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94652-E15B-45C9-8277-08EA528DC8A0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E0C47B-AD29-456E-8D6A-64E29E0F539D}">
      <dgm:prSet phldrT="[Текст]" custT="1"/>
      <dgm:spPr>
        <a:solidFill>
          <a:srgbClr val="EE3524"/>
        </a:solidFill>
        <a:ln>
          <a:noFill/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7,3% </a:t>
          </a:r>
          <a:r>
            <a:rPr lang="ru-RU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сотрудниц – руководители</a:t>
          </a:r>
          <a:endParaRPr lang="ru-RU" sz="2000" dirty="0">
            <a:solidFill>
              <a:schemeClr val="bg1"/>
            </a:solidFill>
            <a:latin typeface="Verdana" pitchFamily="34" charset="0"/>
            <a:ea typeface="Verdana" pitchFamily="34" charset="0"/>
          </a:endParaRPr>
        </a:p>
      </dgm:t>
    </dgm:pt>
    <dgm:pt modelId="{F8702A1A-6B6B-4557-8355-8C30AC0A2FFA}" type="parTrans" cxnId="{BA2FBCE7-CDE6-4D9A-B0CB-C76B929ACA8B}">
      <dgm:prSet/>
      <dgm:spPr/>
      <dgm:t>
        <a:bodyPr/>
        <a:lstStyle/>
        <a:p>
          <a:endParaRPr lang="ru-RU"/>
        </a:p>
      </dgm:t>
    </dgm:pt>
    <dgm:pt modelId="{D3E1EF4A-3EAB-4255-BDF3-DD735EDC60EF}" type="sibTrans" cxnId="{BA2FBCE7-CDE6-4D9A-B0CB-C76B929ACA8B}">
      <dgm:prSet/>
      <dgm:spPr>
        <a:solidFill>
          <a:srgbClr val="EE3524"/>
        </a:solidFill>
      </dgm:spPr>
      <dgm:t>
        <a:bodyPr/>
        <a:lstStyle/>
        <a:p>
          <a:endParaRPr lang="ru-RU"/>
        </a:p>
      </dgm:t>
    </dgm:pt>
    <dgm:pt modelId="{FF78703D-99E7-48D5-90A9-2679C2ED8C8F}">
      <dgm:prSet phldrT="[Текст]" custT="1"/>
      <dgm:spPr>
        <a:solidFill>
          <a:srgbClr val="EE3524"/>
        </a:solidFill>
        <a:ln>
          <a:noFill/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52% </a:t>
          </a:r>
          <a:r>
            <a:rPr lang="ru-RU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– специалисты </a:t>
          </a:r>
          <a:endParaRPr lang="ru-RU" sz="2000" dirty="0">
            <a:solidFill>
              <a:schemeClr val="bg1"/>
            </a:solidFill>
            <a:latin typeface="Verdana" pitchFamily="34" charset="0"/>
            <a:ea typeface="Verdana" pitchFamily="34" charset="0"/>
          </a:endParaRPr>
        </a:p>
      </dgm:t>
    </dgm:pt>
    <dgm:pt modelId="{715C9AA1-C541-447E-BEF0-601888306D0A}" type="parTrans" cxnId="{415D136B-0235-4955-B024-9C3BEA64887A}">
      <dgm:prSet/>
      <dgm:spPr/>
      <dgm:t>
        <a:bodyPr/>
        <a:lstStyle/>
        <a:p>
          <a:endParaRPr lang="ru-RU"/>
        </a:p>
      </dgm:t>
    </dgm:pt>
    <dgm:pt modelId="{EC399C4C-9779-4EAF-877D-4312CD5FB6CE}" type="sibTrans" cxnId="{415D136B-0235-4955-B024-9C3BEA64887A}">
      <dgm:prSet/>
      <dgm:spPr>
        <a:solidFill>
          <a:srgbClr val="EE3524"/>
        </a:solidFill>
      </dgm:spPr>
      <dgm:t>
        <a:bodyPr/>
        <a:lstStyle/>
        <a:p>
          <a:endParaRPr lang="ru-RU"/>
        </a:p>
      </dgm:t>
    </dgm:pt>
    <dgm:pt modelId="{EF6499AE-B2D5-4B5C-8EDF-21BCC3E3BC79}">
      <dgm:prSet phldrT="[Текст]" custT="1"/>
      <dgm:spPr>
        <a:solidFill>
          <a:srgbClr val="EE3524"/>
        </a:solidFill>
        <a:ln>
          <a:noFill/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31,5% </a:t>
          </a:r>
          <a:r>
            <a:rPr lang="ru-RU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– рабочие</a:t>
          </a:r>
          <a:endParaRPr lang="ru-RU" sz="2000" dirty="0">
            <a:solidFill>
              <a:schemeClr val="bg1"/>
            </a:solidFill>
            <a:latin typeface="Verdana" pitchFamily="34" charset="0"/>
            <a:ea typeface="Verdana" pitchFamily="34" charset="0"/>
          </a:endParaRPr>
        </a:p>
      </dgm:t>
    </dgm:pt>
    <dgm:pt modelId="{96FB9093-049D-42CF-BA60-C4750DB8C7A3}" type="parTrans" cxnId="{60840E46-848E-44BD-AE98-57D7C77EBFDD}">
      <dgm:prSet/>
      <dgm:spPr/>
      <dgm:t>
        <a:bodyPr/>
        <a:lstStyle/>
        <a:p>
          <a:endParaRPr lang="ru-RU"/>
        </a:p>
      </dgm:t>
    </dgm:pt>
    <dgm:pt modelId="{CEFB4FBB-41CF-44AD-9CFB-D952152220F8}" type="sibTrans" cxnId="{60840E46-848E-44BD-AE98-57D7C77EBFDD}">
      <dgm:prSet/>
      <dgm:spPr>
        <a:solidFill>
          <a:srgbClr val="EE3524"/>
        </a:solidFill>
      </dgm:spPr>
      <dgm:t>
        <a:bodyPr/>
        <a:lstStyle/>
        <a:p>
          <a:endParaRPr lang="ru-RU"/>
        </a:p>
      </dgm:t>
    </dgm:pt>
    <dgm:pt modelId="{20757D0A-27CB-4417-BDEB-292B203F384B}">
      <dgm:prSet phldrT="[Текст]" custT="1"/>
      <dgm:spPr>
        <a:solidFill>
          <a:srgbClr val="EE3524"/>
        </a:solidFill>
        <a:ln>
          <a:noFill/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9,2% </a:t>
          </a:r>
          <a:r>
            <a:rPr lang="ru-RU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служащие</a:t>
          </a:r>
          <a:endParaRPr lang="ru-RU" sz="2000" b="1" dirty="0" smtClean="0">
            <a:solidFill>
              <a:schemeClr val="bg1"/>
            </a:solidFill>
            <a:latin typeface="Verdana" pitchFamily="34" charset="0"/>
            <a:ea typeface="Verdana" pitchFamily="34" charset="0"/>
          </a:endParaRPr>
        </a:p>
      </dgm:t>
    </dgm:pt>
    <dgm:pt modelId="{3D32AB61-B35E-4C36-9D50-191243C4EB75}" type="parTrans" cxnId="{995601C9-E718-4D2C-8D6A-914824A7CD7D}">
      <dgm:prSet/>
      <dgm:spPr/>
      <dgm:t>
        <a:bodyPr/>
        <a:lstStyle/>
        <a:p>
          <a:endParaRPr lang="ru-RU"/>
        </a:p>
      </dgm:t>
    </dgm:pt>
    <dgm:pt modelId="{EF29DCE9-F210-41C2-8656-A1C3D45114EC}" type="sibTrans" cxnId="{995601C9-E718-4D2C-8D6A-914824A7CD7D}">
      <dgm:prSet/>
      <dgm:spPr/>
      <dgm:t>
        <a:bodyPr/>
        <a:lstStyle/>
        <a:p>
          <a:endParaRPr lang="ru-RU"/>
        </a:p>
      </dgm:t>
    </dgm:pt>
    <dgm:pt modelId="{51C62194-2155-4496-BB25-6836478C4DCF}" type="pres">
      <dgm:prSet presAssocID="{2DD94652-E15B-45C9-8277-08EA528DC8A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40D1750-AB49-4CDF-8E43-7A03A7D71B93}" type="pres">
      <dgm:prSet presAssocID="{2DD94652-E15B-45C9-8277-08EA528DC8A0}" presName="pyramid" presStyleLbl="node1" presStyleIdx="0" presStyleCnt="1" custLinFactNeighborX="-36255"/>
      <dgm:spPr>
        <a:solidFill>
          <a:srgbClr val="D00000"/>
        </a:solidFill>
      </dgm:spPr>
      <dgm:t>
        <a:bodyPr/>
        <a:lstStyle/>
        <a:p>
          <a:endParaRPr lang="ru-RU"/>
        </a:p>
      </dgm:t>
    </dgm:pt>
    <dgm:pt modelId="{E6962B43-66B0-4B00-98BC-E1FB8173D398}" type="pres">
      <dgm:prSet presAssocID="{2DD94652-E15B-45C9-8277-08EA528DC8A0}" presName="theList" presStyleCnt="0"/>
      <dgm:spPr/>
    </dgm:pt>
    <dgm:pt modelId="{8C9E85BE-9F67-4791-A717-6423E7ED2804}" type="pres">
      <dgm:prSet presAssocID="{FBE0C47B-AD29-456E-8D6A-64E29E0F539D}" presName="aNode" presStyleLbl="fgAcc1" presStyleIdx="0" presStyleCnt="4" custLinFactY="5526" custLinFactNeighborX="-420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8765D-31A4-4399-B99A-6F415209AB84}" type="pres">
      <dgm:prSet presAssocID="{FBE0C47B-AD29-456E-8D6A-64E29E0F539D}" presName="aSpace" presStyleCnt="0"/>
      <dgm:spPr/>
    </dgm:pt>
    <dgm:pt modelId="{15F804D3-132E-4C31-8740-ACA2026EFC10}" type="pres">
      <dgm:prSet presAssocID="{FF78703D-99E7-48D5-90A9-2679C2ED8C8F}" presName="aNode" presStyleLbl="fgAcc1" presStyleIdx="1" presStyleCnt="4" custLinFactY="13319" custLinFactNeighborX="-421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619FA-1515-411C-A0A5-2D1F9AF48519}" type="pres">
      <dgm:prSet presAssocID="{FF78703D-99E7-48D5-90A9-2679C2ED8C8F}" presName="aSpace" presStyleCnt="0"/>
      <dgm:spPr/>
    </dgm:pt>
    <dgm:pt modelId="{87023D38-17EA-40A6-95D7-02E4577D10AB}" type="pres">
      <dgm:prSet presAssocID="{20757D0A-27CB-4417-BDEB-292B203F384B}" presName="aNode" presStyleLbl="fgAcc1" presStyleIdx="2" presStyleCnt="4" custScaleX="101621" custScaleY="97274" custLinFactY="17398" custLinFactNeighborX="-415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4529E-9B76-431A-B612-1433F5492D28}" type="pres">
      <dgm:prSet presAssocID="{20757D0A-27CB-4417-BDEB-292B203F384B}" presName="aSpace" presStyleCnt="0"/>
      <dgm:spPr/>
    </dgm:pt>
    <dgm:pt modelId="{AD9D945D-19DC-4CD1-A3FA-1686D964DDF9}" type="pres">
      <dgm:prSet presAssocID="{EF6499AE-B2D5-4B5C-8EDF-21BCC3E3BC79}" presName="aNode" presStyleLbl="fgAcc1" presStyleIdx="3" presStyleCnt="4" custLinFactY="20066" custLinFactNeighborX="-412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3EEF6-9AFD-4FDB-9130-54B8E29A78F6}" type="pres">
      <dgm:prSet presAssocID="{EF6499AE-B2D5-4B5C-8EDF-21BCC3E3BC79}" presName="aSpace" presStyleCnt="0"/>
      <dgm:spPr/>
    </dgm:pt>
  </dgm:ptLst>
  <dgm:cxnLst>
    <dgm:cxn modelId="{427183C0-5171-4CC5-8515-649AC312D1BD}" type="presOf" srcId="{20757D0A-27CB-4417-BDEB-292B203F384B}" destId="{87023D38-17EA-40A6-95D7-02E4577D10AB}" srcOrd="0" destOrd="0" presId="urn:microsoft.com/office/officeart/2005/8/layout/pyramid2"/>
    <dgm:cxn modelId="{995601C9-E718-4D2C-8D6A-914824A7CD7D}" srcId="{2DD94652-E15B-45C9-8277-08EA528DC8A0}" destId="{20757D0A-27CB-4417-BDEB-292B203F384B}" srcOrd="2" destOrd="0" parTransId="{3D32AB61-B35E-4C36-9D50-191243C4EB75}" sibTransId="{EF29DCE9-F210-41C2-8656-A1C3D45114EC}"/>
    <dgm:cxn modelId="{60840E46-848E-44BD-AE98-57D7C77EBFDD}" srcId="{2DD94652-E15B-45C9-8277-08EA528DC8A0}" destId="{EF6499AE-B2D5-4B5C-8EDF-21BCC3E3BC79}" srcOrd="3" destOrd="0" parTransId="{96FB9093-049D-42CF-BA60-C4750DB8C7A3}" sibTransId="{CEFB4FBB-41CF-44AD-9CFB-D952152220F8}"/>
    <dgm:cxn modelId="{E1DB0A04-19EB-4CA8-AE30-0CA4B5F42066}" type="presOf" srcId="{2DD94652-E15B-45C9-8277-08EA528DC8A0}" destId="{51C62194-2155-4496-BB25-6836478C4DCF}" srcOrd="0" destOrd="0" presId="urn:microsoft.com/office/officeart/2005/8/layout/pyramid2"/>
    <dgm:cxn modelId="{BA2FBCE7-CDE6-4D9A-B0CB-C76B929ACA8B}" srcId="{2DD94652-E15B-45C9-8277-08EA528DC8A0}" destId="{FBE0C47B-AD29-456E-8D6A-64E29E0F539D}" srcOrd="0" destOrd="0" parTransId="{F8702A1A-6B6B-4557-8355-8C30AC0A2FFA}" sibTransId="{D3E1EF4A-3EAB-4255-BDF3-DD735EDC60EF}"/>
    <dgm:cxn modelId="{9E313204-FBBE-4D53-AD68-79AFA1A7A252}" type="presOf" srcId="{EF6499AE-B2D5-4B5C-8EDF-21BCC3E3BC79}" destId="{AD9D945D-19DC-4CD1-A3FA-1686D964DDF9}" srcOrd="0" destOrd="0" presId="urn:microsoft.com/office/officeart/2005/8/layout/pyramid2"/>
    <dgm:cxn modelId="{ACB2AE48-368A-4430-8BBB-52E96E23833E}" type="presOf" srcId="{FBE0C47B-AD29-456E-8D6A-64E29E0F539D}" destId="{8C9E85BE-9F67-4791-A717-6423E7ED2804}" srcOrd="0" destOrd="0" presId="urn:microsoft.com/office/officeart/2005/8/layout/pyramid2"/>
    <dgm:cxn modelId="{E9DCD5D3-AD07-40E8-977D-DD4A492304E7}" type="presOf" srcId="{FF78703D-99E7-48D5-90A9-2679C2ED8C8F}" destId="{15F804D3-132E-4C31-8740-ACA2026EFC10}" srcOrd="0" destOrd="0" presId="urn:microsoft.com/office/officeart/2005/8/layout/pyramid2"/>
    <dgm:cxn modelId="{415D136B-0235-4955-B024-9C3BEA64887A}" srcId="{2DD94652-E15B-45C9-8277-08EA528DC8A0}" destId="{FF78703D-99E7-48D5-90A9-2679C2ED8C8F}" srcOrd="1" destOrd="0" parTransId="{715C9AA1-C541-447E-BEF0-601888306D0A}" sibTransId="{EC399C4C-9779-4EAF-877D-4312CD5FB6CE}"/>
    <dgm:cxn modelId="{3F949E9C-BB56-4319-8F58-CA3330D97DEC}" type="presParOf" srcId="{51C62194-2155-4496-BB25-6836478C4DCF}" destId="{B40D1750-AB49-4CDF-8E43-7A03A7D71B93}" srcOrd="0" destOrd="0" presId="urn:microsoft.com/office/officeart/2005/8/layout/pyramid2"/>
    <dgm:cxn modelId="{D6173FA4-03D1-4F63-A7F3-FAADC267AC34}" type="presParOf" srcId="{51C62194-2155-4496-BB25-6836478C4DCF}" destId="{E6962B43-66B0-4B00-98BC-E1FB8173D398}" srcOrd="1" destOrd="0" presId="urn:microsoft.com/office/officeart/2005/8/layout/pyramid2"/>
    <dgm:cxn modelId="{50D6B6EC-A85B-4DAF-8F9E-CA19D74416F6}" type="presParOf" srcId="{E6962B43-66B0-4B00-98BC-E1FB8173D398}" destId="{8C9E85BE-9F67-4791-A717-6423E7ED2804}" srcOrd="0" destOrd="0" presId="urn:microsoft.com/office/officeart/2005/8/layout/pyramid2"/>
    <dgm:cxn modelId="{6E211D9D-F311-4D6A-B2D5-EB7E78A29D4D}" type="presParOf" srcId="{E6962B43-66B0-4B00-98BC-E1FB8173D398}" destId="{3CF8765D-31A4-4399-B99A-6F415209AB84}" srcOrd="1" destOrd="0" presId="urn:microsoft.com/office/officeart/2005/8/layout/pyramid2"/>
    <dgm:cxn modelId="{DA3B46DA-E9C2-4C67-A04A-81A82B6E915E}" type="presParOf" srcId="{E6962B43-66B0-4B00-98BC-E1FB8173D398}" destId="{15F804D3-132E-4C31-8740-ACA2026EFC10}" srcOrd="2" destOrd="0" presId="urn:microsoft.com/office/officeart/2005/8/layout/pyramid2"/>
    <dgm:cxn modelId="{C068AC81-C643-45FB-987E-50A516FF365A}" type="presParOf" srcId="{E6962B43-66B0-4B00-98BC-E1FB8173D398}" destId="{2B5619FA-1515-411C-A0A5-2D1F9AF48519}" srcOrd="3" destOrd="0" presId="urn:microsoft.com/office/officeart/2005/8/layout/pyramid2"/>
    <dgm:cxn modelId="{27838493-88D9-43C5-944E-6946DC02F8EC}" type="presParOf" srcId="{E6962B43-66B0-4B00-98BC-E1FB8173D398}" destId="{87023D38-17EA-40A6-95D7-02E4577D10AB}" srcOrd="4" destOrd="0" presId="urn:microsoft.com/office/officeart/2005/8/layout/pyramid2"/>
    <dgm:cxn modelId="{AD52076A-DEA5-4914-AEB8-CF1366116FAF}" type="presParOf" srcId="{E6962B43-66B0-4B00-98BC-E1FB8173D398}" destId="{0214529E-9B76-431A-B612-1433F5492D28}" srcOrd="5" destOrd="0" presId="urn:microsoft.com/office/officeart/2005/8/layout/pyramid2"/>
    <dgm:cxn modelId="{7F77D072-CBE1-4B95-B4C9-040A46AE355D}" type="presParOf" srcId="{E6962B43-66B0-4B00-98BC-E1FB8173D398}" destId="{AD9D945D-19DC-4CD1-A3FA-1686D964DDF9}" srcOrd="6" destOrd="0" presId="urn:microsoft.com/office/officeart/2005/8/layout/pyramid2"/>
    <dgm:cxn modelId="{116E0307-C496-4B72-A442-062085C28C5A}" type="presParOf" srcId="{E6962B43-66B0-4B00-98BC-E1FB8173D398}" destId="{5ED3EEF6-9AFD-4FDB-9130-54B8E29A78F6}" srcOrd="7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CA50D1-E848-4436-9159-98E59F708D4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77D3D1-8014-4D92-9EDA-DF234EE35CBC}">
      <dgm:prSet phldrT="[Текст]" custT="1"/>
      <dgm:spPr>
        <a:solidFill>
          <a:srgbClr val="EE3524"/>
        </a:solidFill>
      </dgm:spPr>
      <dgm:t>
        <a:bodyPr/>
        <a:lstStyle/>
        <a:p>
          <a:pPr algn="ctr"/>
          <a:r>
            <a:rPr lang="en-US" sz="1100" dirty="0" smtClean="0">
              <a:latin typeface="Verdana" pitchFamily="34" charset="0"/>
              <a:ea typeface="Verdana" pitchFamily="34" charset="0"/>
            </a:rPr>
            <a:t> </a:t>
          </a:r>
          <a:r>
            <a:rPr lang="en-US" sz="1100" b="1" dirty="0" smtClean="0">
              <a:latin typeface="Verdana" pitchFamily="34" charset="0"/>
              <a:ea typeface="Verdana" pitchFamily="34" charset="0"/>
            </a:rPr>
            <a:t>Check</a:t>
          </a:r>
          <a:r>
            <a:rPr lang="ru-RU" sz="1100" b="1" dirty="0" smtClean="0">
              <a:latin typeface="Verdana" pitchFamily="34" charset="0"/>
              <a:ea typeface="Verdana" pitchFamily="34" charset="0"/>
            </a:rPr>
            <a:t>-</a:t>
          </a:r>
          <a:r>
            <a:rPr lang="en-US" sz="1100" b="1" dirty="0" smtClean="0">
              <a:latin typeface="Verdana" pitchFamily="34" charset="0"/>
              <a:ea typeface="Verdana" pitchFamily="34" charset="0"/>
            </a:rPr>
            <a:t>up</a:t>
          </a:r>
          <a:r>
            <a:rPr lang="ru-RU" sz="1100" b="1" dirty="0" smtClean="0">
              <a:latin typeface="Verdana" pitchFamily="34" charset="0"/>
              <a:ea typeface="Verdana" pitchFamily="34" charset="0"/>
            </a:rPr>
            <a:t> </a:t>
          </a:r>
          <a:r>
            <a:rPr lang="ru-RU" sz="1200" b="1" dirty="0" smtClean="0">
              <a:latin typeface="Verdana" pitchFamily="34" charset="0"/>
              <a:ea typeface="Verdana" pitchFamily="34" charset="0"/>
            </a:rPr>
            <a:t>«Женское здоровье»</a:t>
          </a:r>
          <a:endParaRPr lang="ru-RU" sz="12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1F3CFE4-8AF1-4794-A915-438F9E99FC9B}" type="parTrans" cxnId="{ACC6F994-741E-4D4C-A6CF-06D012851063}">
      <dgm:prSet/>
      <dgm:spPr/>
      <dgm:t>
        <a:bodyPr/>
        <a:lstStyle/>
        <a:p>
          <a:endParaRPr lang="ru-RU"/>
        </a:p>
      </dgm:t>
    </dgm:pt>
    <dgm:pt modelId="{D91F9CA5-0274-487B-B155-E483DB418B40}" type="sibTrans" cxnId="{ACC6F994-741E-4D4C-A6CF-06D012851063}">
      <dgm:prSet/>
      <dgm:spPr/>
      <dgm:t>
        <a:bodyPr/>
        <a:lstStyle/>
        <a:p>
          <a:endParaRPr lang="ru-RU"/>
        </a:p>
      </dgm:t>
    </dgm:pt>
    <dgm:pt modelId="{36E2F4A1-6487-4DD0-B1B5-8C3B784951B0}">
      <dgm:prSet phldrT="[Текст]" custT="1"/>
      <dgm:spPr>
        <a:solidFill>
          <a:srgbClr val="EE3524"/>
        </a:solidFill>
      </dgm:spPr>
      <dgm:t>
        <a:bodyPr/>
        <a:lstStyle/>
        <a:p>
          <a:r>
            <a:rPr lang="ru-RU" sz="1100" b="1" dirty="0" smtClean="0">
              <a:latin typeface="Verdana" pitchFamily="34" charset="0"/>
              <a:ea typeface="Verdana" pitchFamily="34" charset="0"/>
            </a:rPr>
            <a:t>Группы здоровья по коррекции веса</a:t>
          </a:r>
          <a:endParaRPr lang="ru-RU" sz="11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F08D1FA-517D-4986-86C5-E91C87AB93B3}" type="parTrans" cxnId="{934BB91A-0DEF-4492-AD90-3E4B624DD69E}">
      <dgm:prSet/>
      <dgm:spPr/>
      <dgm:t>
        <a:bodyPr/>
        <a:lstStyle/>
        <a:p>
          <a:endParaRPr lang="ru-RU"/>
        </a:p>
      </dgm:t>
    </dgm:pt>
    <dgm:pt modelId="{74D57871-35FD-4948-B3C7-0F19F67F6CA7}" type="sibTrans" cxnId="{934BB91A-0DEF-4492-AD90-3E4B624DD69E}">
      <dgm:prSet/>
      <dgm:spPr/>
      <dgm:t>
        <a:bodyPr/>
        <a:lstStyle/>
        <a:p>
          <a:endParaRPr lang="ru-RU"/>
        </a:p>
      </dgm:t>
    </dgm:pt>
    <dgm:pt modelId="{D0D8FEFB-E841-4E48-A1F7-06735A0F1853}">
      <dgm:prSet phldrT="[Текст]" custT="1"/>
      <dgm:spPr>
        <a:solidFill>
          <a:srgbClr val="EE3524"/>
        </a:solidFill>
      </dgm:spPr>
      <dgm:t>
        <a:bodyPr/>
        <a:lstStyle/>
        <a:p>
          <a:r>
            <a:rPr lang="ru-RU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Женская суббота</a:t>
          </a:r>
          <a:endParaRPr lang="ru-RU" sz="12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E193E12-5EFC-4388-A157-C3A359A739DE}" type="parTrans" cxnId="{A8530E73-0072-4551-BCA3-313B84A4F29C}">
      <dgm:prSet/>
      <dgm:spPr/>
      <dgm:t>
        <a:bodyPr/>
        <a:lstStyle/>
        <a:p>
          <a:endParaRPr lang="ru-RU"/>
        </a:p>
      </dgm:t>
    </dgm:pt>
    <dgm:pt modelId="{98E5F4AC-EB84-40DB-A9F9-C9938A8F256A}" type="sibTrans" cxnId="{A8530E73-0072-4551-BCA3-313B84A4F29C}">
      <dgm:prSet/>
      <dgm:spPr/>
      <dgm:t>
        <a:bodyPr/>
        <a:lstStyle/>
        <a:p>
          <a:endParaRPr lang="ru-RU"/>
        </a:p>
      </dgm:t>
    </dgm:pt>
    <dgm:pt modelId="{BC824968-9757-45CB-9623-BB6169EAFA33}">
      <dgm:prSet phldrT="[Текст]" custT="1"/>
      <dgm:spPr>
        <a:solidFill>
          <a:srgbClr val="EE3524"/>
        </a:solidFill>
      </dgm:spPr>
      <dgm:t>
        <a:bodyPr/>
        <a:lstStyle/>
        <a:p>
          <a:r>
            <a:rPr lang="ru-RU" sz="1200" b="1" dirty="0" smtClean="0">
              <a:latin typeface="Verdana" pitchFamily="34" charset="0"/>
              <a:ea typeface="Verdana" pitchFamily="34" charset="0"/>
            </a:rPr>
            <a:t>Для молодых работниц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B3D8499-4FCA-4054-B393-B923120ED9B2}" type="parTrans" cxnId="{567FC3E1-76A7-4FEF-A4E0-E9EB2586703B}">
      <dgm:prSet/>
      <dgm:spPr/>
      <dgm:t>
        <a:bodyPr/>
        <a:lstStyle/>
        <a:p>
          <a:endParaRPr lang="ru-RU"/>
        </a:p>
      </dgm:t>
    </dgm:pt>
    <dgm:pt modelId="{EEC31954-614A-4A0B-8847-D965128467FC}" type="sibTrans" cxnId="{567FC3E1-76A7-4FEF-A4E0-E9EB2586703B}">
      <dgm:prSet/>
      <dgm:spPr/>
      <dgm:t>
        <a:bodyPr/>
        <a:lstStyle/>
        <a:p>
          <a:endParaRPr lang="ru-RU"/>
        </a:p>
      </dgm:t>
    </dgm:pt>
    <dgm:pt modelId="{3DB010A6-E571-4DD4-BFB9-00B96F97A423}">
      <dgm:prSet phldrT="[Текст]" custT="1"/>
      <dgm:spPr>
        <a:solidFill>
          <a:srgbClr val="EE3524"/>
        </a:solidFill>
      </dgm:spPr>
      <dgm:t>
        <a:bodyPr/>
        <a:lstStyle/>
        <a:p>
          <a:r>
            <a:rPr lang="ru-RU" sz="1200" b="1" dirty="0" smtClean="0">
              <a:latin typeface="Verdana" pitchFamily="34" charset="0"/>
              <a:ea typeface="Verdana" pitchFamily="34" charset="0"/>
            </a:rPr>
            <a:t>Для женщин 40+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6F6CC6C-D63A-4D7B-A374-18D4DA5221AC}" type="parTrans" cxnId="{DC7448AA-3E95-4B0F-B430-4C7128DE6A2F}">
      <dgm:prSet/>
      <dgm:spPr/>
      <dgm:t>
        <a:bodyPr/>
        <a:lstStyle/>
        <a:p>
          <a:endParaRPr lang="ru-RU"/>
        </a:p>
      </dgm:t>
    </dgm:pt>
    <dgm:pt modelId="{F986FD7A-8FF1-4D7F-BB71-2C5927642135}" type="sibTrans" cxnId="{DC7448AA-3E95-4B0F-B430-4C7128DE6A2F}">
      <dgm:prSet/>
      <dgm:spPr/>
      <dgm:t>
        <a:bodyPr/>
        <a:lstStyle/>
        <a:p>
          <a:endParaRPr lang="ru-RU"/>
        </a:p>
      </dgm:t>
    </dgm:pt>
    <dgm:pt modelId="{050348D0-BFFF-4C7F-B70C-A1349683E011}" type="pres">
      <dgm:prSet presAssocID="{F7CA50D1-E848-4436-9159-98E59F708D4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7BC10-4316-4141-B441-044074E83A0B}" type="pres">
      <dgm:prSet presAssocID="{F7CA50D1-E848-4436-9159-98E59F708D49}" presName="wedge1" presStyleLbl="node1" presStyleIdx="0" presStyleCnt="5" custScaleY="103955" custLinFactNeighborX="1052" custLinFactNeighborY="342"/>
      <dgm:spPr/>
      <dgm:t>
        <a:bodyPr/>
        <a:lstStyle/>
        <a:p>
          <a:endParaRPr lang="ru-RU"/>
        </a:p>
      </dgm:t>
    </dgm:pt>
    <dgm:pt modelId="{8615D5D8-A740-4489-8117-EE1879FE1493}" type="pres">
      <dgm:prSet presAssocID="{F7CA50D1-E848-4436-9159-98E59F708D49}" presName="dummy1a" presStyleCnt="0"/>
      <dgm:spPr/>
    </dgm:pt>
    <dgm:pt modelId="{1C4E34A3-3F42-4E39-9E61-F794BCE866B6}" type="pres">
      <dgm:prSet presAssocID="{F7CA50D1-E848-4436-9159-98E59F708D49}" presName="dummy1b" presStyleCnt="0"/>
      <dgm:spPr/>
    </dgm:pt>
    <dgm:pt modelId="{DE96AE7C-68BA-4E80-82E3-AB72C93F6F1F}" type="pres">
      <dgm:prSet presAssocID="{F7CA50D1-E848-4436-9159-98E59F708D4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BC60F-D0EA-4672-8CBF-D7A30054E580}" type="pres">
      <dgm:prSet presAssocID="{F7CA50D1-E848-4436-9159-98E59F708D49}" presName="wedge2" presStyleLbl="node1" presStyleIdx="1" presStyleCnt="5" custLinFactNeighborX="195" custLinFactNeighborY="801"/>
      <dgm:spPr/>
      <dgm:t>
        <a:bodyPr/>
        <a:lstStyle/>
        <a:p>
          <a:endParaRPr lang="ru-RU"/>
        </a:p>
      </dgm:t>
    </dgm:pt>
    <dgm:pt modelId="{50243019-C454-4DA4-8CA1-99020F075B4E}" type="pres">
      <dgm:prSet presAssocID="{F7CA50D1-E848-4436-9159-98E59F708D49}" presName="dummy2a" presStyleCnt="0"/>
      <dgm:spPr/>
    </dgm:pt>
    <dgm:pt modelId="{051B54A6-F620-4649-AF05-2FE77B7113CE}" type="pres">
      <dgm:prSet presAssocID="{F7CA50D1-E848-4436-9159-98E59F708D49}" presName="dummy2b" presStyleCnt="0"/>
      <dgm:spPr/>
    </dgm:pt>
    <dgm:pt modelId="{1591A54D-EE78-4A2E-9211-E325B4D731F3}" type="pres">
      <dgm:prSet presAssocID="{F7CA50D1-E848-4436-9159-98E59F708D4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F1C62-2D33-42AB-B5A0-7499582C6DB5}" type="pres">
      <dgm:prSet presAssocID="{F7CA50D1-E848-4436-9159-98E59F708D49}" presName="wedge3" presStyleLbl="node1" presStyleIdx="2" presStyleCnt="5" custScaleY="98718" custLinFactNeighborX="592" custLinFactNeighborY="-201"/>
      <dgm:spPr/>
      <dgm:t>
        <a:bodyPr/>
        <a:lstStyle/>
        <a:p>
          <a:endParaRPr lang="ru-RU"/>
        </a:p>
      </dgm:t>
    </dgm:pt>
    <dgm:pt modelId="{CB514568-4FC7-41C1-BF61-42B7D53CEE5A}" type="pres">
      <dgm:prSet presAssocID="{F7CA50D1-E848-4436-9159-98E59F708D49}" presName="dummy3a" presStyleCnt="0"/>
      <dgm:spPr/>
    </dgm:pt>
    <dgm:pt modelId="{E2B2666F-7226-4C65-9120-95F309A58022}" type="pres">
      <dgm:prSet presAssocID="{F7CA50D1-E848-4436-9159-98E59F708D49}" presName="dummy3b" presStyleCnt="0"/>
      <dgm:spPr/>
    </dgm:pt>
    <dgm:pt modelId="{0780A137-4120-4575-B193-F6B015AC1A79}" type="pres">
      <dgm:prSet presAssocID="{F7CA50D1-E848-4436-9159-98E59F708D4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C3435-32A0-4CFC-AD90-CB7090407FBD}" type="pres">
      <dgm:prSet presAssocID="{F7CA50D1-E848-4436-9159-98E59F708D49}" presName="wedge4" presStyleLbl="node1" presStyleIdx="3" presStyleCnt="5" custScaleY="98718" custLinFactNeighborX="592" custLinFactNeighborY="-201"/>
      <dgm:spPr/>
      <dgm:t>
        <a:bodyPr/>
        <a:lstStyle/>
        <a:p>
          <a:endParaRPr lang="ru-RU"/>
        </a:p>
      </dgm:t>
    </dgm:pt>
    <dgm:pt modelId="{CDFFAB44-72FF-4BCB-AEC9-3622AF2EBDF0}" type="pres">
      <dgm:prSet presAssocID="{F7CA50D1-E848-4436-9159-98E59F708D49}" presName="dummy4a" presStyleCnt="0"/>
      <dgm:spPr/>
    </dgm:pt>
    <dgm:pt modelId="{50415015-DE8E-4AF2-BF87-80D7877DB505}" type="pres">
      <dgm:prSet presAssocID="{F7CA50D1-E848-4436-9159-98E59F708D49}" presName="dummy4b" presStyleCnt="0"/>
      <dgm:spPr/>
    </dgm:pt>
    <dgm:pt modelId="{4F1B1128-40F8-4A52-B00D-F6070D723347}" type="pres">
      <dgm:prSet presAssocID="{F7CA50D1-E848-4436-9159-98E59F708D4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0F6BC-9ABA-48DF-B91A-DB2EBFE700CB}" type="pres">
      <dgm:prSet presAssocID="{F7CA50D1-E848-4436-9159-98E59F708D49}" presName="wedge5" presStyleLbl="node1" presStyleIdx="4" presStyleCnt="5" custScaleX="100990" custScaleY="107948" custLinFactNeighborX="1052" custLinFactNeighborY="342"/>
      <dgm:spPr>
        <a:solidFill>
          <a:srgbClr val="EE3524"/>
        </a:solidFill>
      </dgm:spPr>
      <dgm:t>
        <a:bodyPr/>
        <a:lstStyle/>
        <a:p>
          <a:endParaRPr lang="ru-RU"/>
        </a:p>
      </dgm:t>
    </dgm:pt>
    <dgm:pt modelId="{192637B0-0B1E-467D-BB84-CD7DA2FCFF2F}" type="pres">
      <dgm:prSet presAssocID="{F7CA50D1-E848-4436-9159-98E59F708D49}" presName="dummy5a" presStyleCnt="0"/>
      <dgm:spPr/>
    </dgm:pt>
    <dgm:pt modelId="{D2B34BD8-6188-4A5A-B3E6-5B3C3D07062F}" type="pres">
      <dgm:prSet presAssocID="{F7CA50D1-E848-4436-9159-98E59F708D49}" presName="dummy5b" presStyleCnt="0"/>
      <dgm:spPr/>
    </dgm:pt>
    <dgm:pt modelId="{8D19E4F0-49E7-40D3-A948-7601331C8B41}" type="pres">
      <dgm:prSet presAssocID="{F7CA50D1-E848-4436-9159-98E59F708D4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1D9CB-234B-414A-8203-020D95200921}" type="pres">
      <dgm:prSet presAssocID="{D91F9CA5-0274-487B-B155-E483DB418B40}" presName="arrowWedge1" presStyleLbl="fgSibTrans2D1" presStyleIdx="0" presStyleCnt="5" custLinFactNeighborX="-285" custLinFactNeighborY="-3249"/>
      <dgm:spPr/>
    </dgm:pt>
    <dgm:pt modelId="{2A3A9404-013C-4F9E-86B5-8B325ADDC5B9}" type="pres">
      <dgm:prSet presAssocID="{74D57871-35FD-4948-B3C7-0F19F67F6CA7}" presName="arrowWedge2" presStyleLbl="fgSibTrans2D1" presStyleIdx="1" presStyleCnt="5" custLinFactNeighborX="1311" custLinFactNeighborY="-523"/>
      <dgm:spPr/>
    </dgm:pt>
    <dgm:pt modelId="{9D1A7FE6-D558-48CF-8E53-F253F7006B3D}" type="pres">
      <dgm:prSet presAssocID="{98E5F4AC-EB84-40DB-A9F9-C9938A8F256A}" presName="arrowWedge3" presStyleLbl="fgSibTrans2D1" presStyleIdx="2" presStyleCnt="5"/>
      <dgm:spPr/>
    </dgm:pt>
    <dgm:pt modelId="{F9BA4896-4531-4761-902C-6FC34D539BFE}" type="pres">
      <dgm:prSet presAssocID="{EEC31954-614A-4A0B-8847-D965128467FC}" presName="arrowWedge4" presStyleLbl="fgSibTrans2D1" presStyleIdx="3" presStyleCnt="5"/>
      <dgm:spPr/>
    </dgm:pt>
    <dgm:pt modelId="{C9CE89E3-FCE1-4A62-8531-A7F882187909}" type="pres">
      <dgm:prSet presAssocID="{F986FD7A-8FF1-4D7F-BB71-2C5927642135}" presName="arrowWedge5" presStyleLbl="fgSibTrans2D1" presStyleIdx="4" presStyleCnt="5" custLinFactNeighborX="-2147" custLinFactNeighborY="-3226"/>
      <dgm:spPr/>
    </dgm:pt>
  </dgm:ptLst>
  <dgm:cxnLst>
    <dgm:cxn modelId="{934BB91A-0DEF-4492-AD90-3E4B624DD69E}" srcId="{F7CA50D1-E848-4436-9159-98E59F708D49}" destId="{36E2F4A1-6487-4DD0-B1B5-8C3B784951B0}" srcOrd="1" destOrd="0" parTransId="{0F08D1FA-517D-4986-86C5-E91C87AB93B3}" sibTransId="{74D57871-35FD-4948-B3C7-0F19F67F6CA7}"/>
    <dgm:cxn modelId="{3AA49A7A-5233-43D0-9192-CA4F589A346B}" type="presOf" srcId="{ED77D3D1-8014-4D92-9EDA-DF234EE35CBC}" destId="{DE96AE7C-68BA-4E80-82E3-AB72C93F6F1F}" srcOrd="1" destOrd="0" presId="urn:microsoft.com/office/officeart/2005/8/layout/cycle8"/>
    <dgm:cxn modelId="{C65607B8-0A6E-4B52-A0CB-B01AE9F8CC41}" type="presOf" srcId="{D0D8FEFB-E841-4E48-A1F7-06735A0F1853}" destId="{0780A137-4120-4575-B193-F6B015AC1A79}" srcOrd="1" destOrd="0" presId="urn:microsoft.com/office/officeart/2005/8/layout/cycle8"/>
    <dgm:cxn modelId="{A8530E73-0072-4551-BCA3-313B84A4F29C}" srcId="{F7CA50D1-E848-4436-9159-98E59F708D49}" destId="{D0D8FEFB-E841-4E48-A1F7-06735A0F1853}" srcOrd="2" destOrd="0" parTransId="{2E193E12-5EFC-4388-A157-C3A359A739DE}" sibTransId="{98E5F4AC-EB84-40DB-A9F9-C9938A8F256A}"/>
    <dgm:cxn modelId="{E5FBAFF8-BCF9-4DB9-8EC7-F7B945997B13}" type="presOf" srcId="{ED77D3D1-8014-4D92-9EDA-DF234EE35CBC}" destId="{E6E7BC10-4316-4141-B441-044074E83A0B}" srcOrd="0" destOrd="0" presId="urn:microsoft.com/office/officeart/2005/8/layout/cycle8"/>
    <dgm:cxn modelId="{8AF998D0-6BE7-49B6-B8B1-F14166D45DE8}" type="presOf" srcId="{D0D8FEFB-E841-4E48-A1F7-06735A0F1853}" destId="{4BEF1C62-2D33-42AB-B5A0-7499582C6DB5}" srcOrd="0" destOrd="0" presId="urn:microsoft.com/office/officeart/2005/8/layout/cycle8"/>
    <dgm:cxn modelId="{567FC3E1-76A7-4FEF-A4E0-E9EB2586703B}" srcId="{F7CA50D1-E848-4436-9159-98E59F708D49}" destId="{BC824968-9757-45CB-9623-BB6169EAFA33}" srcOrd="3" destOrd="0" parTransId="{8B3D8499-4FCA-4054-B393-B923120ED9B2}" sibTransId="{EEC31954-614A-4A0B-8847-D965128467FC}"/>
    <dgm:cxn modelId="{ACC6F994-741E-4D4C-A6CF-06D012851063}" srcId="{F7CA50D1-E848-4436-9159-98E59F708D49}" destId="{ED77D3D1-8014-4D92-9EDA-DF234EE35CBC}" srcOrd="0" destOrd="0" parTransId="{71F3CFE4-8AF1-4794-A915-438F9E99FC9B}" sibTransId="{D91F9CA5-0274-487B-B155-E483DB418B40}"/>
    <dgm:cxn modelId="{700DD24A-F989-42D7-8AAE-BAB73B1A75D3}" type="presOf" srcId="{36E2F4A1-6487-4DD0-B1B5-8C3B784951B0}" destId="{748BC60F-D0EA-4672-8CBF-D7A30054E580}" srcOrd="0" destOrd="0" presId="urn:microsoft.com/office/officeart/2005/8/layout/cycle8"/>
    <dgm:cxn modelId="{11A0A494-8F7C-4E22-8277-8C08BD15EF34}" type="presOf" srcId="{BC824968-9757-45CB-9623-BB6169EAFA33}" destId="{C4BC3435-32A0-4CFC-AD90-CB7090407FBD}" srcOrd="0" destOrd="0" presId="urn:microsoft.com/office/officeart/2005/8/layout/cycle8"/>
    <dgm:cxn modelId="{DC7448AA-3E95-4B0F-B430-4C7128DE6A2F}" srcId="{F7CA50D1-E848-4436-9159-98E59F708D49}" destId="{3DB010A6-E571-4DD4-BFB9-00B96F97A423}" srcOrd="4" destOrd="0" parTransId="{66F6CC6C-D63A-4D7B-A374-18D4DA5221AC}" sibTransId="{F986FD7A-8FF1-4D7F-BB71-2C5927642135}"/>
    <dgm:cxn modelId="{7C5904AC-34F5-4691-AF96-3984E835C8ED}" type="presOf" srcId="{F7CA50D1-E848-4436-9159-98E59F708D49}" destId="{050348D0-BFFF-4C7F-B70C-A1349683E011}" srcOrd="0" destOrd="0" presId="urn:microsoft.com/office/officeart/2005/8/layout/cycle8"/>
    <dgm:cxn modelId="{238C2592-457E-4582-8648-00C233C1742A}" type="presOf" srcId="{3DB010A6-E571-4DD4-BFB9-00B96F97A423}" destId="{8D19E4F0-49E7-40D3-A948-7601331C8B41}" srcOrd="1" destOrd="0" presId="urn:microsoft.com/office/officeart/2005/8/layout/cycle8"/>
    <dgm:cxn modelId="{3BC92CC2-03A4-460C-B159-FA7D65C62C7C}" type="presOf" srcId="{3DB010A6-E571-4DD4-BFB9-00B96F97A423}" destId="{AA70F6BC-9ABA-48DF-B91A-DB2EBFE700CB}" srcOrd="0" destOrd="0" presId="urn:microsoft.com/office/officeart/2005/8/layout/cycle8"/>
    <dgm:cxn modelId="{455EF4FD-0556-454D-8CCE-66F52FBD618E}" type="presOf" srcId="{BC824968-9757-45CB-9623-BB6169EAFA33}" destId="{4F1B1128-40F8-4A52-B00D-F6070D723347}" srcOrd="1" destOrd="0" presId="urn:microsoft.com/office/officeart/2005/8/layout/cycle8"/>
    <dgm:cxn modelId="{B813585D-E84A-4541-ABAF-2437107A41F2}" type="presOf" srcId="{36E2F4A1-6487-4DD0-B1B5-8C3B784951B0}" destId="{1591A54D-EE78-4A2E-9211-E325B4D731F3}" srcOrd="1" destOrd="0" presId="urn:microsoft.com/office/officeart/2005/8/layout/cycle8"/>
    <dgm:cxn modelId="{79B93868-22F2-43C0-B123-71C88EEEBE5D}" type="presParOf" srcId="{050348D0-BFFF-4C7F-B70C-A1349683E011}" destId="{E6E7BC10-4316-4141-B441-044074E83A0B}" srcOrd="0" destOrd="0" presId="urn:microsoft.com/office/officeart/2005/8/layout/cycle8"/>
    <dgm:cxn modelId="{E74A1B2F-E64E-467D-BD6A-4BD37D883A08}" type="presParOf" srcId="{050348D0-BFFF-4C7F-B70C-A1349683E011}" destId="{8615D5D8-A740-4489-8117-EE1879FE1493}" srcOrd="1" destOrd="0" presId="urn:microsoft.com/office/officeart/2005/8/layout/cycle8"/>
    <dgm:cxn modelId="{62959773-1596-4704-A1CE-F120B0C579E9}" type="presParOf" srcId="{050348D0-BFFF-4C7F-B70C-A1349683E011}" destId="{1C4E34A3-3F42-4E39-9E61-F794BCE866B6}" srcOrd="2" destOrd="0" presId="urn:microsoft.com/office/officeart/2005/8/layout/cycle8"/>
    <dgm:cxn modelId="{A6E20581-3958-467E-BC97-1FC2A0EEACE5}" type="presParOf" srcId="{050348D0-BFFF-4C7F-B70C-A1349683E011}" destId="{DE96AE7C-68BA-4E80-82E3-AB72C93F6F1F}" srcOrd="3" destOrd="0" presId="urn:microsoft.com/office/officeart/2005/8/layout/cycle8"/>
    <dgm:cxn modelId="{8BC04479-FD92-4552-9431-ACA63A2F2EFE}" type="presParOf" srcId="{050348D0-BFFF-4C7F-B70C-A1349683E011}" destId="{748BC60F-D0EA-4672-8CBF-D7A30054E580}" srcOrd="4" destOrd="0" presId="urn:microsoft.com/office/officeart/2005/8/layout/cycle8"/>
    <dgm:cxn modelId="{709EB7D5-B2FA-4354-845E-E3F0000C1E58}" type="presParOf" srcId="{050348D0-BFFF-4C7F-B70C-A1349683E011}" destId="{50243019-C454-4DA4-8CA1-99020F075B4E}" srcOrd="5" destOrd="0" presId="urn:microsoft.com/office/officeart/2005/8/layout/cycle8"/>
    <dgm:cxn modelId="{36AA3CBA-EFD0-47AB-BEB2-1BEF6F9E56CB}" type="presParOf" srcId="{050348D0-BFFF-4C7F-B70C-A1349683E011}" destId="{051B54A6-F620-4649-AF05-2FE77B7113CE}" srcOrd="6" destOrd="0" presId="urn:microsoft.com/office/officeart/2005/8/layout/cycle8"/>
    <dgm:cxn modelId="{6469A829-4605-446D-A4BC-745FECD4664B}" type="presParOf" srcId="{050348D0-BFFF-4C7F-B70C-A1349683E011}" destId="{1591A54D-EE78-4A2E-9211-E325B4D731F3}" srcOrd="7" destOrd="0" presId="urn:microsoft.com/office/officeart/2005/8/layout/cycle8"/>
    <dgm:cxn modelId="{768E9DF7-C41A-464D-B0E6-2EC0EB5AAE10}" type="presParOf" srcId="{050348D0-BFFF-4C7F-B70C-A1349683E011}" destId="{4BEF1C62-2D33-42AB-B5A0-7499582C6DB5}" srcOrd="8" destOrd="0" presId="urn:microsoft.com/office/officeart/2005/8/layout/cycle8"/>
    <dgm:cxn modelId="{323A74AA-210F-4143-8625-7D9559BA67E5}" type="presParOf" srcId="{050348D0-BFFF-4C7F-B70C-A1349683E011}" destId="{CB514568-4FC7-41C1-BF61-42B7D53CEE5A}" srcOrd="9" destOrd="0" presId="urn:microsoft.com/office/officeart/2005/8/layout/cycle8"/>
    <dgm:cxn modelId="{B9610EE6-A43C-42B9-A9C0-CE4B4B5CE51E}" type="presParOf" srcId="{050348D0-BFFF-4C7F-B70C-A1349683E011}" destId="{E2B2666F-7226-4C65-9120-95F309A58022}" srcOrd="10" destOrd="0" presId="urn:microsoft.com/office/officeart/2005/8/layout/cycle8"/>
    <dgm:cxn modelId="{BDB1EEB2-4FC8-47BF-BD9F-16F9B7EAC658}" type="presParOf" srcId="{050348D0-BFFF-4C7F-B70C-A1349683E011}" destId="{0780A137-4120-4575-B193-F6B015AC1A79}" srcOrd="11" destOrd="0" presId="urn:microsoft.com/office/officeart/2005/8/layout/cycle8"/>
    <dgm:cxn modelId="{09A14BD4-3799-4CE4-B01E-B9ECD7E7C24A}" type="presParOf" srcId="{050348D0-BFFF-4C7F-B70C-A1349683E011}" destId="{C4BC3435-32A0-4CFC-AD90-CB7090407FBD}" srcOrd="12" destOrd="0" presId="urn:microsoft.com/office/officeart/2005/8/layout/cycle8"/>
    <dgm:cxn modelId="{56CA0118-2995-43CB-A41E-164C89D8F331}" type="presParOf" srcId="{050348D0-BFFF-4C7F-B70C-A1349683E011}" destId="{CDFFAB44-72FF-4BCB-AEC9-3622AF2EBDF0}" srcOrd="13" destOrd="0" presId="urn:microsoft.com/office/officeart/2005/8/layout/cycle8"/>
    <dgm:cxn modelId="{D744F868-A783-438C-B928-A7CE68A7AC19}" type="presParOf" srcId="{050348D0-BFFF-4C7F-B70C-A1349683E011}" destId="{50415015-DE8E-4AF2-BF87-80D7877DB505}" srcOrd="14" destOrd="0" presId="urn:microsoft.com/office/officeart/2005/8/layout/cycle8"/>
    <dgm:cxn modelId="{D2CF9C3A-C0C7-4970-ADF1-41FDE63E2A19}" type="presParOf" srcId="{050348D0-BFFF-4C7F-B70C-A1349683E011}" destId="{4F1B1128-40F8-4A52-B00D-F6070D723347}" srcOrd="15" destOrd="0" presId="urn:microsoft.com/office/officeart/2005/8/layout/cycle8"/>
    <dgm:cxn modelId="{4C5CB51E-55EB-418C-8BE6-3FCC37FE68A9}" type="presParOf" srcId="{050348D0-BFFF-4C7F-B70C-A1349683E011}" destId="{AA70F6BC-9ABA-48DF-B91A-DB2EBFE700CB}" srcOrd="16" destOrd="0" presId="urn:microsoft.com/office/officeart/2005/8/layout/cycle8"/>
    <dgm:cxn modelId="{F1FB4CD2-4B95-421D-AEDA-B174E8880D65}" type="presParOf" srcId="{050348D0-BFFF-4C7F-B70C-A1349683E011}" destId="{192637B0-0B1E-467D-BB84-CD7DA2FCFF2F}" srcOrd="17" destOrd="0" presId="urn:microsoft.com/office/officeart/2005/8/layout/cycle8"/>
    <dgm:cxn modelId="{CDF148BD-DED7-4A74-95F9-99A4E1956F94}" type="presParOf" srcId="{050348D0-BFFF-4C7F-B70C-A1349683E011}" destId="{D2B34BD8-6188-4A5A-B3E6-5B3C3D07062F}" srcOrd="18" destOrd="0" presId="urn:microsoft.com/office/officeart/2005/8/layout/cycle8"/>
    <dgm:cxn modelId="{A529F068-F6A6-4B71-A33C-598F2F4866CC}" type="presParOf" srcId="{050348D0-BFFF-4C7F-B70C-A1349683E011}" destId="{8D19E4F0-49E7-40D3-A948-7601331C8B41}" srcOrd="19" destOrd="0" presId="urn:microsoft.com/office/officeart/2005/8/layout/cycle8"/>
    <dgm:cxn modelId="{79AA5AF6-7DEA-4154-B635-90F0A9B407DC}" type="presParOf" srcId="{050348D0-BFFF-4C7F-B70C-A1349683E011}" destId="{EB51D9CB-234B-414A-8203-020D95200921}" srcOrd="20" destOrd="0" presId="urn:microsoft.com/office/officeart/2005/8/layout/cycle8"/>
    <dgm:cxn modelId="{FBBC6901-78C0-4DB7-ACC6-92AAD69EF8C0}" type="presParOf" srcId="{050348D0-BFFF-4C7F-B70C-A1349683E011}" destId="{2A3A9404-013C-4F9E-86B5-8B325ADDC5B9}" srcOrd="21" destOrd="0" presId="urn:microsoft.com/office/officeart/2005/8/layout/cycle8"/>
    <dgm:cxn modelId="{1A1B6D2A-1C83-4D72-B392-6C59B1F417CD}" type="presParOf" srcId="{050348D0-BFFF-4C7F-B70C-A1349683E011}" destId="{9D1A7FE6-D558-48CF-8E53-F253F7006B3D}" srcOrd="22" destOrd="0" presId="urn:microsoft.com/office/officeart/2005/8/layout/cycle8"/>
    <dgm:cxn modelId="{248A4B03-514C-437A-98CD-51E504CF8192}" type="presParOf" srcId="{050348D0-BFFF-4C7F-B70C-A1349683E011}" destId="{F9BA4896-4531-4761-902C-6FC34D539BFE}" srcOrd="23" destOrd="0" presId="urn:microsoft.com/office/officeart/2005/8/layout/cycle8"/>
    <dgm:cxn modelId="{1A4C8CFF-6973-4E33-8EF8-9646B549FDB7}" type="presParOf" srcId="{050348D0-BFFF-4C7F-B70C-A1349683E011}" destId="{C9CE89E3-FCE1-4A62-8531-A7F88218790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0D1750-AB49-4CDF-8E43-7A03A7D71B93}">
      <dsp:nvSpPr>
        <dsp:cNvPr id="0" name=""/>
        <dsp:cNvSpPr/>
      </dsp:nvSpPr>
      <dsp:spPr>
        <a:xfrm>
          <a:off x="1755613" y="0"/>
          <a:ext cx="5842998" cy="5842998"/>
        </a:xfrm>
        <a:prstGeom prst="triangle">
          <a:avLst/>
        </a:prstGeom>
        <a:solidFill>
          <a:srgbClr val="D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9E85BE-9F67-4791-A717-6423E7ED2804}">
      <dsp:nvSpPr>
        <dsp:cNvPr id="0" name=""/>
        <dsp:cNvSpPr/>
      </dsp:nvSpPr>
      <dsp:spPr>
        <a:xfrm>
          <a:off x="5197693" y="774493"/>
          <a:ext cx="3797948" cy="1044207"/>
        </a:xfrm>
        <a:prstGeom prst="roundRect">
          <a:avLst/>
        </a:prstGeom>
        <a:solidFill>
          <a:srgbClr val="EE3524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7,3% </a:t>
          </a:r>
          <a:r>
            <a:rPr lang="ru-RU" sz="2000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сотрудниц – руководители</a:t>
          </a:r>
          <a:endParaRPr lang="ru-RU" sz="2000" kern="1200" dirty="0">
            <a:solidFill>
              <a:schemeClr val="bg1"/>
            </a:solidFill>
            <a:latin typeface="Verdana" pitchFamily="34" charset="0"/>
            <a:ea typeface="Verdana" pitchFamily="34" charset="0"/>
          </a:endParaRPr>
        </a:p>
      </dsp:txBody>
      <dsp:txXfrm>
        <a:off x="5197693" y="774493"/>
        <a:ext cx="3797948" cy="1044207"/>
      </dsp:txXfrm>
    </dsp:sp>
    <dsp:sp modelId="{15F804D3-132E-4C31-8740-ACA2026EFC10}">
      <dsp:nvSpPr>
        <dsp:cNvPr id="0" name=""/>
        <dsp:cNvSpPr/>
      </dsp:nvSpPr>
      <dsp:spPr>
        <a:xfrm>
          <a:off x="5194389" y="2030601"/>
          <a:ext cx="3797948" cy="1044207"/>
        </a:xfrm>
        <a:prstGeom prst="roundRect">
          <a:avLst/>
        </a:prstGeom>
        <a:solidFill>
          <a:srgbClr val="EE3524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52% </a:t>
          </a:r>
          <a:r>
            <a:rPr lang="ru-RU" sz="2000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– специалисты </a:t>
          </a:r>
          <a:endParaRPr lang="ru-RU" sz="2000" kern="1200" dirty="0">
            <a:solidFill>
              <a:schemeClr val="bg1"/>
            </a:solidFill>
            <a:latin typeface="Verdana" pitchFamily="34" charset="0"/>
            <a:ea typeface="Verdana" pitchFamily="34" charset="0"/>
          </a:endParaRPr>
        </a:p>
      </dsp:txBody>
      <dsp:txXfrm>
        <a:off x="5194389" y="2030601"/>
        <a:ext cx="3797948" cy="1044207"/>
      </dsp:txXfrm>
    </dsp:sp>
    <dsp:sp modelId="{87023D38-17EA-40A6-95D7-02E4577D10AB}">
      <dsp:nvSpPr>
        <dsp:cNvPr id="0" name=""/>
        <dsp:cNvSpPr/>
      </dsp:nvSpPr>
      <dsp:spPr>
        <a:xfrm>
          <a:off x="5187078" y="3247928"/>
          <a:ext cx="3859513" cy="1015742"/>
        </a:xfrm>
        <a:prstGeom prst="roundRect">
          <a:avLst/>
        </a:prstGeom>
        <a:solidFill>
          <a:srgbClr val="EE3524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9,2% </a:t>
          </a:r>
          <a:r>
            <a:rPr lang="ru-RU" sz="2000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служащие</a:t>
          </a:r>
          <a:endParaRPr lang="ru-RU" sz="2000" b="1" kern="1200" dirty="0" smtClean="0">
            <a:solidFill>
              <a:schemeClr val="bg1"/>
            </a:solidFill>
            <a:latin typeface="Verdana" pitchFamily="34" charset="0"/>
            <a:ea typeface="Verdana" pitchFamily="34" charset="0"/>
          </a:endParaRPr>
        </a:p>
      </dsp:txBody>
      <dsp:txXfrm>
        <a:off x="5187078" y="3247928"/>
        <a:ext cx="3859513" cy="1015742"/>
      </dsp:txXfrm>
    </dsp:sp>
    <dsp:sp modelId="{AD9D945D-19DC-4CD1-A3FA-1686D964DDF9}">
      <dsp:nvSpPr>
        <dsp:cNvPr id="0" name=""/>
        <dsp:cNvSpPr/>
      </dsp:nvSpPr>
      <dsp:spPr>
        <a:xfrm>
          <a:off x="5229596" y="4422056"/>
          <a:ext cx="3797948" cy="1044207"/>
        </a:xfrm>
        <a:prstGeom prst="roundRect">
          <a:avLst/>
        </a:prstGeom>
        <a:solidFill>
          <a:srgbClr val="EE3524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31,5% </a:t>
          </a:r>
          <a:r>
            <a:rPr lang="ru-RU" sz="2000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– рабочие</a:t>
          </a:r>
          <a:endParaRPr lang="ru-RU" sz="2000" kern="1200" dirty="0">
            <a:solidFill>
              <a:schemeClr val="bg1"/>
            </a:solidFill>
            <a:latin typeface="Verdana" pitchFamily="34" charset="0"/>
            <a:ea typeface="Verdana" pitchFamily="34" charset="0"/>
          </a:endParaRPr>
        </a:p>
      </dsp:txBody>
      <dsp:txXfrm>
        <a:off x="5229596" y="4422056"/>
        <a:ext cx="3797948" cy="10442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E7BC10-4316-4141-B441-044074E83A0B}">
      <dsp:nvSpPr>
        <dsp:cNvPr id="0" name=""/>
        <dsp:cNvSpPr/>
      </dsp:nvSpPr>
      <dsp:spPr>
        <a:xfrm>
          <a:off x="3632473" y="243200"/>
          <a:ext cx="3083052" cy="3204986"/>
        </a:xfrm>
        <a:prstGeom prst="pie">
          <a:avLst>
            <a:gd name="adj1" fmla="val 16200000"/>
            <a:gd name="adj2" fmla="val 20520000"/>
          </a:avLst>
        </a:prstGeom>
        <a:solidFill>
          <a:srgbClr val="EE35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Verdana" pitchFamily="34" charset="0"/>
              <a:ea typeface="Verdana" pitchFamily="34" charset="0"/>
            </a:rPr>
            <a:t> </a:t>
          </a:r>
          <a:r>
            <a:rPr lang="en-US" sz="1100" b="1" kern="1200" dirty="0" smtClean="0">
              <a:latin typeface="Verdana" pitchFamily="34" charset="0"/>
              <a:ea typeface="Verdana" pitchFamily="34" charset="0"/>
            </a:rPr>
            <a:t>Check</a:t>
          </a:r>
          <a:r>
            <a:rPr lang="ru-RU" sz="1100" b="1" kern="1200" dirty="0" smtClean="0">
              <a:latin typeface="Verdana" pitchFamily="34" charset="0"/>
              <a:ea typeface="Verdana" pitchFamily="34" charset="0"/>
            </a:rPr>
            <a:t>-</a:t>
          </a:r>
          <a:r>
            <a:rPr lang="en-US" sz="1100" b="1" kern="1200" dirty="0" smtClean="0">
              <a:latin typeface="Verdana" pitchFamily="34" charset="0"/>
              <a:ea typeface="Verdana" pitchFamily="34" charset="0"/>
            </a:rPr>
            <a:t>up</a:t>
          </a:r>
          <a:r>
            <a:rPr lang="ru-RU" sz="1100" b="1" kern="1200" dirty="0" smtClean="0">
              <a:latin typeface="Verdana" pitchFamily="34" charset="0"/>
              <a:ea typeface="Verdana" pitchFamily="34" charset="0"/>
            </a:rPr>
            <a:t> </a:t>
          </a:r>
          <a:r>
            <a:rPr lang="ru-RU" sz="1200" b="1" kern="1200" dirty="0" smtClean="0">
              <a:latin typeface="Verdana" pitchFamily="34" charset="0"/>
              <a:ea typeface="Verdana" pitchFamily="34" charset="0"/>
            </a:rPr>
            <a:t>«Женское здоровье»</a:t>
          </a:r>
          <a:endParaRPr lang="ru-RU" sz="1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240799" y="781943"/>
        <a:ext cx="990981" cy="686782"/>
      </dsp:txXfrm>
    </dsp:sp>
    <dsp:sp modelId="{748BC60F-D0EA-4672-8CBF-D7A30054E580}">
      <dsp:nvSpPr>
        <dsp:cNvPr id="0" name=""/>
        <dsp:cNvSpPr/>
      </dsp:nvSpPr>
      <dsp:spPr>
        <a:xfrm>
          <a:off x="3632478" y="400533"/>
          <a:ext cx="3083052" cy="3083052"/>
        </a:xfrm>
        <a:prstGeom prst="pie">
          <a:avLst>
            <a:gd name="adj1" fmla="val 20520000"/>
            <a:gd name="adj2" fmla="val 3240000"/>
          </a:avLst>
        </a:prstGeom>
        <a:solidFill>
          <a:srgbClr val="EE35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Verdana" pitchFamily="34" charset="0"/>
              <a:ea typeface="Verdana" pitchFamily="34" charset="0"/>
            </a:rPr>
            <a:t>Группы здоровья по коррекции веса</a:t>
          </a:r>
          <a:endParaRPr lang="ru-RU" sz="11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618110" y="1809195"/>
        <a:ext cx="917575" cy="734060"/>
      </dsp:txXfrm>
    </dsp:sp>
    <dsp:sp modelId="{4BEF1C62-2D33-42AB-B5A0-7499582C6DB5}">
      <dsp:nvSpPr>
        <dsp:cNvPr id="0" name=""/>
        <dsp:cNvSpPr/>
      </dsp:nvSpPr>
      <dsp:spPr>
        <a:xfrm>
          <a:off x="3574982" y="440054"/>
          <a:ext cx="3083052" cy="3043527"/>
        </a:xfrm>
        <a:prstGeom prst="pie">
          <a:avLst>
            <a:gd name="adj1" fmla="val 3240000"/>
            <a:gd name="adj2" fmla="val 7560000"/>
          </a:avLst>
        </a:prstGeom>
        <a:solidFill>
          <a:srgbClr val="EE35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Женская суббота</a:t>
          </a:r>
          <a:endParaRPr lang="ru-RU" sz="1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676072" y="2577769"/>
        <a:ext cx="880872" cy="797114"/>
      </dsp:txXfrm>
    </dsp:sp>
    <dsp:sp modelId="{C4BC3435-32A0-4CFC-AD90-CB7090407FBD}">
      <dsp:nvSpPr>
        <dsp:cNvPr id="0" name=""/>
        <dsp:cNvSpPr/>
      </dsp:nvSpPr>
      <dsp:spPr>
        <a:xfrm>
          <a:off x="3505246" y="389404"/>
          <a:ext cx="3083052" cy="3043527"/>
        </a:xfrm>
        <a:prstGeom prst="pie">
          <a:avLst>
            <a:gd name="adj1" fmla="val 7560000"/>
            <a:gd name="adj2" fmla="val 11880000"/>
          </a:avLst>
        </a:prstGeom>
        <a:solidFill>
          <a:srgbClr val="EE35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itchFamily="34" charset="0"/>
              <a:ea typeface="Verdana" pitchFamily="34" charset="0"/>
            </a:rPr>
            <a:t>Для молодых работниц</a:t>
          </a: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685091" y="1780006"/>
        <a:ext cx="917575" cy="724649"/>
      </dsp:txXfrm>
    </dsp:sp>
    <dsp:sp modelId="{AA70F6BC-9ABA-48DF-B91A-DB2EBFE700CB}">
      <dsp:nvSpPr>
        <dsp:cNvPr id="0" name=""/>
        <dsp:cNvSpPr/>
      </dsp:nvSpPr>
      <dsp:spPr>
        <a:xfrm>
          <a:off x="3530593" y="181647"/>
          <a:ext cx="3113574" cy="3328092"/>
        </a:xfrm>
        <a:prstGeom prst="pie">
          <a:avLst>
            <a:gd name="adj1" fmla="val 11880000"/>
            <a:gd name="adj2" fmla="val 16200000"/>
          </a:avLst>
        </a:prstGeom>
        <a:solidFill>
          <a:srgbClr val="EE35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itchFamily="34" charset="0"/>
              <a:ea typeface="Verdana" pitchFamily="34" charset="0"/>
            </a:rPr>
            <a:t>Для женщин 40+</a:t>
          </a: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019128" y="741084"/>
        <a:ext cx="1000791" cy="713162"/>
      </dsp:txXfrm>
    </dsp:sp>
    <dsp:sp modelId="{EB51D9CB-234B-414A-8203-020D95200921}">
      <dsp:nvSpPr>
        <dsp:cNvPr id="0" name=""/>
        <dsp:cNvSpPr/>
      </dsp:nvSpPr>
      <dsp:spPr>
        <a:xfrm>
          <a:off x="3431598" y="2"/>
          <a:ext cx="3464763" cy="346476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A9404-013C-4F9E-86B5-8B325ADDC5B9}">
      <dsp:nvSpPr>
        <dsp:cNvPr id="0" name=""/>
        <dsp:cNvSpPr/>
      </dsp:nvSpPr>
      <dsp:spPr>
        <a:xfrm>
          <a:off x="3487258" y="191530"/>
          <a:ext cx="3464763" cy="346476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A7FE6-D558-48CF-8E53-F253F7006B3D}">
      <dsp:nvSpPr>
        <dsp:cNvPr id="0" name=""/>
        <dsp:cNvSpPr/>
      </dsp:nvSpPr>
      <dsp:spPr>
        <a:xfrm>
          <a:off x="3384126" y="229791"/>
          <a:ext cx="3464763" cy="346476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A4896-4531-4761-902C-6FC34D539BFE}">
      <dsp:nvSpPr>
        <dsp:cNvPr id="0" name=""/>
        <dsp:cNvSpPr/>
      </dsp:nvSpPr>
      <dsp:spPr>
        <a:xfrm>
          <a:off x="3314177" y="178986"/>
          <a:ext cx="3464763" cy="346476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E89E3-FCE1-4A62-8531-A7F882187909}">
      <dsp:nvSpPr>
        <dsp:cNvPr id="0" name=""/>
        <dsp:cNvSpPr/>
      </dsp:nvSpPr>
      <dsp:spPr>
        <a:xfrm>
          <a:off x="3280575" y="-5"/>
          <a:ext cx="3464763" cy="346476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FE6A0-3EA5-4AB6-AD2F-606EAD1819A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56A3D-7BD6-4F15-BA61-1E099883A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C1F6E-342B-4948-8084-853308A1A6B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F6561-C8C6-4F9A-A291-DCD83C601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11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6361DA-E4F9-D946-851D-309A95F7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52961B-6BBF-E44C-B569-CF5C9020DD3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948507-2961-CD4F-9811-3FD761F9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0E55A2-BDAE-8F42-A011-9B50977F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9F47B5-4084-1944-AECB-E1F9B8F55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287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5E239A-B48C-8746-A5B2-E577B986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52961B-6BBF-E44C-B569-CF5C9020DD3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96002F-28B5-1646-83E5-C56FE7F2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ADCD18-577E-DC40-B96C-D58A75AD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9F47B5-4084-1944-AECB-E1F9B8F55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128945D-39B9-B142-8CA2-0D0242F93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658" y="478811"/>
            <a:ext cx="2878328" cy="651534"/>
          </a:xfrm>
          <a:solidFill>
            <a:schemeClr val="tx1"/>
          </a:solidFill>
          <a:ln>
            <a:noFill/>
          </a:ln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F7A1F089-E5B0-784E-A293-9632401F4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08" y="1411739"/>
            <a:ext cx="7562913" cy="41324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8701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82286F-ED5E-D04C-A238-04A765342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97094" cy="36710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8A1EBC-5243-114B-B02B-CEE81587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52961B-6BBF-E44C-B569-CF5C9020DD3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36AB17-F0E0-2746-80A3-8C6486998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C89377-7EF7-D846-BC2D-3F8B28FE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9F47B5-4084-1944-AECB-E1F9B8F557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27B0EC3-A371-C948-BFA8-64FCDE47F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97094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7797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82286F-ED5E-D04C-A238-04A765342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3257" cy="36710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8A1EBC-5243-114B-B02B-CEE81587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52961B-6BBF-E44C-B569-CF5C9020DD3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36AB17-F0E0-2746-80A3-8C6486998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C89377-7EF7-D846-BC2D-3F8B28FE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9F47B5-4084-1944-AECB-E1F9B8F557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27B0EC3-A371-C948-BFA8-64FCDE47F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97094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7888288" y="1825625"/>
            <a:ext cx="3146425" cy="36703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97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36D18E-1A69-9F49-AF09-41DC39CB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52961B-6BBF-E44C-B569-CF5C9020DD3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539FDA-2BB1-4E47-878F-D6BF5CED6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A9C436-0586-C945-94A4-D940A73D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9F47B5-4084-1944-AECB-E1F9B8F55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AFA97628-104E-8C4C-9C56-84B64AB7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7131" cy="36710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B0F160-9D69-0246-BF59-60D395DE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3713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1145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E090BE1-6A0B-5845-9544-E6B3EE1B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52961B-6BBF-E44C-B569-CF5C9020DD3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1EA112-89E2-7F4D-83D7-B8DC647D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49221A-E576-DA48-9D61-F2525C70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9F47B5-4084-1944-AECB-E1F9B8F55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184CB7C9-7E84-DD4B-A9F1-E845EBD84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78" y="2981739"/>
            <a:ext cx="10231152" cy="25149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7FFDB28-061C-7741-87C0-EECC61290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270" y="1836558"/>
            <a:ext cx="3572345" cy="651534"/>
          </a:xfrm>
          <a:solidFill>
            <a:srgbClr val="0228A6"/>
          </a:solidFill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92827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8A904D9-5BD0-2942-964A-073FE6F6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52961B-6BBF-E44C-B569-CF5C9020DD3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4D4BAC9-973C-1B4B-8AA8-04C76E57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77571C6-79EF-8F43-925A-91ACBF3A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9F47B5-4084-1944-AECB-E1F9B8F55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61E11FC-6915-3D44-A694-563B75A9E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658" y="478811"/>
            <a:ext cx="2785080" cy="651534"/>
          </a:xfrm>
          <a:solidFill>
            <a:schemeClr val="tx1"/>
          </a:solidFill>
          <a:ln>
            <a:noFill/>
          </a:ln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5429A2D5-44E2-AB4E-9777-5502B0C9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08" y="1411739"/>
            <a:ext cx="5156597" cy="41324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86330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FB22CD4-D294-C947-AC32-B80CB0DD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52961B-6BBF-E44C-B569-CF5C9020DD3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E66659-723C-7443-A8A0-5C8A9DAF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1A9AE6-DA6C-2143-A9D1-93544407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9F47B5-4084-1944-AECB-E1F9B8F55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9903663-3797-034E-93E9-0585F88A5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658" y="478811"/>
            <a:ext cx="2878328" cy="651534"/>
          </a:xfrm>
          <a:solidFill>
            <a:schemeClr val="tx1"/>
          </a:solidFill>
          <a:ln>
            <a:noFill/>
          </a:ln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700F754B-D8B0-E140-860F-B91A4E0C0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08" y="1411739"/>
            <a:ext cx="7562913" cy="41324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3878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1D4B04-7D9D-9A40-AAC5-F85816C2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52961B-6BBF-E44C-B569-CF5C9020DD3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A28CB60-8D6B-164A-8551-7592B13F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A919CE-47AB-A44B-981C-661E1E63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9F47B5-4084-1944-AECB-E1F9B8F55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0B3659B-AA56-F241-8B9E-C006DCE28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269" y="310038"/>
            <a:ext cx="4813059" cy="651534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>
              <a:defRPr lang="ru-RU" sz="3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4C2EF1CF-8B43-ED46-972B-B7AB7851D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08" y="2290813"/>
            <a:ext cx="11008757" cy="32533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83182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3876E6-8628-974A-AFD9-E85F28CD6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52961B-6BBF-E44C-B569-CF5C9020DD3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AB762E-5541-CC44-9172-2233364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57A53D-8B9E-AC47-9A98-ABE2D589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9F47B5-4084-1944-AECB-E1F9B8F55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66209225-D0A0-9E43-8040-7C29B34C0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4062" y="2557867"/>
            <a:ext cx="2785080" cy="651534"/>
          </a:xfrm>
          <a:solidFill>
            <a:schemeClr val="tx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C694D556-0E82-5F4B-9F6A-CB39B2D19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282" y="539015"/>
            <a:ext cx="5018026" cy="49576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18776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006DCF-376F-6542-9DB3-13A37B96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B13B60-BEB8-1E4D-85F9-BD9E87C1B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569E1E-C4E0-3C4A-99DF-DE734ED39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961B-6BBF-E44C-B569-CF5C9020DD3C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6A779C-ED34-D244-AB9E-EA2044328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2C7634-4E2B-954D-B3D7-353C15CB0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47B5-4084-1944-AECB-E1F9B8F55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7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14.jpeg"/><Relationship Id="rId3" Type="http://schemas.openxmlformats.org/officeDocument/2006/relationships/image" Target="../media/image15.sv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emf"/><Relationship Id="rId11" Type="http://schemas.openxmlformats.org/officeDocument/2006/relationships/image" Target="../media/image24.png"/><Relationship Id="rId5" Type="http://schemas.openxmlformats.org/officeDocument/2006/relationships/image" Target="../media/image17.sv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FD1707D-6C5F-42DB-9157-4B0C5B7E63A3}"/>
              </a:ext>
            </a:extLst>
          </p:cNvPr>
          <p:cNvSpPr/>
          <p:nvPr/>
        </p:nvSpPr>
        <p:spPr>
          <a:xfrm>
            <a:off x="103348" y="63796"/>
            <a:ext cx="11985020" cy="5779220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597E211-E2AF-4182-A090-DBB8FDAE866A}"/>
              </a:ext>
            </a:extLst>
          </p:cNvPr>
          <p:cNvSpPr/>
          <p:nvPr/>
        </p:nvSpPr>
        <p:spPr>
          <a:xfrm>
            <a:off x="6096000" y="914400"/>
            <a:ext cx="3505200" cy="638175"/>
          </a:xfrm>
          <a:prstGeom prst="rect">
            <a:avLst/>
          </a:prstGeom>
          <a:solidFill>
            <a:srgbClr val="002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492D7C0-F153-6E4E-9878-21B3DF24D5E1}"/>
              </a:ext>
            </a:extLst>
          </p:cNvPr>
          <p:cNvSpPr txBox="1">
            <a:spLocks/>
          </p:cNvSpPr>
          <p:nvPr/>
        </p:nvSpPr>
        <p:spPr>
          <a:xfrm>
            <a:off x="7156704" y="4301490"/>
            <a:ext cx="4468812" cy="1552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9784922-92A6-444D-9570-7A6A9CEBD490}"/>
              </a:ext>
            </a:extLst>
          </p:cNvPr>
          <p:cNvSpPr/>
          <p:nvPr/>
        </p:nvSpPr>
        <p:spPr>
          <a:xfrm>
            <a:off x="1487778" y="1867472"/>
            <a:ext cx="3867912" cy="774942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83A431-E8F1-495B-99C1-7FB78FCDB916}"/>
              </a:ext>
            </a:extLst>
          </p:cNvPr>
          <p:cNvSpPr txBox="1"/>
          <p:nvPr/>
        </p:nvSpPr>
        <p:spPr>
          <a:xfrm>
            <a:off x="752175" y="1867472"/>
            <a:ext cx="5610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  <a:latin typeface="RussianRail G Pro Extended" panose="020B0506040000020004" pitchFamily="34" charset="-52"/>
              </a:rPr>
              <a:t>АКАДЕМИЯ ЖЕНСКОГО ЗДОРОВЬЯ</a:t>
            </a:r>
            <a:endParaRPr lang="ru-RU" sz="6000" b="1" dirty="0">
              <a:solidFill>
                <a:srgbClr val="FFFFFF"/>
              </a:solidFill>
              <a:latin typeface="RussianRail G Pro Extended" panose="020B0506040000020004" pitchFamily="34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7DE40F9-8764-4991-81E8-ECBE020082D4}"/>
              </a:ext>
            </a:extLst>
          </p:cNvPr>
          <p:cNvSpPr/>
          <p:nvPr/>
        </p:nvSpPr>
        <p:spPr>
          <a:xfrm>
            <a:off x="10464800" y="6106160"/>
            <a:ext cx="1381760" cy="3759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B4488BB-4B4D-724D-898A-2505B29D2DFD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 l="47031"/>
          <a:stretch/>
        </p:blipFill>
        <p:spPr>
          <a:xfrm>
            <a:off x="5730949" y="-3312"/>
            <a:ext cx="6461051" cy="6861312"/>
          </a:xfrm>
          <a:prstGeom prst="rect">
            <a:avLst/>
          </a:prstGeom>
        </p:spPr>
      </p:pic>
      <p:pic>
        <p:nvPicPr>
          <p:cNvPr id="1027" name="Picture 3" descr="C:\Users\EnikeevaOG\Downloads\01_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81717"/>
              </a:clrFrom>
              <a:clrTo>
                <a:srgbClr val="181717">
                  <a:alpha val="0"/>
                </a:srgbClr>
              </a:clrTo>
            </a:clrChange>
          </a:blip>
          <a:srcRect l="26940" t="66977" r="51462" b="18760"/>
          <a:stretch>
            <a:fillRect/>
          </a:stretch>
        </p:blipFill>
        <p:spPr bwMode="auto">
          <a:xfrm>
            <a:off x="9993754" y="5879805"/>
            <a:ext cx="2094614" cy="978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567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AAC2A6C-F1E4-4E5B-91B0-04D047197670}"/>
              </a:ext>
            </a:extLst>
          </p:cNvPr>
          <p:cNvSpPr/>
          <p:nvPr/>
        </p:nvSpPr>
        <p:spPr>
          <a:xfrm>
            <a:off x="4886060" y="107240"/>
            <a:ext cx="7211452" cy="5732893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4481FD-BFE6-0B4A-89B6-0B63B512225A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9715306-7344-A541-B482-F256C351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685" y="2522764"/>
            <a:ext cx="2874658" cy="651534"/>
          </a:xfrm>
        </p:spPr>
        <p:txBody>
          <a:bodyPr>
            <a:normAutofit/>
          </a:bodyPr>
          <a:lstStyle/>
          <a:p>
            <a:r>
              <a:rPr lang="ru-RU" dirty="0"/>
              <a:t>РЖД — ЭТО: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148330-1090-1341-A3E0-BAC3791EB447}"/>
              </a:ext>
            </a:extLst>
          </p:cNvPr>
          <p:cNvSpPr txBox="1"/>
          <p:nvPr/>
        </p:nvSpPr>
        <p:spPr>
          <a:xfrm>
            <a:off x="7116793" y="4204036"/>
            <a:ext cx="1404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572188-BE9D-1743-B23E-DDA17096C398}"/>
              </a:ext>
            </a:extLst>
          </p:cNvPr>
          <p:cNvSpPr txBox="1"/>
          <p:nvPr/>
        </p:nvSpPr>
        <p:spPr>
          <a:xfrm>
            <a:off x="8626963" y="4284004"/>
            <a:ext cx="2577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занятых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экономике России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5165A1-312F-EB41-8DB0-33BF40D7EA44}"/>
              </a:ext>
            </a:extLst>
          </p:cNvPr>
          <p:cNvSpPr txBox="1"/>
          <p:nvPr/>
        </p:nvSpPr>
        <p:spPr>
          <a:xfrm>
            <a:off x="7289116" y="1969807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endParaRPr lang="ru-RU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0D7FB3-14BD-8041-8A64-E71477EEB308}"/>
              </a:ext>
            </a:extLst>
          </p:cNvPr>
          <p:cNvSpPr txBox="1"/>
          <p:nvPr/>
        </p:nvSpPr>
        <p:spPr>
          <a:xfrm>
            <a:off x="8626963" y="2049775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</a:t>
            </a: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присутствия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0EEF06-9788-F244-A13B-EF5428229105}"/>
              </a:ext>
            </a:extLst>
          </p:cNvPr>
          <p:cNvSpPr txBox="1"/>
          <p:nvPr/>
        </p:nvSpPr>
        <p:spPr>
          <a:xfrm>
            <a:off x="7116793" y="3137595"/>
            <a:ext cx="1404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A4E695-E1A5-EA48-891E-FAA3474CAADC}"/>
              </a:ext>
            </a:extLst>
          </p:cNvPr>
          <p:cNvSpPr txBox="1"/>
          <p:nvPr/>
        </p:nvSpPr>
        <p:spPr>
          <a:xfrm>
            <a:off x="8626963" y="3217563"/>
            <a:ext cx="283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доля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инвестициях России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5CC5E8-2057-E34A-B452-150FA8CBDD6A}"/>
              </a:ext>
            </a:extLst>
          </p:cNvPr>
          <p:cNvSpPr txBox="1"/>
          <p:nvPr/>
        </p:nvSpPr>
        <p:spPr>
          <a:xfrm>
            <a:off x="7070306" y="982779"/>
            <a:ext cx="1497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180</a:t>
            </a:r>
            <a:endParaRPr lang="ru-RU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E8B92F-EA49-5D41-AC4B-7D937BBF00C8}"/>
              </a:ext>
            </a:extLst>
          </p:cNvPr>
          <p:cNvSpPr txBox="1"/>
          <p:nvPr/>
        </p:nvSpPr>
        <p:spPr>
          <a:xfrm>
            <a:off x="8626963" y="1062747"/>
            <a:ext cx="1624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 истории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опыта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1260768-E897-9845-8170-4E32DC09A50E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351725" y="310037"/>
            <a:ext cx="544006" cy="535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71D6F82-94CE-F14B-83F2-E954DBA0E508}"/>
              </a:ext>
            </a:extLst>
          </p:cNvPr>
          <p:cNvSpPr txBox="1"/>
          <p:nvPr/>
        </p:nvSpPr>
        <p:spPr>
          <a:xfrm>
            <a:off x="1252216" y="6151736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масштаб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38189" y="6456647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Verdana" pitchFamily="34" charset="0"/>
                <a:ea typeface="Verdana" pitchFamily="34" charset="0"/>
              </a:rPr>
              <a:t>2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6650003-4D0A-46F8-9747-63D72CFEE479}"/>
              </a:ext>
            </a:extLst>
          </p:cNvPr>
          <p:cNvSpPr/>
          <p:nvPr/>
        </p:nvSpPr>
        <p:spPr>
          <a:xfrm>
            <a:off x="10284789" y="6049926"/>
            <a:ext cx="1527834" cy="40672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C:\Users\EnikeevaOG\Downloads\01_1.2.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31436" t="28723" r="31947" b="60686"/>
          <a:stretch>
            <a:fillRect/>
          </a:stretch>
        </p:blipFill>
        <p:spPr bwMode="auto">
          <a:xfrm>
            <a:off x="9845750" y="6071752"/>
            <a:ext cx="2049982" cy="419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098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283522F-8CDA-420A-ABBA-1688D32D655A}"/>
              </a:ext>
            </a:extLst>
          </p:cNvPr>
          <p:cNvSpPr/>
          <p:nvPr/>
        </p:nvSpPr>
        <p:spPr>
          <a:xfrm>
            <a:off x="70947" y="72325"/>
            <a:ext cx="12028903" cy="5764950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60645DA-2944-0142-9EE2-240B8EFC1B38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/>
        </p:blipFill>
        <p:spPr>
          <a:xfrm>
            <a:off x="0" y="3313"/>
            <a:ext cx="12191999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6CDB74-9DDF-AE4B-BCE3-E7C55635223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351725" y="310037"/>
            <a:ext cx="544006" cy="535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D77A35-8B71-254D-BA72-714CA9B0A94E}"/>
              </a:ext>
            </a:extLst>
          </p:cNvPr>
          <p:cNvSpPr txBox="1"/>
          <p:nvPr/>
        </p:nvSpPr>
        <p:spPr>
          <a:xfrm>
            <a:off x="1252216" y="6151736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масштаб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EE3E03BE-B65A-7748-B776-311E82ABB43C}"/>
              </a:ext>
            </a:extLst>
          </p:cNvPr>
          <p:cNvGrpSpPr/>
          <p:nvPr/>
        </p:nvGrpSpPr>
        <p:grpSpPr>
          <a:xfrm>
            <a:off x="3108539" y="310037"/>
            <a:ext cx="5974921" cy="1325563"/>
            <a:chOff x="1053109" y="398487"/>
            <a:chExt cx="5974921" cy="1325563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E8D44E73-F889-3642-8BBD-2AA4775D635D}"/>
                </a:ext>
              </a:extLst>
            </p:cNvPr>
            <p:cNvSpPr txBox="1">
              <a:spLocks/>
            </p:cNvSpPr>
            <p:nvPr/>
          </p:nvSpPr>
          <p:spPr>
            <a:xfrm>
              <a:off x="1053109" y="398487"/>
              <a:ext cx="5853226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ru-RU" sz="4400" dirty="0"/>
                <a:t>Нас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686E7D9-1581-0A45-90CA-F9A4867654F6}"/>
                </a:ext>
              </a:extLst>
            </p:cNvPr>
            <p:cNvSpPr txBox="1"/>
            <p:nvPr/>
          </p:nvSpPr>
          <p:spPr>
            <a:xfrm>
              <a:off x="2491211" y="507234"/>
              <a:ext cx="45368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1 000 000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538189" y="6456647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Verdana" pitchFamily="34" charset="0"/>
                <a:ea typeface="Verdana" pitchFamily="34" charset="0"/>
              </a:rPr>
              <a:t>3</a:t>
            </a:r>
            <a:endParaRPr lang="ru-RU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3778981-ED63-4716-9CE2-0B14FDE577C9}"/>
              </a:ext>
            </a:extLst>
          </p:cNvPr>
          <p:cNvSpPr/>
          <p:nvPr/>
        </p:nvSpPr>
        <p:spPr>
          <a:xfrm>
            <a:off x="10284789" y="6049926"/>
            <a:ext cx="1527834" cy="40672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C:\Users\EnikeevaOG\Downloads\01_1.2.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31436" t="28723" r="31947" b="60686"/>
          <a:stretch>
            <a:fillRect/>
          </a:stretch>
        </p:blipFill>
        <p:spPr bwMode="auto">
          <a:xfrm>
            <a:off x="9845750" y="6071752"/>
            <a:ext cx="2049982" cy="419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489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40E7F-1288-4CAC-B374-6F4FACC1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9" y="180975"/>
            <a:ext cx="4489593" cy="7805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ЖЕНСКОЕ СООБЩЕСТВО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865BD21-F648-47B4-B857-3EA2A3B2B5FB}"/>
              </a:ext>
            </a:extLst>
          </p:cNvPr>
          <p:cNvSpPr/>
          <p:nvPr/>
        </p:nvSpPr>
        <p:spPr>
          <a:xfrm>
            <a:off x="91440" y="1907177"/>
            <a:ext cx="12004765" cy="3944983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27">
            <a:extLst>
              <a:ext uri="{FF2B5EF4-FFF2-40B4-BE49-F238E27FC236}">
                <a16:creationId xmlns:a16="http://schemas.microsoft.com/office/drawing/2014/main" xmlns="" id="{ACBE2F7B-CF4F-43C2-9705-E5C495049FAF}"/>
              </a:ext>
            </a:extLst>
          </p:cNvPr>
          <p:cNvGrpSpPr/>
          <p:nvPr/>
        </p:nvGrpSpPr>
        <p:grpSpPr>
          <a:xfrm>
            <a:off x="5466900" y="3181129"/>
            <a:ext cx="1986589" cy="2154623"/>
            <a:chOff x="6852770" y="942565"/>
            <a:chExt cx="1986589" cy="2154623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8502A928-6851-40BC-9561-CD4D70290D40}"/>
                </a:ext>
              </a:extLst>
            </p:cNvPr>
            <p:cNvSpPr/>
            <p:nvPr/>
          </p:nvSpPr>
          <p:spPr>
            <a:xfrm>
              <a:off x="6852770" y="942565"/>
              <a:ext cx="904993" cy="557484"/>
            </a:xfrm>
            <a:prstGeom prst="rect">
              <a:avLst/>
            </a:pr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E6ED48D-69E8-402C-A57D-9E65BFA789B7}"/>
                </a:ext>
              </a:extLst>
            </p:cNvPr>
            <p:cNvSpPr txBox="1"/>
            <p:nvPr/>
          </p:nvSpPr>
          <p:spPr>
            <a:xfrm>
              <a:off x="7305266" y="2539704"/>
              <a:ext cx="1534093" cy="557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/>
              <a:endPara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A6B0514-4CAD-4462-AADC-B56FBE4F0564}"/>
              </a:ext>
            </a:extLst>
          </p:cNvPr>
          <p:cNvSpPr txBox="1"/>
          <p:nvPr/>
        </p:nvSpPr>
        <p:spPr>
          <a:xfrm>
            <a:off x="8071144" y="4732090"/>
            <a:ext cx="1534093" cy="5574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/>
            <a:endParaRPr lang="ru-RU" sz="20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9B508CB-6490-4194-ADB6-5A5B96D6ECF5}"/>
              </a:ext>
            </a:extLst>
          </p:cNvPr>
          <p:cNvSpPr txBox="1"/>
          <p:nvPr/>
        </p:nvSpPr>
        <p:spPr>
          <a:xfrm>
            <a:off x="11538189" y="6456647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Verdana" pitchFamily="34" charset="0"/>
                <a:ea typeface="Verdana" pitchFamily="34" charset="0"/>
              </a:rPr>
              <a:t>4</a:t>
            </a:r>
            <a:endParaRPr lang="ru-RU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C491E89-1C62-4AD2-A180-8E5AA60EF3B5}"/>
              </a:ext>
            </a:extLst>
          </p:cNvPr>
          <p:cNvSpPr/>
          <p:nvPr/>
        </p:nvSpPr>
        <p:spPr>
          <a:xfrm>
            <a:off x="10284789" y="6049926"/>
            <a:ext cx="1527834" cy="40672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4266" r="17864"/>
          <a:stretch>
            <a:fillRect/>
          </a:stretch>
        </p:blipFill>
        <p:spPr bwMode="auto">
          <a:xfrm>
            <a:off x="296269" y="961572"/>
            <a:ext cx="4489593" cy="516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xmlns="" id="{264A1A0B-CB98-41CA-B565-155186375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6226875"/>
              </p:ext>
            </p:extLst>
          </p:nvPr>
        </p:nvGraphicFramePr>
        <p:xfrm>
          <a:off x="2815247" y="310038"/>
          <a:ext cx="14498214" cy="584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80095" y="2892227"/>
            <a:ext cx="1586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220</a:t>
            </a: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тысяч работниц в ОАО «РЖД»</a:t>
            </a:r>
            <a:endParaRPr lang="ru-RU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4" name="Picture 4" descr="C:\Users\EnikeevaOG\Downloads\01_1.2.4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31436" t="28723" r="31947" b="60686"/>
          <a:stretch>
            <a:fillRect/>
          </a:stretch>
        </p:blipFill>
        <p:spPr bwMode="auto">
          <a:xfrm>
            <a:off x="9845750" y="6071752"/>
            <a:ext cx="2049982" cy="419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369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284311CA-77AC-4FC1-BCC7-EAE74D35512E}"/>
              </a:ext>
            </a:extLst>
          </p:cNvPr>
          <p:cNvSpPr/>
          <p:nvPr/>
        </p:nvSpPr>
        <p:spPr>
          <a:xfrm>
            <a:off x="91356" y="1915531"/>
            <a:ext cx="12000060" cy="3929644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002874B-E61A-BD4D-96E2-CF194436A40C}"/>
              </a:ext>
            </a:extLst>
          </p:cNvPr>
          <p:cNvSpPr/>
          <p:nvPr/>
        </p:nvSpPr>
        <p:spPr>
          <a:xfrm>
            <a:off x="100584" y="4402847"/>
            <a:ext cx="11977809" cy="1442328"/>
          </a:xfrm>
          <a:prstGeom prst="rect">
            <a:avLst/>
          </a:prstGeom>
          <a:solidFill>
            <a:srgbClr val="001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9FC3E2-6FB2-2749-BF4B-0681BA70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9" y="310038"/>
            <a:ext cx="1861715" cy="651534"/>
          </a:xfrm>
        </p:spPr>
        <p:txBody>
          <a:bodyPr/>
          <a:lstStyle/>
          <a:p>
            <a:r>
              <a:rPr lang="ru-RU" dirty="0"/>
              <a:t>ЗАБОТА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E21D909-188D-4D4E-AC5A-E48688BC0328}"/>
              </a:ext>
            </a:extLst>
          </p:cNvPr>
          <p:cNvSpPr txBox="1">
            <a:spLocks/>
          </p:cNvSpPr>
          <p:nvPr/>
        </p:nvSpPr>
        <p:spPr>
          <a:xfrm>
            <a:off x="296271" y="1045328"/>
            <a:ext cx="2785257" cy="6515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ru-RU" dirty="0"/>
              <a:t>О КОМАНДЕ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ABBCA4-1D43-AA44-A8A9-5836B4BD37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1278230" y="295548"/>
            <a:ext cx="604667" cy="5522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EF61CC8-6BC7-6B4E-84AC-99734CF2A5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1445669" y="5470525"/>
            <a:ext cx="359329" cy="1460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A749730-768D-4342-A600-96A037CEB255}"/>
              </a:ext>
            </a:extLst>
          </p:cNvPr>
          <p:cNvSpPr txBox="1"/>
          <p:nvPr/>
        </p:nvSpPr>
        <p:spPr>
          <a:xfrm>
            <a:off x="1252216" y="6151736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забота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19DFFBCF-D526-2441-831D-3649442AEE56}"/>
              </a:ext>
            </a:extLst>
          </p:cNvPr>
          <p:cNvGrpSpPr/>
          <p:nvPr/>
        </p:nvGrpSpPr>
        <p:grpSpPr>
          <a:xfrm>
            <a:off x="8797594" y="2262127"/>
            <a:ext cx="2876694" cy="2118120"/>
            <a:chOff x="8938161" y="2262127"/>
            <a:chExt cx="2876694" cy="21181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D3822E5-4B45-A74B-BCB5-98FA86D5D0CF}"/>
                </a:ext>
              </a:extLst>
            </p:cNvPr>
            <p:cNvSpPr txBox="1"/>
            <p:nvPr/>
          </p:nvSpPr>
          <p:spPr>
            <a:xfrm>
              <a:off x="8938161" y="2262127"/>
              <a:ext cx="2646306" cy="55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3">
                <a:lnSpc>
                  <a:spcPct val="90000"/>
                </a:lnSpc>
                <a:spcAft>
                  <a:spcPts val="400"/>
                </a:spcAft>
              </a:pPr>
              <a:r>
                <a:rPr lang="ru-RU" sz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Широкая</a:t>
              </a:r>
            </a:p>
            <a:p>
              <a:pPr defTabSz="914243">
                <a:lnSpc>
                  <a:spcPct val="90000"/>
                </a:lnSpc>
                <a:spcAft>
                  <a:spcPts val="400"/>
                </a:spcAft>
              </a:pPr>
              <a:r>
                <a:rPr lang="ru-RU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сеть ФСК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0446D91-952B-9F4C-951E-E66FE129B292}"/>
                </a:ext>
              </a:extLst>
            </p:cNvPr>
            <p:cNvSpPr txBox="1"/>
            <p:nvPr/>
          </p:nvSpPr>
          <p:spPr>
            <a:xfrm>
              <a:off x="8938161" y="3488721"/>
              <a:ext cx="2876694" cy="891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3">
                <a:lnSpc>
                  <a:spcPct val="90000"/>
                </a:lnSpc>
                <a:spcAft>
                  <a:spcPts val="400"/>
                </a:spcAft>
              </a:pPr>
              <a:r>
                <a:rPr lang="ru-RU" sz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детского отдыха</a:t>
              </a:r>
            </a:p>
            <a:p>
              <a:pPr defTabSz="914243">
                <a:lnSpc>
                  <a:spcPct val="90000"/>
                </a:lnSpc>
                <a:spcAft>
                  <a:spcPts val="400"/>
                </a:spcAft>
              </a:pPr>
              <a:endParaRPr lang="ru-RU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2632E573-727C-A44C-ABE8-11914FEFA10A}"/>
              </a:ext>
            </a:extLst>
          </p:cNvPr>
          <p:cNvGrpSpPr/>
          <p:nvPr/>
        </p:nvGrpSpPr>
        <p:grpSpPr>
          <a:xfrm>
            <a:off x="4476889" y="2262127"/>
            <a:ext cx="2789203" cy="2292658"/>
            <a:chOff x="4444852" y="2262127"/>
            <a:chExt cx="2789203" cy="22926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70C1CB8-53E0-A74A-B407-CA30CAACA345}"/>
                </a:ext>
              </a:extLst>
            </p:cNvPr>
            <p:cNvSpPr txBox="1"/>
            <p:nvPr/>
          </p:nvSpPr>
          <p:spPr>
            <a:xfrm>
              <a:off x="5124452" y="2262127"/>
              <a:ext cx="21096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3">
                <a:spcAft>
                  <a:spcPts val="400"/>
                </a:spcAft>
              </a:pPr>
              <a:r>
                <a:rPr lang="ru-RU" sz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Льготное</a:t>
              </a:r>
              <a:br>
                <a:rPr lang="ru-RU" sz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санаторно-курортное лечение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D4F671F-8614-2F47-A4D2-4215B14AA9B2}"/>
                </a:ext>
              </a:extLst>
            </p:cNvPr>
            <p:cNvSpPr txBox="1"/>
            <p:nvPr/>
          </p:nvSpPr>
          <p:spPr>
            <a:xfrm>
              <a:off x="5124453" y="3580159"/>
              <a:ext cx="2109602" cy="974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3">
                <a:lnSpc>
                  <a:spcPct val="90000"/>
                </a:lnSpc>
                <a:spcAft>
                  <a:spcPts val="400"/>
                </a:spcAft>
              </a:pPr>
              <a:r>
                <a:rPr lang="ru-RU" sz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Материальная</a:t>
              </a:r>
              <a:r>
                <a:rPr lang="ru-RU" sz="28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ru-RU" sz="28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20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помощь</a:t>
              </a:r>
              <a:endParaRPr lang="en-US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914243">
                <a:lnSpc>
                  <a:spcPct val="90000"/>
                </a:lnSpc>
                <a:spcAft>
                  <a:spcPts val="400"/>
                </a:spcAft>
              </a:pPr>
              <a:endParaRPr lang="ru-RU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E9F08BF5-07EF-A54B-AA4B-ED3BCA14F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444852" y="2262127"/>
              <a:ext cx="513096" cy="502834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C4C91FCA-A2C4-0F41-9DAA-95BC9966E501}"/>
              </a:ext>
            </a:extLst>
          </p:cNvPr>
          <p:cNvGrpSpPr/>
          <p:nvPr/>
        </p:nvGrpSpPr>
        <p:grpSpPr>
          <a:xfrm>
            <a:off x="1572426" y="2262127"/>
            <a:ext cx="2291010" cy="1901035"/>
            <a:chOff x="1230665" y="2262127"/>
            <a:chExt cx="2291010" cy="19010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7D5189A-572F-F14C-A1F6-EC9B1AAF67C6}"/>
                </a:ext>
              </a:extLst>
            </p:cNvPr>
            <p:cNvSpPr txBox="1"/>
            <p:nvPr/>
          </p:nvSpPr>
          <p:spPr>
            <a:xfrm>
              <a:off x="1230665" y="2262127"/>
              <a:ext cx="22910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Бесплатное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медицинское обслуживание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2727600-24F2-4845-A2EF-FCA1DA3AC01F}"/>
                </a:ext>
              </a:extLst>
            </p:cNvPr>
            <p:cNvSpPr txBox="1"/>
            <p:nvPr/>
          </p:nvSpPr>
          <p:spPr>
            <a:xfrm>
              <a:off x="1230665" y="3604035"/>
              <a:ext cx="2204120" cy="55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3">
                <a:lnSpc>
                  <a:spcPct val="90000"/>
                </a:lnSpc>
                <a:spcAft>
                  <a:spcPts val="400"/>
                </a:spcAft>
              </a:pPr>
              <a:r>
                <a:rPr lang="ru-RU" sz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Производственные</a:t>
              </a:r>
            </a:p>
            <a:p>
              <a:pPr defTabSz="914243">
                <a:lnSpc>
                  <a:spcPct val="90000"/>
                </a:lnSpc>
                <a:spcAft>
                  <a:spcPts val="400"/>
                </a:spcAft>
              </a:pPr>
              <a:r>
                <a:rPr lang="en-US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</a:t>
              </a:r>
              <a:r>
                <a:rPr lang="ru-RU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толовые</a:t>
              </a:r>
              <a:endParaRPr lang="en-US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5C0467DA-B2D2-4BC6-A3FE-397C636A6551}"/>
              </a:ext>
            </a:extLst>
          </p:cNvPr>
          <p:cNvSpPr/>
          <p:nvPr/>
        </p:nvSpPr>
        <p:spPr>
          <a:xfrm>
            <a:off x="109772" y="4404175"/>
            <a:ext cx="11977809" cy="144232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1E8ABBF-B9E6-6F4A-9548-155A656A686F}"/>
              </a:ext>
            </a:extLst>
          </p:cNvPr>
          <p:cNvSpPr txBox="1"/>
          <p:nvPr/>
        </p:nvSpPr>
        <p:spPr>
          <a:xfrm>
            <a:off x="2499245" y="4744245"/>
            <a:ext cx="3883624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43">
              <a:spcAft>
                <a:spcPts val="400"/>
              </a:spcAft>
            </a:pPr>
            <a:r>
              <a:rPr lang="ru-RU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доступно на удобном электронном </a:t>
            </a:r>
            <a:r>
              <a:rPr lang="ru-RU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Сервисном портале</a:t>
            </a:r>
            <a:r>
              <a:rPr lang="en-US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работников</a:t>
            </a:r>
            <a:endParaRPr lang="en-US" sz="1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243">
              <a:spcAft>
                <a:spcPts val="400"/>
              </a:spcAft>
            </a:pPr>
            <a:r>
              <a:rPr lang="en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MY.RZD.RU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BCF0533-AEDB-BF48-8A0F-FE42D4749DEF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rcRect/>
          <a:stretch/>
        </p:blipFill>
        <p:spPr>
          <a:xfrm>
            <a:off x="-21044" y="2967"/>
            <a:ext cx="12197888" cy="686131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6FAE4EA-90CE-4EA4-90CD-97843B3CA73B}"/>
              </a:ext>
            </a:extLst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85245" y="2461216"/>
            <a:ext cx="500269" cy="5002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71E2612-E432-4ACA-9A93-6A2A3D274D10}"/>
              </a:ext>
            </a:extLst>
          </p:cNvPr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457451" y="3564638"/>
            <a:ext cx="628543" cy="5028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BC52E9-C4DD-45E5-B398-29B29A8BD5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8773" y="3457693"/>
            <a:ext cx="619698" cy="619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4F5A4A-FC47-489C-B5AB-4FB2D7ADC7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7271" y="2288819"/>
            <a:ext cx="628543" cy="6285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C21D95-17BF-4506-BA17-D559D82ECD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245" y="3488721"/>
            <a:ext cx="707958" cy="70795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4923D91-7DA4-4841-91AF-802A89471A9D}"/>
              </a:ext>
            </a:extLst>
          </p:cNvPr>
          <p:cNvSpPr txBox="1"/>
          <p:nvPr/>
        </p:nvSpPr>
        <p:spPr>
          <a:xfrm>
            <a:off x="11538189" y="6456647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Verdana" pitchFamily="34" charset="0"/>
                <a:ea typeface="Verdana" pitchFamily="34" charset="0"/>
              </a:rPr>
              <a:t>5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4DBDEA02-5D66-46EC-97AF-B2366E5509BB}"/>
              </a:ext>
            </a:extLst>
          </p:cNvPr>
          <p:cNvSpPr/>
          <p:nvPr/>
        </p:nvSpPr>
        <p:spPr>
          <a:xfrm>
            <a:off x="10284789" y="6049926"/>
            <a:ext cx="1527834" cy="40672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4" descr="C:\Users\EnikeevaOG\Downloads\01_1.2.4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31436" t="28723" r="31947" b="60686"/>
          <a:stretch>
            <a:fillRect/>
          </a:stretch>
        </p:blipFill>
        <p:spPr bwMode="auto">
          <a:xfrm>
            <a:off x="9845750" y="6071752"/>
            <a:ext cx="2049982" cy="419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398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CF32787-4298-4EBE-9A62-06D43CDA76EE}"/>
              </a:ext>
            </a:extLst>
          </p:cNvPr>
          <p:cNvSpPr/>
          <p:nvPr/>
        </p:nvSpPr>
        <p:spPr>
          <a:xfrm>
            <a:off x="104637" y="90381"/>
            <a:ext cx="11964964" cy="5749810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D2776C79-640C-45BE-BBFB-80A28A92A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2870600"/>
              </p:ext>
            </p:extLst>
          </p:nvPr>
        </p:nvGraphicFramePr>
        <p:xfrm>
          <a:off x="838200" y="1185545"/>
          <a:ext cx="10196513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C9FB29B-64D4-43A6-A639-4F5534B3BC2C}"/>
              </a:ext>
            </a:extLst>
          </p:cNvPr>
          <p:cNvSpPr txBox="1">
            <a:spLocks/>
          </p:cNvSpPr>
          <p:nvPr/>
        </p:nvSpPr>
        <p:spPr>
          <a:xfrm>
            <a:off x="111760" y="190023"/>
            <a:ext cx="5821680" cy="65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highlight>
                  <a:srgbClr val="000000"/>
                </a:highlight>
              </a:rPr>
              <a:t>РЕАЛИЗУЕМЫЕ МЕРОПРИЯТИЯ</a:t>
            </a:r>
            <a:endParaRPr lang="ru-RU" dirty="0">
              <a:highlight>
                <a:srgbClr val="000000"/>
              </a:highlight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FE23BD7-1236-4C6A-8D72-A142EAAE58B3}"/>
              </a:ext>
            </a:extLst>
          </p:cNvPr>
          <p:cNvCxnSpPr>
            <a:cxnSpLocks/>
          </p:cNvCxnSpPr>
          <p:nvPr/>
        </p:nvCxnSpPr>
        <p:spPr>
          <a:xfrm flipV="1">
            <a:off x="5933440" y="101600"/>
            <a:ext cx="0" cy="1209040"/>
          </a:xfrm>
          <a:prstGeom prst="line">
            <a:avLst/>
          </a:prstGeom>
          <a:ln w="19050">
            <a:solidFill>
              <a:srgbClr val="FF010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BCACD177-FA28-4123-8E33-31493A5B7447}"/>
              </a:ext>
            </a:extLst>
          </p:cNvPr>
          <p:cNvCxnSpPr>
            <a:cxnSpLocks/>
          </p:cNvCxnSpPr>
          <p:nvPr/>
        </p:nvCxnSpPr>
        <p:spPr>
          <a:xfrm flipH="1" flipV="1">
            <a:off x="111760" y="941252"/>
            <a:ext cx="4257040" cy="1579880"/>
          </a:xfrm>
          <a:prstGeom prst="line">
            <a:avLst/>
          </a:prstGeom>
          <a:ln w="19050">
            <a:solidFill>
              <a:srgbClr val="FF010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394761AD-18E3-48DF-AEB5-DA830E14AE27}"/>
              </a:ext>
            </a:extLst>
          </p:cNvPr>
          <p:cNvCxnSpPr>
            <a:cxnSpLocks/>
          </p:cNvCxnSpPr>
          <p:nvPr/>
        </p:nvCxnSpPr>
        <p:spPr>
          <a:xfrm flipH="1">
            <a:off x="7498081" y="841557"/>
            <a:ext cx="4560887" cy="1634943"/>
          </a:xfrm>
          <a:prstGeom prst="line">
            <a:avLst/>
          </a:prstGeom>
          <a:ln w="19050">
            <a:solidFill>
              <a:srgbClr val="FF010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8FAA7738-1A08-4628-A908-4908C9768812}"/>
              </a:ext>
            </a:extLst>
          </p:cNvPr>
          <p:cNvCxnSpPr>
            <a:cxnSpLocks/>
          </p:cNvCxnSpPr>
          <p:nvPr/>
        </p:nvCxnSpPr>
        <p:spPr>
          <a:xfrm flipH="1">
            <a:off x="3799840" y="4377509"/>
            <a:ext cx="1158240" cy="1456145"/>
          </a:xfrm>
          <a:prstGeom prst="line">
            <a:avLst/>
          </a:prstGeom>
          <a:ln w="19050">
            <a:solidFill>
              <a:srgbClr val="FF010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DBB24FF5-6BAA-4E8D-9A16-61BDD0E7CE33}"/>
              </a:ext>
            </a:extLst>
          </p:cNvPr>
          <p:cNvCxnSpPr>
            <a:cxnSpLocks/>
          </p:cNvCxnSpPr>
          <p:nvPr/>
        </p:nvCxnSpPr>
        <p:spPr>
          <a:xfrm flipH="1" flipV="1">
            <a:off x="6908800" y="4314667"/>
            <a:ext cx="1122680" cy="1518987"/>
          </a:xfrm>
          <a:prstGeom prst="line">
            <a:avLst/>
          </a:prstGeom>
          <a:ln w="19050">
            <a:solidFill>
              <a:srgbClr val="FF010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7EE3E4E-DC48-48B7-A512-EDA941334562}"/>
              </a:ext>
            </a:extLst>
          </p:cNvPr>
          <p:cNvSpPr/>
          <p:nvPr/>
        </p:nvSpPr>
        <p:spPr>
          <a:xfrm>
            <a:off x="10284789" y="6049926"/>
            <a:ext cx="1527834" cy="40672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39362" y="4855845"/>
            <a:ext cx="29143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Проведение врачебных консультаций врача-гинеколога, а в отдельных ЧУЗ также и врача-онколога, врача-эндокринолога, врача-травматолога и др.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34573" y="2521132"/>
            <a:ext cx="393863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dirty="0" smtClean="0">
                <a:latin typeface="Verdana" pitchFamily="34" charset="0"/>
                <a:ea typeface="Verdana" pitchFamily="34" charset="0"/>
              </a:rPr>
              <a:t>Определение маркеров состава тела. 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>
                <a:latin typeface="Verdana" pitchFamily="34" charset="0"/>
                <a:ea typeface="Verdana" pitchFamily="34" charset="0"/>
              </a:rPr>
              <a:t>Консультация врача-эндокринолога, врача-гастроэнтеролога-диетолога, забор необходимых анализов. 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>
                <a:latin typeface="Verdana" pitchFamily="34" charset="0"/>
                <a:ea typeface="Verdana" pitchFamily="34" charset="0"/>
              </a:rPr>
              <a:t>Консультация врача-физиотерапевта с назначением курса процедур для снижения массы тела: душ </a:t>
            </a:r>
            <a:r>
              <a:rPr lang="ru-RU" sz="1100" dirty="0" err="1" smtClean="0">
                <a:latin typeface="Verdana" pitchFamily="34" charset="0"/>
                <a:ea typeface="Verdana" pitchFamily="34" charset="0"/>
              </a:rPr>
              <a:t>Шарко</a:t>
            </a:r>
            <a:r>
              <a:rPr lang="ru-RU" sz="1100" dirty="0" smtClean="0">
                <a:latin typeface="Verdana" pitchFamily="34" charset="0"/>
                <a:ea typeface="Verdana" pitchFamily="34" charset="0"/>
              </a:rPr>
              <a:t>, гидромассаж, электросон, </a:t>
            </a:r>
            <a:r>
              <a:rPr lang="ru-RU" sz="1100" dirty="0" err="1" smtClean="0">
                <a:latin typeface="Verdana" pitchFamily="34" charset="0"/>
                <a:ea typeface="Verdana" pitchFamily="34" charset="0"/>
              </a:rPr>
              <a:t>лимфодренаж</a:t>
            </a:r>
            <a:r>
              <a:rPr lang="ru-RU" sz="1100" dirty="0" smtClean="0">
                <a:latin typeface="Verdana" pitchFamily="34" charset="0"/>
                <a:ea typeface="Verdana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>
                <a:latin typeface="Verdana" pitchFamily="34" charset="0"/>
                <a:ea typeface="Verdana" pitchFamily="34" charset="0"/>
              </a:rPr>
              <a:t>Консультация врача ЛФК с подбором курса упражнений, направленных на снижение веса.</a:t>
            </a:r>
          </a:p>
          <a:p>
            <a:pPr>
              <a:buFont typeface="Arial" pitchFamily="34" charset="0"/>
              <a:buChar char="•"/>
            </a:pPr>
            <a:endParaRPr lang="ru-RU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269" y="2382679"/>
            <a:ext cx="382250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Verdana" pitchFamily="34" charset="0"/>
                <a:ea typeface="Verdana" pitchFamily="34" charset="0"/>
              </a:rPr>
              <a:t>- «Школа Школы матерей» </a:t>
            </a:r>
          </a:p>
          <a:p>
            <a:r>
              <a:rPr lang="ru-RU" sz="1100" dirty="0" smtClean="0">
                <a:latin typeface="Verdana" pitchFamily="34" charset="0"/>
                <a:ea typeface="Verdana" pitchFamily="34" charset="0"/>
              </a:rPr>
              <a:t>- «Академии будущих матерей»</a:t>
            </a:r>
          </a:p>
          <a:p>
            <a:r>
              <a:rPr lang="ru-RU" sz="1100" dirty="0" smtClean="0">
                <a:latin typeface="Verdana" pitchFamily="34" charset="0"/>
                <a:ea typeface="Verdana" pitchFamily="34" charset="0"/>
              </a:rPr>
              <a:t>- «Школы грудного вскармливания»</a:t>
            </a:r>
          </a:p>
          <a:p>
            <a:r>
              <a:rPr lang="ru-RU" sz="1100" dirty="0" smtClean="0">
                <a:latin typeface="Verdana" pitchFamily="34" charset="0"/>
                <a:ea typeface="Verdana" pitchFamily="34" charset="0"/>
              </a:rPr>
              <a:t>- «Школы планирования семьи»</a:t>
            </a:r>
          </a:p>
          <a:p>
            <a:r>
              <a:rPr lang="ru-RU" sz="1100" dirty="0" smtClean="0">
                <a:latin typeface="Verdana" pitchFamily="34" charset="0"/>
                <a:ea typeface="Verdana" pitchFamily="34" charset="0"/>
              </a:rPr>
              <a:t>- «Школы сознательного </a:t>
            </a:r>
            <a:r>
              <a:rPr lang="ru-RU" sz="1100" dirty="0" err="1" smtClean="0">
                <a:latin typeface="Verdana" pitchFamily="34" charset="0"/>
                <a:ea typeface="Verdana" pitchFamily="34" charset="0"/>
              </a:rPr>
              <a:t>родительства</a:t>
            </a:r>
            <a:r>
              <a:rPr lang="ru-RU" sz="1100" dirty="0" smtClean="0">
                <a:latin typeface="Verdana" pitchFamily="34" charset="0"/>
                <a:ea typeface="Verdana" pitchFamily="34" charset="0"/>
              </a:rPr>
              <a:t>»</a:t>
            </a:r>
          </a:p>
          <a:p>
            <a:pPr>
              <a:buFont typeface="Arial" pitchFamily="34" charset="0"/>
              <a:buChar char="•"/>
            </a:pPr>
            <a:endParaRPr lang="ru-RU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5639" y="334625"/>
            <a:ext cx="50533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Комплексные программы «Женское здоровье» позволяют оценить:</a:t>
            </a:r>
          </a:p>
          <a:p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риски развития патологии зачатия и вынашивания плода</a:t>
            </a:r>
          </a:p>
          <a:p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сердечно-сосудистых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осложнений</a:t>
            </a:r>
          </a:p>
          <a:p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сахарного диабета</a:t>
            </a:r>
          </a:p>
          <a:p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злокачественных образований и др.</a:t>
            </a:r>
          </a:p>
          <a:p>
            <a:endParaRPr lang="ru-RU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5073" y="895086"/>
            <a:ext cx="386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>
                <a:latin typeface="Verdana" pitchFamily="34" charset="0"/>
                <a:ea typeface="Verdana" pitchFamily="34" charset="0"/>
              </a:rPr>
              <a:t> Специализированная гинекологическая помощь</a:t>
            </a:r>
          </a:p>
          <a:p>
            <a:pPr>
              <a:buFontTx/>
              <a:buChar char="-"/>
            </a:pPr>
            <a:r>
              <a:rPr lang="ru-RU" sz="1100" dirty="0" smtClean="0">
                <a:latin typeface="Verdana" pitchFamily="34" charset="0"/>
                <a:ea typeface="Verdana" pitchFamily="34" charset="0"/>
              </a:rPr>
              <a:t> консультация </a:t>
            </a:r>
            <a:r>
              <a:rPr lang="ru-RU" sz="1100" dirty="0" err="1" smtClean="0">
                <a:latin typeface="Verdana" pitchFamily="34" charset="0"/>
                <a:ea typeface="Verdana" pitchFamily="34" charset="0"/>
              </a:rPr>
              <a:t>маммолога</a:t>
            </a:r>
            <a:endParaRPr lang="ru-RU" sz="1100" dirty="0" smtClean="0">
              <a:latin typeface="Verdana" pitchFamily="34" charset="0"/>
              <a:ea typeface="Verdana" pitchFamily="34" charset="0"/>
            </a:endParaRPr>
          </a:p>
          <a:p>
            <a:pPr>
              <a:buFontTx/>
              <a:buChar char="-"/>
            </a:pPr>
            <a:r>
              <a:rPr lang="ru-RU" sz="1100" dirty="0" smtClean="0">
                <a:latin typeface="Verdana" pitchFamily="34" charset="0"/>
                <a:ea typeface="Verdana" pitchFamily="34" charset="0"/>
              </a:rPr>
              <a:t> лабораторные исследования</a:t>
            </a:r>
          </a:p>
          <a:p>
            <a:pPr>
              <a:buFontTx/>
              <a:buChar char="-"/>
            </a:pPr>
            <a:r>
              <a:rPr lang="ru-RU" sz="1100" dirty="0" smtClean="0">
                <a:latin typeface="Verdana" pitchFamily="34" charset="0"/>
                <a:ea typeface="Verdana" pitchFamily="34" charset="0"/>
              </a:rPr>
              <a:t>школы здоровья </a:t>
            </a:r>
            <a:endParaRPr lang="ru-RU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923D91-7DA4-4841-91AF-802A89471A9D}"/>
              </a:ext>
            </a:extLst>
          </p:cNvPr>
          <p:cNvSpPr txBox="1"/>
          <p:nvPr/>
        </p:nvSpPr>
        <p:spPr>
          <a:xfrm>
            <a:off x="11538189" y="6456647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Verdana" pitchFamily="34" charset="0"/>
                <a:ea typeface="Verdana" pitchFamily="34" charset="0"/>
              </a:rPr>
              <a:t>6</a:t>
            </a:r>
            <a:endParaRPr lang="ru-RU" sz="11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0" name="Picture 4" descr="C:\Users\EnikeevaOG\Downloads\01_1.2.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31436" t="28723" r="31947" b="60686"/>
          <a:stretch>
            <a:fillRect/>
          </a:stretch>
        </p:blipFill>
        <p:spPr bwMode="auto">
          <a:xfrm>
            <a:off x="9845750" y="6071752"/>
            <a:ext cx="2049982" cy="419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035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5F808C4-80B8-466E-8656-4373A0E81EA2}"/>
              </a:ext>
            </a:extLst>
          </p:cNvPr>
          <p:cNvSpPr/>
          <p:nvPr/>
        </p:nvSpPr>
        <p:spPr>
          <a:xfrm>
            <a:off x="4551043" y="0"/>
            <a:ext cx="7640957" cy="5842000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4941363-C568-AC40-8EED-CCCA205D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Ежегодно перевозим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92456B-B6F4-B446-A995-6F8CCA213350}"/>
              </a:ext>
            </a:extLst>
          </p:cNvPr>
          <p:cNvSpPr txBox="1"/>
          <p:nvPr/>
        </p:nvSpPr>
        <p:spPr>
          <a:xfrm>
            <a:off x="838200" y="1211713"/>
            <a:ext cx="3951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млрд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14C734-BD05-0749-9016-2FA69DE42190}"/>
              </a:ext>
            </a:extLst>
          </p:cNvPr>
          <p:cNvSpPr txBox="1"/>
          <p:nvPr/>
        </p:nvSpPr>
        <p:spPr>
          <a:xfrm>
            <a:off x="838200" y="2306443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пассажиров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2525553-029F-7C47-B8E8-0E18BD3BA653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351725" y="310037"/>
            <a:ext cx="544006" cy="53532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622948-4ACB-4FEE-A0B6-07E8105945A3}"/>
              </a:ext>
            </a:extLst>
          </p:cNvPr>
          <p:cNvSpPr/>
          <p:nvPr/>
        </p:nvSpPr>
        <p:spPr>
          <a:xfrm>
            <a:off x="1" y="35466"/>
            <a:ext cx="7575330" cy="1655222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4937459D-B048-4B84-9048-B5F0FBCFFD1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7575330" cy="10191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3200" dirty="0" smtClean="0"/>
              <a:t>РЕЗУЛЬТАТЫ ПРОЕКТА</a:t>
            </a:r>
            <a:endParaRPr lang="ru-RU" sz="32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456C7D3-7560-4BB0-ABCD-EA4C48781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3177"/>
            <a:ext cx="6596946" cy="43988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DAFD97-1CA1-4440-AD67-D8734FE07A57}"/>
              </a:ext>
            </a:extLst>
          </p:cNvPr>
          <p:cNvSpPr txBox="1"/>
          <p:nvPr/>
        </p:nvSpPr>
        <p:spPr>
          <a:xfrm>
            <a:off x="6772763" y="4995204"/>
            <a:ext cx="293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ED39680-534F-49D5-8FC6-37A324666F4B}"/>
              </a:ext>
            </a:extLst>
          </p:cNvPr>
          <p:cNvSpPr txBox="1"/>
          <p:nvPr/>
        </p:nvSpPr>
        <p:spPr>
          <a:xfrm>
            <a:off x="6772763" y="3433462"/>
            <a:ext cx="47997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23 </a:t>
            </a:r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«Школы матерей» и «Академий будущих матерей»</a:t>
            </a:r>
            <a:endParaRPr lang="ru-RU" sz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endParaRPr lang="ru-RU" sz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31 </a:t>
            </a:r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группа здоровья для женщин 40+</a:t>
            </a: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, с проведением теоретических, практических занятий, а также спортивных мероприятий (зарядка лечебная физическая культура, скандинавская ходьба, </a:t>
            </a:r>
            <a:r>
              <a:rPr lang="ru-RU" sz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аквааэробика</a:t>
            </a: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и др.)</a:t>
            </a:r>
          </a:p>
          <a:p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9BFB0CF-F925-4551-890F-069842745656}"/>
              </a:ext>
            </a:extLst>
          </p:cNvPr>
          <p:cNvSpPr txBox="1"/>
          <p:nvPr/>
        </p:nvSpPr>
        <p:spPr>
          <a:xfrm>
            <a:off x="6772763" y="1443177"/>
            <a:ext cx="476542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80</a:t>
            </a:r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комплексных профилактических </a:t>
            </a:r>
            <a:r>
              <a:rPr lang="ru-RU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программ «Женское здоровье»</a:t>
            </a:r>
            <a:endParaRPr lang="ru-RU" sz="11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endParaRPr lang="ru-RU" sz="11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800</a:t>
            </a:r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школ здоровья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(по темам: «Школа женской красоты», «Здоровая женщина - здоровая семья», «Женские болезни, методы лечения, их причины, следствия и профилактика», «</a:t>
            </a:r>
            <a:r>
              <a:rPr lang="ru-RU" sz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Самообследование</a:t>
            </a: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молочных желез»)</a:t>
            </a:r>
          </a:p>
          <a:p>
            <a:endParaRPr lang="ru-RU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B8F4DE9-385B-404D-A2CB-B98BB600A6C5}"/>
              </a:ext>
            </a:extLst>
          </p:cNvPr>
          <p:cNvSpPr txBox="1"/>
          <p:nvPr/>
        </p:nvSpPr>
        <p:spPr>
          <a:xfrm>
            <a:off x="11538189" y="6456647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Verdana" pitchFamily="34" charset="0"/>
                <a:ea typeface="Verdana" pitchFamily="34" charset="0"/>
              </a:rPr>
              <a:t>7</a:t>
            </a:r>
            <a:endParaRPr lang="ru-RU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E74F73B-A792-4EAC-8BA5-544C6872DFA8}"/>
              </a:ext>
            </a:extLst>
          </p:cNvPr>
          <p:cNvSpPr/>
          <p:nvPr/>
        </p:nvSpPr>
        <p:spPr>
          <a:xfrm>
            <a:off x="10284789" y="6049926"/>
            <a:ext cx="1527834" cy="40672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C:\Users\EnikeevaOG\Downloads\01_1.2.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31436" t="28723" r="31947" b="60686"/>
          <a:stretch>
            <a:fillRect/>
          </a:stretch>
        </p:blipFill>
        <p:spPr bwMode="auto">
          <a:xfrm>
            <a:off x="9845750" y="6071752"/>
            <a:ext cx="2049982" cy="419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167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63F19C1-62F3-40DE-A887-D4FC3C53830A}"/>
              </a:ext>
            </a:extLst>
          </p:cNvPr>
          <p:cNvSpPr/>
          <p:nvPr/>
        </p:nvSpPr>
        <p:spPr>
          <a:xfrm>
            <a:off x="105990" y="93975"/>
            <a:ext cx="11971710" cy="5748025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674100" y="5229225"/>
            <a:ext cx="3962400" cy="3671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Больше о ЗОЖ в ОАО «РЖД»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3298" y="2305205"/>
            <a:ext cx="10197094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БЛАГОДАРИ ЗА ВНИМАНИЕ!</a:t>
            </a:r>
            <a:endParaRPr lang="ru-RU" sz="4000" b="1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5F5287C4-45D7-4D6D-9720-E6813CA1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5725" y="4819650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8C691D5-3798-40C3-8DCE-D5E822E628B2}"/>
              </a:ext>
            </a:extLst>
          </p:cNvPr>
          <p:cNvSpPr/>
          <p:nvPr/>
        </p:nvSpPr>
        <p:spPr>
          <a:xfrm>
            <a:off x="10287000" y="6007100"/>
            <a:ext cx="1612900" cy="4699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Users\EnikeevaOG\Downloads\01_1.2.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31436" t="28723" r="31947" b="60686"/>
          <a:stretch>
            <a:fillRect/>
          </a:stretch>
        </p:blipFill>
        <p:spPr bwMode="auto">
          <a:xfrm>
            <a:off x="9845750" y="6071752"/>
            <a:ext cx="2049982" cy="419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6671</TotalTime>
  <Words>364</Words>
  <Application>Microsoft Office PowerPoint</Application>
  <PresentationFormat>Произвольный</PresentationFormat>
  <Paragraphs>87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РЖД — ЭТО:</vt:lpstr>
      <vt:lpstr>Слайд 3</vt:lpstr>
      <vt:lpstr>ЖЕНСКОЕ СООБЩЕСТВО</vt:lpstr>
      <vt:lpstr>ЗАБОТА</vt:lpstr>
      <vt:lpstr>Слайд 6</vt:lpstr>
      <vt:lpstr>Ежегодно перевозим</vt:lpstr>
      <vt:lpstr>БЛАГОДАРИ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деятельность</dc:title>
  <dc:creator>Microsoft Office User</dc:creator>
  <cp:lastModifiedBy>Данилова Екатерина Сергеевна</cp:lastModifiedBy>
  <cp:revision>196</cp:revision>
  <dcterms:created xsi:type="dcterms:W3CDTF">2021-08-11T12:14:09Z</dcterms:created>
  <dcterms:modified xsi:type="dcterms:W3CDTF">2022-01-20T11:32:11Z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10219185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