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sldIdLst>
    <p:sldId id="256" r:id="rId2"/>
    <p:sldId id="262" r:id="rId3"/>
    <p:sldId id="258" r:id="rId4"/>
    <p:sldId id="263" r:id="rId5"/>
    <p:sldId id="264" r:id="rId6"/>
    <p:sldId id="260" r:id="rId7"/>
    <p:sldId id="26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98AF"/>
    <a:srgbClr val="EDEDED"/>
    <a:srgbClr val="1B6B7B"/>
    <a:srgbClr val="1D7081"/>
    <a:srgbClr val="C6EBF2"/>
    <a:srgbClr val="E6D5F3"/>
    <a:srgbClr val="0089C5"/>
    <a:srgbClr val="1247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64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13F7C1-1AF0-4C99-8099-68707712924A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56208F-EEDB-4D0A-ABF2-DA05D270F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004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56208F-EEDB-4D0A-ABF2-DA05D270FB1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466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56208F-EEDB-4D0A-ABF2-DA05D270FB1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8395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56208F-EEDB-4D0A-ABF2-DA05D270FB1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673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65D5E-4ABE-409B-B95F-5D9F567FF946}" type="datetime1">
              <a:rPr lang="ru-RU" smtClean="0"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D8AB-ABBA-4E2C-8427-C60F09D00B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505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2D730-9438-4E0B-BA25-F02B4CD56EC2}" type="datetime1">
              <a:rPr lang="ru-RU" smtClean="0"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D8AB-ABBA-4E2C-8427-C60F09D00B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839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FC96F-68DB-46BD-AEF1-974ED38A00D2}" type="datetime1">
              <a:rPr lang="ru-RU" smtClean="0"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D8AB-ABBA-4E2C-8427-C60F09D00B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172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9511E-42DE-477C-A889-2399EB00C890}" type="datetime1">
              <a:rPr lang="ru-RU" smtClean="0"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D8AB-ABBA-4E2C-8427-C60F09D00B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624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E2E03-4284-4290-AE7A-FB74F65BCCFF}" type="datetime1">
              <a:rPr lang="ru-RU" smtClean="0"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D8AB-ABBA-4E2C-8427-C60F09D00B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404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FFC8B-2883-4042-B930-95800AB6182E}" type="datetime1">
              <a:rPr lang="ru-RU" smtClean="0"/>
              <a:t>21.01.2022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D8AB-ABBA-4E2C-8427-C60F09D00B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582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5597D-004F-40EC-93FB-CB76BA613267}" type="datetime1">
              <a:rPr lang="ru-RU" smtClean="0"/>
              <a:t>21.01.2022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D8AB-ABBA-4E2C-8427-C60F09D00B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752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34165-60ED-4225-8427-BD4106D8C18E}" type="datetime1">
              <a:rPr lang="ru-RU" smtClean="0"/>
              <a:t>21.01.2022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D8AB-ABBA-4E2C-8427-C60F09D00B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87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2FDC8-9F5F-4789-BC39-A0C3CDA12895}" type="datetime1">
              <a:rPr lang="ru-RU" smtClean="0"/>
              <a:t>21.01.2022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D8AB-ABBA-4E2C-8427-C60F09D00B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412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7CE9F-EEF8-436F-BC9E-42DE120F6A9A}" type="datetime1">
              <a:rPr lang="ru-RU" smtClean="0"/>
              <a:t>21.01.2022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D8AB-ABBA-4E2C-8427-C60F09D00B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2343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580-A2D6-492D-9522-10282979794C}" type="datetime1">
              <a:rPr lang="ru-RU" smtClean="0"/>
              <a:t>21.01.2022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D8AB-ABBA-4E2C-8427-C60F09D00B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151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996ED-F435-4872-B589-86B4345B20B6}" type="datetime1">
              <a:rPr lang="ru-RU" smtClean="0"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CD8AB-ABBA-4E2C-8427-C60F09D00B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120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7358" y="1122363"/>
            <a:ext cx="7508976" cy="2387600"/>
          </a:xfrm>
        </p:spPr>
        <p:txBody>
          <a:bodyPr>
            <a:noAutofit/>
          </a:bodyPr>
          <a:lstStyle/>
          <a:p>
            <a:pPr algn="l"/>
            <a:r>
              <a:rPr lang="ru-RU" sz="4000" b="1" dirty="0">
                <a:latin typeface="+mn-lt"/>
              </a:rPr>
              <a:t>Повышение общественной приемлемости онкологических заболеваний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7358" y="3602038"/>
            <a:ext cx="7003325" cy="1655762"/>
          </a:xfrm>
        </p:spPr>
        <p:txBody>
          <a:bodyPr/>
          <a:lstStyle/>
          <a:p>
            <a:pPr algn="l"/>
            <a:r>
              <a:rPr lang="ru-RU" dirty="0"/>
              <a:t>Информационная поддержка для снижения стигмы онкологии среди женского населения РФ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0870058" y="2291136"/>
            <a:ext cx="1595635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8461877" y="2336855"/>
            <a:ext cx="3217103" cy="1326834"/>
            <a:chOff x="8461877" y="2336855"/>
            <a:chExt cx="3217103" cy="1326834"/>
          </a:xfrm>
        </p:grpSpPr>
        <p:graphicFrame>
          <p:nvGraphicFramePr>
            <p:cNvPr id="5" name="Объект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71179136"/>
                </p:ext>
              </p:extLst>
            </p:nvPr>
          </p:nvGraphicFramePr>
          <p:xfrm>
            <a:off x="8461877" y="2336855"/>
            <a:ext cx="1972638" cy="13268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5" r:id="rId4" imgW="3127702" imgH="2038876" progId="CorelDraw.Graphic.17">
                    <p:embed/>
                  </p:oleObj>
                </mc:Choice>
                <mc:Fallback>
                  <p:oleObj r:id="rId4" imgW="3127702" imgH="2038876" progId="CorelDraw.Graphic.17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461877" y="2336855"/>
                          <a:ext cx="1972638" cy="1326834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7" name="Прямая соединительная линия 6"/>
            <p:cNvCxnSpPr/>
            <p:nvPr/>
          </p:nvCxnSpPr>
          <p:spPr>
            <a:xfrm>
              <a:off x="10537257" y="2562888"/>
              <a:ext cx="0" cy="864000"/>
            </a:xfrm>
            <a:prstGeom prst="line">
              <a:avLst/>
            </a:prstGeom>
            <a:ln w="19050">
              <a:solidFill>
                <a:srgbClr val="0089C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10537257" y="2764055"/>
              <a:ext cx="114172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0089C5"/>
                  </a:solidFill>
                  <a:latin typeface="+mj-lt"/>
                </a:rPr>
                <a:t>HEALTH</a:t>
              </a:r>
              <a:endParaRPr lang="ru-RU" sz="2400" dirty="0">
                <a:solidFill>
                  <a:srgbClr val="0089C5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9414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0112" y="111727"/>
            <a:ext cx="10515600" cy="848386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+mn-lt"/>
              </a:rPr>
              <a:t>Тематика и цель проекта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78211" y="3598110"/>
            <a:ext cx="268224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НЕ ЧИТАЕТСЯ!!)((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8229461"/>
              </p:ext>
            </p:extLst>
          </p:nvPr>
        </p:nvGraphicFramePr>
        <p:xfrm>
          <a:off x="1591400" y="3719584"/>
          <a:ext cx="8227320" cy="161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464">
                  <a:extLst>
                    <a:ext uri="{9D8B030D-6E8A-4147-A177-3AD203B41FA5}">
                      <a16:colId xmlns:a16="http://schemas.microsoft.com/office/drawing/2014/main" xmlns="" val="3435582307"/>
                    </a:ext>
                  </a:extLst>
                </a:gridCol>
                <a:gridCol w="1645464">
                  <a:extLst>
                    <a:ext uri="{9D8B030D-6E8A-4147-A177-3AD203B41FA5}">
                      <a16:colId xmlns:a16="http://schemas.microsoft.com/office/drawing/2014/main" xmlns="" val="1960647172"/>
                    </a:ext>
                  </a:extLst>
                </a:gridCol>
                <a:gridCol w="1645464">
                  <a:extLst>
                    <a:ext uri="{9D8B030D-6E8A-4147-A177-3AD203B41FA5}">
                      <a16:colId xmlns:a16="http://schemas.microsoft.com/office/drawing/2014/main" xmlns="" val="4170274735"/>
                    </a:ext>
                  </a:extLst>
                </a:gridCol>
                <a:gridCol w="1645464">
                  <a:extLst>
                    <a:ext uri="{9D8B030D-6E8A-4147-A177-3AD203B41FA5}">
                      <a16:colId xmlns:a16="http://schemas.microsoft.com/office/drawing/2014/main" xmlns="" val="4057541544"/>
                    </a:ext>
                  </a:extLst>
                </a:gridCol>
                <a:gridCol w="1645464">
                  <a:extLst>
                    <a:ext uri="{9D8B030D-6E8A-4147-A177-3AD203B41FA5}">
                      <a16:colId xmlns:a16="http://schemas.microsoft.com/office/drawing/2014/main" xmlns="" val="29679811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НИЗКАЯ</a:t>
                      </a:r>
                      <a:r>
                        <a:rPr lang="ru-RU" sz="1000" b="1" baseline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 ГРАМОТНОСТЬ НАСЕЛЕНИЯ В ВОПРОСАХ ЗДОРОВЬЯ.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b="1" baseline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СТИГМА В ОТНОШЕНИИ РАКА.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Ограниченная доступность</a:t>
                      </a:r>
                      <a:r>
                        <a:rPr lang="ru-RU" sz="1000" b="0" baseline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 первичной медико-санитарной помощи.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Неадекватная</a:t>
                      </a:r>
                      <a:r>
                        <a:rPr lang="ru-RU" sz="1000" b="0" baseline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 оценка клинических данных при первичном обращении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dirty="0">
                          <a:latin typeface="+mn-lt"/>
                          <a:cs typeface="Arial" panose="020B0604020202020204" pitchFamily="34" charset="0"/>
                        </a:rPr>
                        <a:t>Недоступность диагностических</a:t>
                      </a:r>
                      <a:r>
                        <a:rPr lang="ru-RU" sz="1000" b="0" baseline="0" dirty="0">
                          <a:latin typeface="+mn-lt"/>
                          <a:cs typeface="Arial" panose="020B0604020202020204" pitchFamily="34" charset="0"/>
                        </a:rPr>
                        <a:t> исследований для подтверждения диагноза.</a:t>
                      </a:r>
                      <a:endParaRPr lang="ru-RU" sz="1000" b="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8B6E0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dirty="0">
                          <a:latin typeface="+mn-lt"/>
                          <a:cs typeface="Arial" panose="020B0604020202020204" pitchFamily="34" charset="0"/>
                        </a:rPr>
                        <a:t>Низкая</a:t>
                      </a:r>
                      <a:r>
                        <a:rPr lang="ru-RU" sz="1000" b="0" baseline="0" dirty="0">
                          <a:latin typeface="+mn-lt"/>
                          <a:cs typeface="Arial" panose="020B0604020202020204" pitchFamily="34" charset="0"/>
                        </a:rPr>
                        <a:t> согласованность работы медицинских служб и «потеря» пациента.</a:t>
                      </a:r>
                      <a:endParaRPr lang="ru-RU" sz="1000" b="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dirty="0">
                          <a:latin typeface="+mn-lt"/>
                          <a:cs typeface="Arial" panose="020B0604020202020204" pitchFamily="34" charset="0"/>
                        </a:rPr>
                        <a:t>Финансовые</a:t>
                      </a:r>
                      <a:r>
                        <a:rPr lang="ru-RU" sz="1000" b="0" baseline="0" dirty="0">
                          <a:latin typeface="+mn-lt"/>
                          <a:cs typeface="Arial" panose="020B0604020202020204" pitchFamily="34" charset="0"/>
                        </a:rPr>
                        <a:t>, географические и логистические барьеры.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00" b="1" baseline="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СОЦИОКУЛЬТУРНЫЕ БАРЬЕРЫ.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53445258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50112" y="6519280"/>
            <a:ext cx="119936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i="1" dirty="0"/>
              <a:t>* Данные ВОЗ (2018)</a:t>
            </a:r>
          </a:p>
        </p:txBody>
      </p:sp>
      <p:sp>
        <p:nvSpPr>
          <p:cNvPr id="11" name="Текст 3"/>
          <p:cNvSpPr txBox="1">
            <a:spLocks/>
          </p:cNvSpPr>
          <p:nvPr/>
        </p:nvSpPr>
        <p:spPr>
          <a:xfrm>
            <a:off x="1443789" y="968461"/>
            <a:ext cx="10196488" cy="241128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1200" kern="120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Онкология занимает второе место среди причин летального исхода в России и первое место среди причин смерти женщин трудоспособного возраста. 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</a:endParaRPr>
          </a:p>
          <a:p>
            <a:pPr marR="0" lvl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</a:rPr>
              <a:t>В России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есть пространство для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</a:rPr>
              <a:t> развития культуры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</a:rPr>
              <a:t>профилактики онкологических заболеваний.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lt"/>
              </a:rPr>
              <a:t>В некоторых</a:t>
            </a:r>
            <a:r>
              <a:rPr kumimoji="0" lang="ru-RU" sz="1600" b="0" i="0" u="none" strike="noStrike" kern="1200" cap="none" spc="0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lt"/>
              </a:rPr>
              <a:t> случаях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lt"/>
              </a:rPr>
              <a:t> понимание разницы между профилактикой и лечением онкологии</a:t>
            </a:r>
            <a:r>
              <a:rPr kumimoji="0" lang="ru-RU" sz="1600" b="0" i="0" u="none" strike="noStrike" kern="1200" cap="none" spc="0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lt"/>
              </a:rPr>
              <a:t> размыто.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+mn-lt"/>
            </a:endParaRPr>
          </a:p>
          <a:p>
            <a:pPr marR="0" lvl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</a:rPr>
              <a:t>Пандемия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</a:rPr>
              <a:t>коронавируса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</a:rPr>
              <a:t> наложила логистические и организационные ограничения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n-lt"/>
              </a:rPr>
              <a:t>на процесс профилактики и лечения.</a:t>
            </a:r>
          </a:p>
          <a:p>
            <a:pPr marR="0" lvl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600" b="1" noProof="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Общественная приемлемость онкологических заболеваний снижена из-за страха, стигмы и неприятия диагноза. </a:t>
            </a:r>
            <a:r>
              <a:rPr lang="ru-RU" sz="1600" noProof="0" dirty="0">
                <a:solidFill>
                  <a:schemeClr val="tx1"/>
                </a:solidFill>
                <a:latin typeface="+mn-lt"/>
              </a:rPr>
              <a:t>Формирование общественно воспринимаемого контента и форматов мероприятий необходимы для того, чтобы женское население РФ проходило скрининг своевременно.</a:t>
            </a:r>
            <a:endParaRPr kumimoji="0" lang="ru-RU" sz="1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43272" y="3429158"/>
            <a:ext cx="84981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50" b="1" dirty="0">
                <a:solidFill>
                  <a:schemeClr val="accent1">
                    <a:lumMod val="50000"/>
                  </a:schemeClr>
                </a:solidFill>
              </a:rPr>
              <a:t>ОСНОВНЫЕ БАРЬЕРЫ ДЛЯ СВОЕВРЕМЕННОЙ ДИАГНОСТИКИ ОНКОЛОГИЧЕСКИХ ЗАБОЛЕВАНИЙ*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043954" y="5414949"/>
            <a:ext cx="9437646" cy="1093694"/>
          </a:xfrm>
          <a:prstGeom prst="rect">
            <a:avLst/>
          </a:prstGeom>
          <a:solidFill>
            <a:srgbClr val="C6EBF2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ятиугольник 13"/>
          <p:cNvSpPr/>
          <p:nvPr/>
        </p:nvSpPr>
        <p:spPr>
          <a:xfrm>
            <a:off x="838200" y="5414949"/>
            <a:ext cx="1438836" cy="1093694"/>
          </a:xfrm>
          <a:prstGeom prst="homePlate">
            <a:avLst>
              <a:gd name="adj" fmla="val 23102"/>
            </a:avLst>
          </a:prstGeom>
          <a:solidFill>
            <a:srgbClr val="1B6B7B"/>
          </a:solidFill>
          <a:ln>
            <a:solidFill>
              <a:srgbClr val="1B6B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2294963" y="5378853"/>
            <a:ext cx="922468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1D7081"/>
                </a:solidFill>
              </a:rPr>
              <a:t>Обеспечение информационной поддержки </a:t>
            </a:r>
            <a:r>
              <a:rPr lang="ru-RU" sz="1400" dirty="0"/>
              <a:t>по вопросам своевременной диагностики онкологии для снижения стигмы и повышения общественной приемлемости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1D7081"/>
                </a:solidFill>
              </a:rPr>
              <a:t>Концептуализация и проведение флагманского мероприятия </a:t>
            </a:r>
            <a:r>
              <a:rPr lang="ru-RU" sz="1400" dirty="0"/>
              <a:t>по вопросам онкологии в РФ с привлечением международных экспертов и лучших мировых коммуникационных практик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1D7081"/>
                </a:solidFill>
              </a:rPr>
              <a:t>Формирование рекомендаций по стратегии проведения мероприятий </a:t>
            </a:r>
            <a:r>
              <a:rPr lang="ru-RU" sz="1400" dirty="0"/>
              <a:t>по вопросам онкологии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851319" y="5643949"/>
            <a:ext cx="13644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ОСНОВНАЯ 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ЦЕЛЬ</a:t>
            </a:r>
          </a:p>
        </p:txBody>
      </p:sp>
      <p:sp>
        <p:nvSpPr>
          <p:cNvPr id="17" name="Шеврон 16"/>
          <p:cNvSpPr/>
          <p:nvPr/>
        </p:nvSpPr>
        <p:spPr>
          <a:xfrm>
            <a:off x="846938" y="960113"/>
            <a:ext cx="484632" cy="2382252"/>
          </a:xfrm>
          <a:prstGeom prst="chevron">
            <a:avLst>
              <a:gd name="adj" fmla="val 72344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9428" y="111727"/>
            <a:ext cx="1552567" cy="625618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D8AB-ABBA-4E2C-8427-C60F09D00B4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698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043954" y="5186345"/>
            <a:ext cx="9437646" cy="10936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261600" y="1740951"/>
            <a:ext cx="5220000" cy="33133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38200" y="1740951"/>
            <a:ext cx="5220000" cy="33133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400" y="-121054"/>
            <a:ext cx="10515600" cy="1325563"/>
          </a:xfrm>
        </p:spPr>
        <p:txBody>
          <a:bodyPr/>
          <a:lstStyle/>
          <a:p>
            <a:r>
              <a:rPr lang="ru-RU" dirty="0">
                <a:latin typeface="+mn-lt"/>
              </a:rPr>
              <a:t>Составляющие проекта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38200" y="1072357"/>
            <a:ext cx="5220000" cy="68945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ea typeface="Cambria" panose="02040503050406030204" pitchFamily="18" charset="0"/>
                <a:cs typeface="Arial" panose="020B0604020202020204" pitchFamily="34" charset="0"/>
              </a:rPr>
              <a:t>ЛОКАЛЬНАЯ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261600" y="1072357"/>
            <a:ext cx="5220000" cy="68945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cs typeface="Arial" panose="020B0604020202020204" pitchFamily="34" charset="0"/>
              </a:rPr>
              <a:t>МЕЖДУНАРОДНАЯ</a:t>
            </a:r>
          </a:p>
        </p:txBody>
      </p:sp>
      <p:sp>
        <p:nvSpPr>
          <p:cNvPr id="7" name="Двойная стрелка влево/вправо 6"/>
          <p:cNvSpPr/>
          <p:nvPr/>
        </p:nvSpPr>
        <p:spPr>
          <a:xfrm>
            <a:off x="5753386" y="1196495"/>
            <a:ext cx="813029" cy="484632"/>
          </a:xfrm>
          <a:prstGeom prst="leftRightArrow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029464" y="1780544"/>
            <a:ext cx="4837471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b="1" dirty="0">
                <a:solidFill>
                  <a:schemeClr val="accent1">
                    <a:lumMod val="75000"/>
                  </a:schemeClr>
                </a:solidFill>
              </a:rPr>
              <a:t>Выявление потребностей </a:t>
            </a:r>
            <a:r>
              <a:rPr lang="ru-RU" sz="1700" dirty="0"/>
              <a:t>малых городов и городов специального назначения РФ</a:t>
            </a:r>
          </a:p>
          <a:p>
            <a:endParaRPr lang="ru-RU" sz="17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/>
              <a:t>На основе аналитики, дальнейшее </a:t>
            </a:r>
            <a:r>
              <a:rPr lang="ru-RU" sz="1700" b="1" dirty="0">
                <a:solidFill>
                  <a:schemeClr val="accent1">
                    <a:lumMod val="75000"/>
                  </a:schemeClr>
                </a:solidFill>
              </a:rPr>
              <a:t>формирование предложений </a:t>
            </a:r>
            <a:r>
              <a:rPr lang="ru-RU" sz="1700" dirty="0"/>
              <a:t>по реализации онкологических программ с позиции просвещения и общественной приемлемости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7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b="1" dirty="0">
                <a:solidFill>
                  <a:schemeClr val="accent1">
                    <a:lumMod val="75000"/>
                  </a:schemeClr>
                </a:solidFill>
              </a:rPr>
              <a:t>Формирование пула внутренних экспертов </a:t>
            </a:r>
            <a:r>
              <a:rPr lang="ru-RU" sz="1700" dirty="0"/>
              <a:t>в сфере медицины и общественной деятельности по тематике «Онкология»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78529" y="1773968"/>
            <a:ext cx="4837471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b="1" dirty="0">
                <a:solidFill>
                  <a:schemeClr val="accent1">
                    <a:lumMod val="50000"/>
                  </a:schemeClr>
                </a:solidFill>
              </a:rPr>
              <a:t>Анализ стратегии </a:t>
            </a:r>
            <a:r>
              <a:rPr lang="ru-RU" sz="1700" dirty="0"/>
              <a:t>реализации информационных проектов в сфере онкологии за рубежом (две группы стран: текущие ключевые партнеры РФ и другие)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7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b="1" dirty="0">
                <a:solidFill>
                  <a:schemeClr val="accent1">
                    <a:lumMod val="50000"/>
                  </a:schemeClr>
                </a:solidFill>
              </a:rPr>
              <a:t>Формирование рекомендаций </a:t>
            </a:r>
            <a:r>
              <a:rPr lang="ru-RU" sz="1700" dirty="0"/>
              <a:t>по внедрению методов уменьшения стигмы вокруг онкологических заболеваний в РФ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7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b="1" dirty="0">
                <a:solidFill>
                  <a:schemeClr val="accent1">
                    <a:lumMod val="50000"/>
                  </a:schemeClr>
                </a:solidFill>
              </a:rPr>
              <a:t>Формирование пула иностранных экспертов</a:t>
            </a:r>
            <a:r>
              <a:rPr lang="ru-RU" sz="1700" dirty="0"/>
              <a:t>, готовых к участию в совместных мероприятиях с РФ</a:t>
            </a:r>
          </a:p>
        </p:txBody>
      </p:sp>
      <p:sp>
        <p:nvSpPr>
          <p:cNvPr id="10" name="Пятиугольник 9"/>
          <p:cNvSpPr/>
          <p:nvPr/>
        </p:nvSpPr>
        <p:spPr>
          <a:xfrm>
            <a:off x="838200" y="5186345"/>
            <a:ext cx="1438836" cy="1093694"/>
          </a:xfrm>
          <a:prstGeom prst="homePlate">
            <a:avLst>
              <a:gd name="adj" fmla="val 0"/>
            </a:avLst>
          </a:prstGeom>
          <a:solidFill>
            <a:srgbClr val="1B6B7B"/>
          </a:solidFill>
          <a:ln>
            <a:solidFill>
              <a:srgbClr val="1B6B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2294963" y="5186349"/>
            <a:ext cx="92246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1D7081"/>
                </a:solidFill>
              </a:rPr>
              <a:t>Проведение мероприятий </a:t>
            </a:r>
            <a:r>
              <a:rPr lang="ru-RU" sz="1600" dirty="0"/>
              <a:t>на гибридной основе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1D7081"/>
                </a:solidFill>
              </a:rPr>
              <a:t>Формирование предложения по организации ежегодного круглого стола </a:t>
            </a:r>
            <a:r>
              <a:rPr lang="ru-RU" sz="1600" dirty="0"/>
              <a:t>по вызовам для женского населения РФ в части онкологии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1D7081"/>
                </a:solidFill>
              </a:rPr>
              <a:t>Формирование экспертного сообщества </a:t>
            </a:r>
            <a:r>
              <a:rPr lang="ru-RU" sz="1600" dirty="0"/>
              <a:t>под эгидой ЕЖФ и Объединения женщин атомной отрасли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999196" y="5379249"/>
            <a:ext cx="11168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ИНСТРУ-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</a:rPr>
              <a:t>МЕНТЫ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9428" y="111727"/>
            <a:ext cx="1552567" cy="625618"/>
          </a:xfrm>
          <a:prstGeom prst="rect">
            <a:avLst/>
          </a:prstGeom>
        </p:spPr>
      </p:pic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D8AB-ABBA-4E2C-8427-C60F09D00B4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137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1771" y="247099"/>
            <a:ext cx="11085095" cy="1060263"/>
          </a:xfrm>
        </p:spPr>
        <p:txBody>
          <a:bodyPr>
            <a:noAutofit/>
          </a:bodyPr>
          <a:lstStyle/>
          <a:p>
            <a:r>
              <a:rPr lang="ru-RU" sz="4000" dirty="0" smtClean="0">
                <a:latin typeface="+mn-lt"/>
              </a:rPr>
              <a:t>Команда</a:t>
            </a:r>
            <a:r>
              <a:rPr lang="ru-RU" sz="4000" dirty="0">
                <a:latin typeface="+mn-lt"/>
              </a:rPr>
              <a:t> </a:t>
            </a:r>
            <a:r>
              <a:rPr lang="ru-RU" sz="4000" dirty="0" smtClean="0">
                <a:latin typeface="+mn-lt"/>
              </a:rPr>
              <a:t>и</a:t>
            </a:r>
            <a:r>
              <a:rPr lang="en-US" sz="4000" dirty="0" smtClean="0">
                <a:latin typeface="+mn-lt"/>
              </a:rPr>
              <a:t> </a:t>
            </a:r>
            <a:r>
              <a:rPr lang="ru-RU" sz="4000" dirty="0" smtClean="0">
                <a:latin typeface="+mn-lt"/>
              </a:rPr>
              <a:t>компетенции</a:t>
            </a:r>
            <a:endParaRPr lang="ru-RU" sz="4000" dirty="0">
              <a:latin typeface="+mn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8201" y="1421743"/>
            <a:ext cx="3735246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ЕКАТЕРИНА ДЕРБИЛОВА</a:t>
            </a:r>
            <a:r>
              <a:rPr lang="ru-RU" sz="1600" dirty="0"/>
              <a:t>,  </a:t>
            </a:r>
            <a:endParaRPr lang="ru-RU" sz="1600" dirty="0" smtClean="0"/>
          </a:p>
          <a:p>
            <a:r>
              <a:rPr lang="ru-RU" sz="1400" dirty="0" err="1" smtClean="0"/>
              <a:t>Росатом</a:t>
            </a:r>
            <a:r>
              <a:rPr lang="ru-RU" sz="1400" dirty="0" smtClean="0"/>
              <a:t> </a:t>
            </a:r>
            <a:r>
              <a:rPr lang="ru-RU" sz="1400" dirty="0"/>
              <a:t>Оверсиз (г. Москва)</a:t>
            </a:r>
          </a:p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Международный блок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/>
              <a:t>Лидер направления «Устойчивое развитие и общественная деятельность» отраслевого совета молодежи ГК </a:t>
            </a:r>
            <a:r>
              <a:rPr lang="ru-RU" sz="1200" dirty="0" err="1"/>
              <a:t>Росатом</a:t>
            </a:r>
            <a:endParaRPr lang="ru-RU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Future energy leader</a:t>
            </a:r>
            <a:r>
              <a:rPr lang="ru-RU" sz="1200" dirty="0"/>
              <a:t>, Мировой Энергетический Совет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 err="1"/>
              <a:t>Амбассадор</a:t>
            </a:r>
            <a:r>
              <a:rPr lang="ru-RU" sz="1200" dirty="0"/>
              <a:t> Объединения Женщин Атомной Отрасли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/>
              <a:t>Реализует блок задач в рамках предложения в сфере ядерной медицины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/>
              <a:t>Выпускник Оксфордского университета, налажено взаимодействие с представителями академических кругов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/>
              <a:t>Опыт работы за рубежом (Юго-Восточная Азия, Великобритания)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/>
              <a:t>Опыт работы в международной организации (ЭСКАТО ООН)</a:t>
            </a:r>
          </a:p>
          <a:p>
            <a:endParaRPr lang="ru-RU" sz="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573447" y="1421743"/>
            <a:ext cx="3687097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>
                <a:solidFill>
                  <a:prstClr val="black"/>
                </a:solidFill>
              </a:rPr>
              <a:t>ЮЛИЯ ПОГОДИНА</a:t>
            </a:r>
            <a:r>
              <a:rPr lang="ru-RU" sz="1600" dirty="0">
                <a:solidFill>
                  <a:prstClr val="black"/>
                </a:solidFill>
              </a:rPr>
              <a:t>, </a:t>
            </a:r>
            <a:endParaRPr lang="ru-RU" sz="1600" dirty="0" smtClean="0">
              <a:solidFill>
                <a:prstClr val="black"/>
              </a:solidFill>
            </a:endParaRPr>
          </a:p>
          <a:p>
            <a:pPr lvl="0"/>
            <a:r>
              <a:rPr lang="ru-RU" sz="1400" dirty="0" smtClean="0">
                <a:solidFill>
                  <a:prstClr val="black"/>
                </a:solidFill>
              </a:rPr>
              <a:t>ВНИИЭФ </a:t>
            </a:r>
            <a:r>
              <a:rPr lang="ru-RU" sz="1400" dirty="0">
                <a:solidFill>
                  <a:prstClr val="black"/>
                </a:solidFill>
              </a:rPr>
              <a:t>(г. Саров)</a:t>
            </a:r>
          </a:p>
          <a:p>
            <a:pPr lvl="0"/>
            <a:r>
              <a:rPr lang="ru-RU" sz="1600" b="1" dirty="0">
                <a:solidFill>
                  <a:srgbClr val="5B9BD5">
                    <a:lumMod val="75000"/>
                  </a:srgbClr>
                </a:solidFill>
              </a:rPr>
              <a:t>Локальный блок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prstClr val="black"/>
                </a:solidFill>
              </a:rPr>
              <a:t>Лидер направления «Устойчивое развитие и общественная деятельность» отраслевого совета молодежи ГК </a:t>
            </a:r>
            <a:r>
              <a:rPr lang="ru-RU" sz="1200" dirty="0" err="1">
                <a:solidFill>
                  <a:prstClr val="black"/>
                </a:solidFill>
              </a:rPr>
              <a:t>Росатом</a:t>
            </a:r>
            <a:endParaRPr lang="ru-RU" sz="1200" dirty="0">
              <a:solidFill>
                <a:prstClr val="black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prstClr val="black"/>
                </a:solidFill>
              </a:rPr>
              <a:t>Руководитель направления молодежного совета «Развитие атомных городов»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prstClr val="black"/>
                </a:solidFill>
              </a:rPr>
              <a:t>Амбассадор</a:t>
            </a:r>
            <a:r>
              <a:rPr lang="ru-RU" sz="1200" dirty="0">
                <a:solidFill>
                  <a:prstClr val="black"/>
                </a:solidFill>
              </a:rPr>
              <a:t> Объединения Женщин Атомной Отрасли в городе Саров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prstClr val="black"/>
                </a:solidFill>
              </a:rPr>
              <a:t>Выпускник НГТУ им. Алексеева, кафедра «Атомные станции и энергетические установки»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prstClr val="black"/>
                </a:solidFill>
              </a:rPr>
              <a:t>Сертифицированный тренер Корпоративной Академии Росатома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prstClr val="black"/>
                </a:solidFill>
              </a:rPr>
              <a:t>Эксперт Молодежного парламента при Государственной Думе по развитию цифровой экономике, технологиям и связи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prstClr val="black"/>
                </a:solidFill>
              </a:rPr>
              <a:t>Член Кадрового Резерва ОПК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531258" y="1409151"/>
            <a:ext cx="3346110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 smtClean="0">
                <a:solidFill>
                  <a:prstClr val="black"/>
                </a:solidFill>
              </a:rPr>
              <a:t>МАРИЯ МИТРОФАНОВА</a:t>
            </a:r>
            <a:r>
              <a:rPr lang="ru-RU" sz="1600" dirty="0" smtClean="0">
                <a:solidFill>
                  <a:prstClr val="black"/>
                </a:solidFill>
              </a:rPr>
              <a:t>, </a:t>
            </a:r>
          </a:p>
          <a:p>
            <a:pPr lvl="0"/>
            <a:r>
              <a:rPr lang="ru-RU" sz="1400" dirty="0">
                <a:solidFill>
                  <a:prstClr val="black"/>
                </a:solidFill>
              </a:rPr>
              <a:t>ФГБУ «</a:t>
            </a:r>
            <a:r>
              <a:rPr lang="ru-RU" sz="1400" dirty="0" err="1">
                <a:solidFill>
                  <a:prstClr val="black"/>
                </a:solidFill>
              </a:rPr>
              <a:t>Гидроспецгеология</a:t>
            </a:r>
            <a:r>
              <a:rPr lang="ru-RU" sz="1400" dirty="0">
                <a:solidFill>
                  <a:prstClr val="black"/>
                </a:solidFill>
              </a:rPr>
              <a:t>» (г</a:t>
            </a:r>
            <a:r>
              <a:rPr lang="ru-RU" sz="1400" dirty="0" smtClean="0">
                <a:solidFill>
                  <a:prstClr val="black"/>
                </a:solidFill>
              </a:rPr>
              <a:t>. Москва</a:t>
            </a:r>
            <a:r>
              <a:rPr lang="ru-RU" sz="1400" dirty="0">
                <a:solidFill>
                  <a:prstClr val="black"/>
                </a:solidFill>
              </a:rPr>
              <a:t>)</a:t>
            </a:r>
          </a:p>
          <a:p>
            <a:pPr lvl="0"/>
            <a:r>
              <a:rPr lang="ru-RU" sz="1600" b="1" dirty="0" smtClean="0">
                <a:solidFill>
                  <a:srgbClr val="2798AF"/>
                </a:solidFill>
              </a:rPr>
              <a:t>Информационное сопровождение, координатор проекта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prstClr val="black"/>
                </a:solidFill>
              </a:rPr>
              <a:t>Пресс-секретарь Объединения женщин атомной </a:t>
            </a:r>
            <a:r>
              <a:rPr lang="ru-RU" sz="1200" dirty="0" smtClean="0">
                <a:solidFill>
                  <a:prstClr val="black"/>
                </a:solidFill>
              </a:rPr>
              <a:t>отрасли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prstClr val="black"/>
                </a:solidFill>
              </a:rPr>
              <a:t>PR </a:t>
            </a:r>
            <a:r>
              <a:rPr lang="ru-RU" sz="1200" dirty="0" smtClean="0">
                <a:solidFill>
                  <a:prstClr val="black"/>
                </a:solidFill>
              </a:rPr>
              <a:t>и </a:t>
            </a:r>
            <a:r>
              <a:rPr lang="en-US" sz="1200" dirty="0" smtClean="0">
                <a:solidFill>
                  <a:prstClr val="black"/>
                </a:solidFill>
              </a:rPr>
              <a:t>GR </a:t>
            </a:r>
            <a:r>
              <a:rPr lang="ru-RU" sz="1200" dirty="0" smtClean="0">
                <a:solidFill>
                  <a:prstClr val="black"/>
                </a:solidFill>
              </a:rPr>
              <a:t>специалист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prstClr val="black"/>
                </a:solidFill>
              </a:rPr>
              <a:t>Большой опыт в реализации информационных и коммуникационных стратегий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prstClr val="black"/>
                </a:solidFill>
              </a:rPr>
              <a:t>Организация мероприятий, сопровождение участия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prstClr val="black"/>
                </a:solidFill>
              </a:rPr>
              <a:t>Опыт </a:t>
            </a:r>
            <a:r>
              <a:rPr lang="ru-RU" sz="1200" dirty="0" err="1" smtClean="0">
                <a:solidFill>
                  <a:prstClr val="black"/>
                </a:solidFill>
              </a:rPr>
              <a:t>комьюнити</a:t>
            </a:r>
            <a:r>
              <a:rPr lang="ru-RU" sz="1200" dirty="0" smtClean="0">
                <a:solidFill>
                  <a:prstClr val="black"/>
                </a:solidFill>
              </a:rPr>
              <a:t>-менеджмента. Построение </a:t>
            </a:r>
            <a:r>
              <a:rPr lang="ru-RU" sz="1200" dirty="0">
                <a:solidFill>
                  <a:prstClr val="black"/>
                </a:solidFill>
              </a:rPr>
              <a:t>отраслевого </a:t>
            </a:r>
            <a:r>
              <a:rPr lang="ru-RU" sz="1200" dirty="0" smtClean="0">
                <a:solidFill>
                  <a:prstClr val="black"/>
                </a:solidFill>
              </a:rPr>
              <a:t>сообщества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prstClr val="black"/>
                </a:solidFill>
              </a:rPr>
              <a:t>Реализация </a:t>
            </a:r>
            <a:r>
              <a:rPr lang="ru-RU" sz="1200" dirty="0">
                <a:solidFill>
                  <a:prstClr val="black"/>
                </a:solidFill>
              </a:rPr>
              <a:t>профессиональных и социальных инициатив на региональных уровнях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prstClr val="black"/>
                </a:solidFill>
              </a:rPr>
              <a:t>SMM </a:t>
            </a:r>
            <a:r>
              <a:rPr lang="ru-RU" sz="1200" dirty="0" smtClean="0">
                <a:solidFill>
                  <a:prstClr val="black"/>
                </a:solidFill>
              </a:rPr>
              <a:t>сопровождение реализации проектов</a:t>
            </a:r>
          </a:p>
          <a:p>
            <a:pPr lvl="0"/>
            <a:endParaRPr lang="ru-RU" sz="1200" dirty="0">
              <a:solidFill>
                <a:prstClr val="black"/>
              </a:solidFill>
            </a:endParaRPr>
          </a:p>
          <a:p>
            <a:pPr lvl="0"/>
            <a:endParaRPr lang="ru-RU" sz="1600" b="1" dirty="0" smtClean="0">
              <a:solidFill>
                <a:srgbClr val="5B9BD5">
                  <a:lumMod val="75000"/>
                </a:srgb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9428" y="111727"/>
            <a:ext cx="1552567" cy="625618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D8AB-ABBA-4E2C-8427-C60F09D00B4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017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+mn-lt"/>
              </a:rPr>
              <a:t>Уровни взаимодействия </a:t>
            </a:r>
            <a:r>
              <a:rPr lang="ru-RU" sz="4000" dirty="0">
                <a:latin typeface="+mn-lt"/>
              </a:rPr>
              <a:t>в рамках проекта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75981" y="4581139"/>
            <a:ext cx="5620304" cy="126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EBEE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75980" y="3032375"/>
            <a:ext cx="5620305" cy="126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EBEE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75980" y="1520632"/>
            <a:ext cx="5620305" cy="126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EBEE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91116" y="1519745"/>
            <a:ext cx="1260000" cy="1260000"/>
          </a:xfrm>
          <a:prstGeom prst="rect">
            <a:avLst/>
          </a:prstGeom>
          <a:solidFill>
            <a:srgbClr val="2798AF"/>
          </a:solidFill>
          <a:ln>
            <a:solidFill>
              <a:srgbClr val="2798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ПРЕДПРИЯТИЕ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91117" y="4576152"/>
            <a:ext cx="1260000" cy="1260000"/>
          </a:xfrm>
          <a:prstGeom prst="rect">
            <a:avLst/>
          </a:prstGeom>
          <a:solidFill>
            <a:srgbClr val="124752"/>
          </a:solidFill>
          <a:ln>
            <a:solidFill>
              <a:srgbClr val="1247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ЕВРАЗИЙСКИЙ ЖЕНСКИЙ ФОРУМ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891117" y="3032047"/>
            <a:ext cx="1260000" cy="1260000"/>
          </a:xfrm>
          <a:prstGeom prst="rect">
            <a:avLst/>
          </a:prstGeom>
          <a:solidFill>
            <a:srgbClr val="1D7081"/>
          </a:solidFill>
          <a:ln>
            <a:solidFill>
              <a:srgbClr val="1D70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ОБЪЕДИНЕНИЕ ЖЕНЩИН АТОМНОЙ ОТРАСЛИ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51116" y="1656015"/>
            <a:ext cx="525835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Взаимодействие с ключевыми организациями отрасли по тематике онкологии и ядерной медицины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Возможность привлечения отраслевой и международной экспертизы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Взаимодействие с представителями 15+ городов присутствия Росатома через Отраслевой совет молодежи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51116" y="3239275"/>
            <a:ext cx="525835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Здоровье – одна из тем для проработки в 2022 году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Выстроенные связи с экспертами в России и за рубежом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Выстроенная коммуникация с Евразийским Женским Форумом и другими организациями, которые занимаются женской повесткой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Сеть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амбассадоров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фонда в городах РФ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51116" y="4717144"/>
            <a:ext cx="525835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Привлечение экспертов форума для оказания совещательной функции по проекту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Высокоуровневая координация проекта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Возможность масштабировать мероприятия в рамках проекта на региональном и международном уровнях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9428" y="111727"/>
            <a:ext cx="1552567" cy="625618"/>
          </a:xfrm>
          <a:prstGeom prst="rect">
            <a:avLst/>
          </a:prstGeom>
        </p:spPr>
      </p:pic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D8AB-ABBA-4E2C-8427-C60F09D00B4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44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latin typeface="+mn-lt"/>
              </a:rPr>
              <a:t>Ожидаемый результат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05343" y="3022547"/>
            <a:ext cx="10448456" cy="1116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EDED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05343" y="4302922"/>
            <a:ext cx="10448456" cy="1116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EDED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05342" y="1764042"/>
            <a:ext cx="10448457" cy="1116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EDED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594376" y="4296470"/>
            <a:ext cx="648000" cy="648000"/>
          </a:xfrm>
          <a:prstGeom prst="ellipse">
            <a:avLst/>
          </a:prstGeom>
          <a:solidFill>
            <a:srgbClr val="2798AF"/>
          </a:solidFill>
          <a:ln>
            <a:solidFill>
              <a:srgbClr val="2798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89445" y="1756585"/>
            <a:ext cx="648000" cy="648000"/>
          </a:xfrm>
          <a:prstGeom prst="ellipse">
            <a:avLst/>
          </a:prstGeom>
          <a:solidFill>
            <a:srgbClr val="2798AF"/>
          </a:solidFill>
          <a:ln>
            <a:solidFill>
              <a:srgbClr val="2798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flipH="1">
            <a:off x="538502" y="1920001"/>
            <a:ext cx="7653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90221" y="3022547"/>
            <a:ext cx="648000" cy="648000"/>
          </a:xfrm>
          <a:prstGeom prst="ellipse">
            <a:avLst/>
          </a:prstGeom>
          <a:solidFill>
            <a:srgbClr val="2798AF"/>
          </a:solidFill>
          <a:ln>
            <a:solidFill>
              <a:srgbClr val="2798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3046" y="3177270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3046" y="4450327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54758" y="1975557"/>
            <a:ext cx="99990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2798AF"/>
                </a:solidFill>
                <a:cs typeface="Arial" panose="020B0604020202020204" pitchFamily="34" charset="0"/>
              </a:rPr>
              <a:t>ПРОВЕДЕНА СЕРИЯ МЕРОПРИЯТИЙ </a:t>
            </a:r>
            <a:r>
              <a:rPr lang="ru-RU" sz="1400" dirty="0">
                <a:cs typeface="Arial" panose="020B0604020202020204" pitchFamily="34" charset="0"/>
              </a:rPr>
              <a:t>по тематике онкологии в гибридном формате в минимум 5 городах РФ под эгидой ЕЖФ и Объединения женщин атомной отрасли</a:t>
            </a:r>
          </a:p>
          <a:p>
            <a:r>
              <a:rPr lang="ru-RU" sz="1400" b="1" dirty="0">
                <a:solidFill>
                  <a:srgbClr val="2798AF"/>
                </a:solidFill>
                <a:cs typeface="Arial" panose="020B0604020202020204" pitchFamily="34" charset="0"/>
              </a:rPr>
              <a:t>СФОРМИРОВАНО И ПЕРЕДАНО ЕЖФ И СФ ПРЕДЛОЖЕНИЕ ПО ФОРМАТУ ЕЖЕГОДНОГО МЕРОПРИЯТИЯ </a:t>
            </a:r>
            <a:r>
              <a:rPr lang="ru-RU" sz="1400" dirty="0">
                <a:cs typeface="Arial" panose="020B0604020202020204" pitchFamily="34" charset="0"/>
              </a:rPr>
              <a:t>по онкологии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21045" y="3126794"/>
            <a:ext cx="99327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2798AF"/>
                </a:solidFill>
                <a:cs typeface="Arial" panose="020B0604020202020204" pitchFamily="34" charset="0"/>
              </a:rPr>
              <a:t>ПРОВЕДЕНА АНАЛИТИКА И </a:t>
            </a:r>
            <a:r>
              <a:rPr lang="en-US" sz="1400" b="1" dirty="0">
                <a:solidFill>
                  <a:srgbClr val="2798AF"/>
                </a:solidFill>
                <a:cs typeface="Arial" panose="020B0604020202020204" pitchFamily="34" charset="0"/>
              </a:rPr>
              <a:t>C</a:t>
            </a:r>
            <a:r>
              <a:rPr lang="ru-RU" sz="1400" b="1" dirty="0">
                <a:solidFill>
                  <a:srgbClr val="2798AF"/>
                </a:solidFill>
                <a:cs typeface="Arial" panose="020B0604020202020204" pitchFamily="34" charset="0"/>
              </a:rPr>
              <a:t>ФОРМИРОВАНЫ ПРЕДЛОЖЕНИЯ ПО МЕТОДАМ СНИЖЕНИЯ СТИГМЫ </a:t>
            </a:r>
            <a:r>
              <a:rPr lang="ru-RU" sz="1400" dirty="0">
                <a:cs typeface="Arial" panose="020B0604020202020204" pitchFamily="34" charset="0"/>
              </a:rPr>
              <a:t>вокруг онкологии в общественном пространстве</a:t>
            </a:r>
            <a:endParaRPr lang="en-US" sz="1400" dirty="0"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2798AF"/>
                </a:solidFill>
                <a:cs typeface="Arial" panose="020B0604020202020204" pitchFamily="34" charset="0"/>
              </a:rPr>
              <a:t>СФОРМИРОВАНЫ ПРЕДЛОЖЕНИЯ ПО ФОРМАТУ МЕРОПРИЯТИЙ </a:t>
            </a:r>
            <a:r>
              <a:rPr lang="ru-RU" sz="1400" dirty="0">
                <a:cs typeface="Arial" panose="020B0604020202020204" pitchFamily="34" charset="0"/>
              </a:rPr>
              <a:t>по тематике онкологических заболеваний для повышения их </a:t>
            </a:r>
            <a:r>
              <a:rPr lang="ru-RU" sz="1400" b="1" dirty="0">
                <a:solidFill>
                  <a:srgbClr val="2798AF"/>
                </a:solidFill>
                <a:cs typeface="Arial" panose="020B0604020202020204" pitchFamily="34" charset="0"/>
              </a:rPr>
              <a:t>ОБЩЕСТВЕННОЙ ПРИЕМЛЕМОСТИ</a:t>
            </a:r>
            <a:endParaRPr lang="ru-RU" sz="1400" dirty="0"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370518" y="4495477"/>
            <a:ext cx="99832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2798AF"/>
                </a:solidFill>
                <a:cs typeface="Arial" panose="020B0604020202020204" pitchFamily="34" charset="0"/>
              </a:rPr>
              <a:t>СФОРМИРОВАН ПУЛ ЭКСПЕРТОВ </a:t>
            </a:r>
            <a:r>
              <a:rPr lang="ru-RU" sz="1400" dirty="0">
                <a:cs typeface="Arial" panose="020B0604020202020204" pitchFamily="34" charset="0"/>
              </a:rPr>
              <a:t>в сфере здравоохранения и общественной деятельности в России и за рубежом </a:t>
            </a:r>
          </a:p>
          <a:p>
            <a:r>
              <a:rPr lang="ru-RU" sz="1400" b="1" dirty="0">
                <a:solidFill>
                  <a:srgbClr val="2798AF"/>
                </a:solidFill>
                <a:cs typeface="Arial" panose="020B0604020202020204" pitchFamily="34" charset="0"/>
              </a:rPr>
              <a:t>ПОДПИСАНЫ МЕМОРАНДУМЫ О ВЗАИМОПОНИМАНИИ </a:t>
            </a:r>
            <a:r>
              <a:rPr lang="ru-RU" sz="1400" dirty="0">
                <a:cs typeface="Arial" panose="020B0604020202020204" pitchFamily="34" charset="0"/>
              </a:rPr>
              <a:t>между</a:t>
            </a:r>
            <a:r>
              <a:rPr lang="ru-RU" sz="1400" b="1" dirty="0">
                <a:solidFill>
                  <a:srgbClr val="2798AF"/>
                </a:solidFill>
                <a:cs typeface="Arial" panose="020B0604020202020204" pitchFamily="34" charset="0"/>
              </a:rPr>
              <a:t> </a:t>
            </a:r>
            <a:r>
              <a:rPr lang="ru-RU" sz="1400" dirty="0">
                <a:cs typeface="Arial" panose="020B0604020202020204" pitchFamily="34" charset="0"/>
              </a:rPr>
              <a:t>Объединением женщин атомной отрасли и организациями экспертов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9428" y="111727"/>
            <a:ext cx="1552567" cy="625618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D8AB-ABBA-4E2C-8427-C60F09D00B4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32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92905" y="2526798"/>
            <a:ext cx="5570621" cy="1325563"/>
          </a:xfrm>
        </p:spPr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9428" y="111727"/>
            <a:ext cx="1552567" cy="625618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D8AB-ABBA-4E2C-8427-C60F09D00B4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7106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</TotalTime>
  <Words>777</Words>
  <Application>Microsoft Office PowerPoint</Application>
  <PresentationFormat>Широкоэкранный</PresentationFormat>
  <Paragraphs>107</Paragraphs>
  <Slides>7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Cambria</vt:lpstr>
      <vt:lpstr>Тема Office</vt:lpstr>
      <vt:lpstr>CorelDraw.Graphic.17</vt:lpstr>
      <vt:lpstr>Повышение общественной приемлемости онкологических заболеваний</vt:lpstr>
      <vt:lpstr>Тематика и цель проекта</vt:lpstr>
      <vt:lpstr>Составляющие проекта</vt:lpstr>
      <vt:lpstr>Команда и компетенции</vt:lpstr>
      <vt:lpstr>Уровни взаимодействия в рамках проекта</vt:lpstr>
      <vt:lpstr>Ожидаемый результат</vt:lpstr>
      <vt:lpstr>Спасибо за внимание!</vt:lpstr>
    </vt:vector>
  </TitlesOfParts>
  <Company>JSC RAOS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Дербилова Екатерина Владимировна</dc:creator>
  <cp:lastModifiedBy>User</cp:lastModifiedBy>
  <cp:revision>26</cp:revision>
  <dcterms:created xsi:type="dcterms:W3CDTF">2022-01-20T10:28:52Z</dcterms:created>
  <dcterms:modified xsi:type="dcterms:W3CDTF">2022-01-21T17:05:25Z</dcterms:modified>
</cp:coreProperties>
</file>