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301" r:id="rId2"/>
    <p:sldId id="317" r:id="rId3"/>
    <p:sldId id="321" r:id="rId4"/>
    <p:sldId id="287" r:id="rId5"/>
    <p:sldId id="306" r:id="rId6"/>
    <p:sldId id="290" r:id="rId7"/>
    <p:sldId id="289" r:id="rId8"/>
    <p:sldId id="312" r:id="rId9"/>
    <p:sldId id="292" r:id="rId10"/>
    <p:sldId id="328" r:id="rId11"/>
    <p:sldId id="295" r:id="rId12"/>
    <p:sldId id="297" r:id="rId13"/>
    <p:sldId id="294" r:id="rId14"/>
    <p:sldId id="323" r:id="rId15"/>
    <p:sldId id="326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84EBA"/>
    <a:srgbClr val="71D838"/>
    <a:srgbClr val="DD7B19"/>
    <a:srgbClr val="EE60C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48BCD21-3E80-40C4-ACE5-A8E710F0A8B8}">
  <a:tblStyle styleId="{648BCD21-3E80-40C4-ACE5-A8E710F0A8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-92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4BC36A-8836-4C23-BB22-603042F130E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6B8D60-7B17-45C6-A87D-6AA846C65270}">
      <dgm:prSet phldrT="[Текст]"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E148A49B-80CE-41D2-BADB-598B8A6D92F4}" type="parTrans" cxnId="{8BC8E43F-419A-4EC6-8519-B92B4087A01A}">
      <dgm:prSet/>
      <dgm:spPr/>
      <dgm:t>
        <a:bodyPr/>
        <a:lstStyle/>
        <a:p>
          <a:endParaRPr lang="ru-RU"/>
        </a:p>
      </dgm:t>
    </dgm:pt>
    <dgm:pt modelId="{25ED0A3B-4CA3-4740-97D1-D28065436BDC}" type="sibTrans" cxnId="{8BC8E43F-419A-4EC6-8519-B92B4087A01A}">
      <dgm:prSet/>
      <dgm:spPr/>
      <dgm:t>
        <a:bodyPr/>
        <a:lstStyle/>
        <a:p>
          <a:endParaRPr lang="ru-RU"/>
        </a:p>
      </dgm:t>
    </dgm:pt>
    <dgm:pt modelId="{5D2912AB-0906-496A-B201-FD4B2521C4F2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Создание площадки по комплексной </a:t>
          </a:r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реабилитации и </a:t>
          </a:r>
          <a:r>
            <a:rPr lang="ru-RU" sz="1200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абилитации</a:t>
          </a:r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доступного рабочего пространства,  для получения экспертной помощи</a:t>
          </a:r>
          <a:endParaRPr lang="ru-RU" sz="1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C0A5A2-9D9D-4FF2-AE1A-FCD407D60019}" type="parTrans" cxnId="{363ED82F-B51A-400A-BBD4-9FB8B0DCE0AE}">
      <dgm:prSet/>
      <dgm:spPr/>
      <dgm:t>
        <a:bodyPr/>
        <a:lstStyle/>
        <a:p>
          <a:endParaRPr lang="ru-RU"/>
        </a:p>
      </dgm:t>
    </dgm:pt>
    <dgm:pt modelId="{2D2A70E8-73AA-4686-B000-EFB6C01CB71C}" type="sibTrans" cxnId="{363ED82F-B51A-400A-BBD4-9FB8B0DCE0AE}">
      <dgm:prSet/>
      <dgm:spPr/>
      <dgm:t>
        <a:bodyPr/>
        <a:lstStyle/>
        <a:p>
          <a:endParaRPr lang="ru-RU"/>
        </a:p>
      </dgm:t>
    </dgm:pt>
    <dgm:pt modelId="{2634760E-7558-43A7-937F-927E5CB96C4A}">
      <dgm:prSet phldrT="[Текст]"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74AC49D-6FA8-4BE9-BADF-2DE83C14C45A}" type="parTrans" cxnId="{A0785907-69C4-4D96-9AE0-1F44B3DCA743}">
      <dgm:prSet/>
      <dgm:spPr/>
      <dgm:t>
        <a:bodyPr/>
        <a:lstStyle/>
        <a:p>
          <a:endParaRPr lang="ru-RU"/>
        </a:p>
      </dgm:t>
    </dgm:pt>
    <dgm:pt modelId="{94F0E635-4A36-4416-8E18-DD3C81980969}" type="sibTrans" cxnId="{A0785907-69C4-4D96-9AE0-1F44B3DCA743}">
      <dgm:prSet/>
      <dgm:spPr/>
      <dgm:t>
        <a:bodyPr/>
        <a:lstStyle/>
        <a:p>
          <a:endParaRPr lang="ru-RU"/>
        </a:p>
      </dgm:t>
    </dgm:pt>
    <dgm:pt modelId="{A4157372-6F82-467E-84F1-5E4B66FC8BE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Обмен опытом и внедрение совместных методик и технологий в профессиональном сообществе</a:t>
          </a:r>
        </a:p>
      </dgm:t>
    </dgm:pt>
    <dgm:pt modelId="{A2340342-EAB4-4C19-B05E-A7C48F5EA0AA}" type="parTrans" cxnId="{66061557-E512-490F-8E8F-0BCF7C9CABC6}">
      <dgm:prSet/>
      <dgm:spPr/>
      <dgm:t>
        <a:bodyPr/>
        <a:lstStyle/>
        <a:p>
          <a:endParaRPr lang="ru-RU"/>
        </a:p>
      </dgm:t>
    </dgm:pt>
    <dgm:pt modelId="{933DBC38-D0CF-446E-8EB0-1396C28B30F7}" type="sibTrans" cxnId="{66061557-E512-490F-8E8F-0BCF7C9CABC6}">
      <dgm:prSet/>
      <dgm:spPr/>
      <dgm:t>
        <a:bodyPr/>
        <a:lstStyle/>
        <a:p>
          <a:endParaRPr lang="ru-RU"/>
        </a:p>
      </dgm:t>
    </dgm:pt>
    <dgm:pt modelId="{D69204D2-6266-444B-8A08-44C98A7B80BE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Создание новых социальных продуктов и услуг</a:t>
          </a:r>
        </a:p>
      </dgm:t>
    </dgm:pt>
    <dgm:pt modelId="{AC15DC5E-9701-4352-9610-D196F5BFC9BE}" type="parTrans" cxnId="{FC4A7412-38B0-4596-B854-07C52EF41F9A}">
      <dgm:prSet/>
      <dgm:spPr/>
      <dgm:t>
        <a:bodyPr/>
        <a:lstStyle/>
        <a:p>
          <a:endParaRPr lang="ru-RU"/>
        </a:p>
      </dgm:t>
    </dgm:pt>
    <dgm:pt modelId="{BA447998-A4F1-4361-AF7F-5FF96720C21C}" type="sibTrans" cxnId="{FC4A7412-38B0-4596-B854-07C52EF41F9A}">
      <dgm:prSet/>
      <dgm:spPr/>
      <dgm:t>
        <a:bodyPr/>
        <a:lstStyle/>
        <a:p>
          <a:endParaRPr lang="ru-RU"/>
        </a:p>
      </dgm:t>
    </dgm:pt>
    <dgm:pt modelId="{F4B8904A-5663-4870-A1DF-2FBA03182398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1FAAFC1D-2695-4CB5-B02D-90118E88483A}" type="parTrans" cxnId="{F28ECCB2-7D3E-4237-8A5E-E51464F72CC7}">
      <dgm:prSet/>
      <dgm:spPr/>
      <dgm:t>
        <a:bodyPr/>
        <a:lstStyle/>
        <a:p>
          <a:endParaRPr lang="ru-RU"/>
        </a:p>
      </dgm:t>
    </dgm:pt>
    <dgm:pt modelId="{8E63754E-DFCE-43B7-A056-B8925169B58C}" type="sibTrans" cxnId="{F28ECCB2-7D3E-4237-8A5E-E51464F72CC7}">
      <dgm:prSet/>
      <dgm:spPr/>
      <dgm:t>
        <a:bodyPr/>
        <a:lstStyle/>
        <a:p>
          <a:endParaRPr lang="ru-RU"/>
        </a:p>
      </dgm:t>
    </dgm:pt>
    <dgm:pt modelId="{B8333A88-E9DE-4062-8594-B4FA7F456BB6}">
      <dgm:prSet custT="1"/>
      <dgm:spPr/>
      <dgm:t>
        <a:bodyPr/>
        <a:lstStyle/>
        <a:p>
          <a:r>
            <a:rPr lang="ru-RU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Программы обучения персонала  по вопросам реабилитации и </a:t>
          </a:r>
          <a:r>
            <a:rPr lang="ru-RU" sz="1100" b="1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абилитации</a:t>
          </a:r>
          <a:endParaRPr lang="ru-RU" sz="1100" b="1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AF2886-BBEB-4540-B34D-3325748A5B89}" type="parTrans" cxnId="{E96154F2-583A-4A33-950F-313DCBB2935E}">
      <dgm:prSet/>
      <dgm:spPr/>
      <dgm:t>
        <a:bodyPr/>
        <a:lstStyle/>
        <a:p>
          <a:endParaRPr lang="ru-RU"/>
        </a:p>
      </dgm:t>
    </dgm:pt>
    <dgm:pt modelId="{32285A9F-CAE0-4ED6-B792-721BDFE8B1E1}" type="sibTrans" cxnId="{E96154F2-583A-4A33-950F-313DCBB2935E}">
      <dgm:prSet/>
      <dgm:spPr/>
      <dgm:t>
        <a:bodyPr/>
        <a:lstStyle/>
        <a:p>
          <a:endParaRPr lang="ru-RU"/>
        </a:p>
      </dgm:t>
    </dgm:pt>
    <dgm:pt modelId="{A69A517B-9FAC-4152-95E9-F57BF608F3DA}">
      <dgm:prSet phldrT="[Текст]"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D381702B-D853-44E8-A1BE-D00145ED2FE1}" type="sibTrans" cxnId="{E4CD0E80-C3DC-4154-9877-4A53F2BC2D2B}">
      <dgm:prSet/>
      <dgm:spPr/>
      <dgm:t>
        <a:bodyPr/>
        <a:lstStyle/>
        <a:p>
          <a:endParaRPr lang="ru-RU"/>
        </a:p>
      </dgm:t>
    </dgm:pt>
    <dgm:pt modelId="{80D6772A-97F5-48A7-84C5-3BA7CB14D48D}" type="parTrans" cxnId="{E4CD0E80-C3DC-4154-9877-4A53F2BC2D2B}">
      <dgm:prSet/>
      <dgm:spPr/>
      <dgm:t>
        <a:bodyPr/>
        <a:lstStyle/>
        <a:p>
          <a:endParaRPr lang="ru-RU"/>
        </a:p>
      </dgm:t>
    </dgm:pt>
    <dgm:pt modelId="{46830308-4BD5-424B-A801-F91D5191740E}">
      <dgm:prSet custT="1"/>
      <dgm:spPr/>
      <dgm:t>
        <a:bodyPr/>
        <a:lstStyle/>
        <a:p>
          <a:endParaRPr lang="ru-RU" sz="1200" b="1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0F2FAD-5317-4284-9E45-0BD53548D849}" type="parTrans" cxnId="{4FD49E07-860B-4EA1-8645-E3904ED95116}">
      <dgm:prSet/>
      <dgm:spPr/>
      <dgm:t>
        <a:bodyPr/>
        <a:lstStyle/>
        <a:p>
          <a:endParaRPr lang="ru-RU"/>
        </a:p>
      </dgm:t>
    </dgm:pt>
    <dgm:pt modelId="{BF77A2BF-38E2-4496-B249-1F06E91A5774}" type="sibTrans" cxnId="{4FD49E07-860B-4EA1-8645-E3904ED95116}">
      <dgm:prSet/>
      <dgm:spPr/>
      <dgm:t>
        <a:bodyPr/>
        <a:lstStyle/>
        <a:p>
          <a:endParaRPr lang="ru-RU"/>
        </a:p>
      </dgm:t>
    </dgm:pt>
    <dgm:pt modelId="{84A2F889-D44F-4E48-9472-22CCAE8584EF}">
      <dgm:prSet custT="1"/>
      <dgm:spPr/>
      <dgm:t>
        <a:bodyPr/>
        <a:lstStyle/>
        <a:p>
          <a:r>
            <a:rPr lang="ru-RU" altLang="zh-CN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Презентации реабилитационных технологий, средств и методик, проводимый совместно со специалистами,  родителями и детьми</a:t>
          </a:r>
          <a:endParaRPr lang="ru-RU" sz="1100" b="1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0636B5-EB54-445F-8AA1-A0F95DDA14A3}" type="parTrans" cxnId="{E1CD0986-3308-4242-B890-796BE0975449}">
      <dgm:prSet/>
      <dgm:spPr/>
      <dgm:t>
        <a:bodyPr/>
        <a:lstStyle/>
        <a:p>
          <a:endParaRPr lang="ru-RU"/>
        </a:p>
      </dgm:t>
    </dgm:pt>
    <dgm:pt modelId="{95B869AE-57B2-47A2-9EDD-E4705E5CB22F}" type="sibTrans" cxnId="{E1CD0986-3308-4242-B890-796BE0975449}">
      <dgm:prSet/>
      <dgm:spPr/>
      <dgm:t>
        <a:bodyPr/>
        <a:lstStyle/>
        <a:p>
          <a:endParaRPr lang="ru-RU"/>
        </a:p>
      </dgm:t>
    </dgm:pt>
    <dgm:pt modelId="{A2E6F3B1-15DE-4B93-B070-3FE450F5FBA2}" type="pres">
      <dgm:prSet presAssocID="{614BC36A-8836-4C23-BB22-603042F130E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515B32-F171-4127-8A1C-FC95C5E58C35}" type="pres">
      <dgm:prSet presAssocID="{376B8D60-7B17-45C6-A87D-6AA846C65270}" presName="composite" presStyleCnt="0"/>
      <dgm:spPr/>
    </dgm:pt>
    <dgm:pt modelId="{DFFF72D6-9BF4-46C9-9CE4-939707A6BB4C}" type="pres">
      <dgm:prSet presAssocID="{376B8D60-7B17-45C6-A87D-6AA846C65270}" presName="parentText" presStyleLbl="alignNode1" presStyleIdx="0" presStyleCnt="4" custScaleY="122007" custLinFactNeighborX="-2959" custLinFactNeighborY="-107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19C18-A1A6-4816-8C42-DAC31F1944CC}" type="pres">
      <dgm:prSet presAssocID="{376B8D60-7B17-45C6-A87D-6AA846C65270}" presName="descendantText" presStyleLbl="alignAcc1" presStyleIdx="0" presStyleCnt="4" custScaleY="186898" custLinFactNeighborX="0" custLinFactNeighborY="-7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6C2DD-80A1-4415-9C32-21EF21480E02}" type="pres">
      <dgm:prSet presAssocID="{25ED0A3B-4CA3-4740-97D1-D28065436BDC}" presName="sp" presStyleCnt="0"/>
      <dgm:spPr/>
    </dgm:pt>
    <dgm:pt modelId="{7FA4A7AC-6820-46D5-8869-359F5DEC0707}" type="pres">
      <dgm:prSet presAssocID="{2634760E-7558-43A7-937F-927E5CB96C4A}" presName="composite" presStyleCnt="0"/>
      <dgm:spPr/>
    </dgm:pt>
    <dgm:pt modelId="{911D2B76-9127-454F-9B00-65915A87F8CC}" type="pres">
      <dgm:prSet presAssocID="{2634760E-7558-43A7-937F-927E5CB96C4A}" presName="parentText" presStyleLbl="alignNode1" presStyleIdx="1" presStyleCnt="4" custScaleY="128069" custLinFactNeighborX="-1479" custLinFactNeighborY="84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0EF47-21DD-433E-B051-4EFC6B63AEAA}" type="pres">
      <dgm:prSet presAssocID="{2634760E-7558-43A7-937F-927E5CB96C4A}" presName="descendantText" presStyleLbl="alignAcc1" presStyleIdx="1" presStyleCnt="4" custLinFactNeighborX="707" custLinFactNeighborY="27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391CD-F03D-4CCD-A858-0E2B1E7D8B4B}" type="pres">
      <dgm:prSet presAssocID="{94F0E635-4A36-4416-8E18-DD3C81980969}" presName="sp" presStyleCnt="0"/>
      <dgm:spPr/>
    </dgm:pt>
    <dgm:pt modelId="{82A5C2AF-CB0E-48D9-90AB-25984F199CF0}" type="pres">
      <dgm:prSet presAssocID="{A69A517B-9FAC-4152-95E9-F57BF608F3DA}" presName="composite" presStyleCnt="0"/>
      <dgm:spPr/>
    </dgm:pt>
    <dgm:pt modelId="{3C7CF6CA-7243-4117-8085-59BD3EADC77C}" type="pres">
      <dgm:prSet presAssocID="{A69A517B-9FAC-4152-95E9-F57BF608F3DA}" presName="parentText" presStyleLbl="alignNode1" presStyleIdx="2" presStyleCnt="4" custScaleY="129052" custLinFactNeighborX="1416" custLinFactNeighborY="116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62C6E-BD28-4AB8-861E-C9E7AC9CD62A}" type="pres">
      <dgm:prSet presAssocID="{A69A517B-9FAC-4152-95E9-F57BF608F3DA}" presName="descendantText" presStyleLbl="alignAcc1" presStyleIdx="2" presStyleCnt="4" custScaleX="99034" custLinFactNeighborX="-283" custLinFactNeighborY="19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E4D36-ABF7-4EC7-AD74-F5C90F8CF1AB}" type="pres">
      <dgm:prSet presAssocID="{D381702B-D853-44E8-A1BE-D00145ED2FE1}" presName="sp" presStyleCnt="0"/>
      <dgm:spPr/>
    </dgm:pt>
    <dgm:pt modelId="{CAC7AE20-4D91-47BD-9B4D-5F0797B18717}" type="pres">
      <dgm:prSet presAssocID="{F4B8904A-5663-4870-A1DF-2FBA03182398}" presName="composite" presStyleCnt="0"/>
      <dgm:spPr/>
    </dgm:pt>
    <dgm:pt modelId="{EBB05098-0917-4BBB-B96F-71AEBF35EB81}" type="pres">
      <dgm:prSet presAssocID="{F4B8904A-5663-4870-A1DF-2FBA03182398}" presName="parentText" presStyleLbl="alignNode1" presStyleIdx="3" presStyleCnt="4" custScaleY="134290" custLinFactNeighborY="-51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E74B7-D9FA-44F0-8A51-191158F7F470}" type="pres">
      <dgm:prSet presAssocID="{F4B8904A-5663-4870-A1DF-2FBA03182398}" presName="descendantText" presStyleLbl="alignAcc1" presStyleIdx="3" presStyleCnt="4" custScaleY="208723" custLinFactNeighborX="595" custLinFactNeighborY="16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785907-69C4-4D96-9AE0-1F44B3DCA743}" srcId="{614BC36A-8836-4C23-BB22-603042F130E9}" destId="{2634760E-7558-43A7-937F-927E5CB96C4A}" srcOrd="1" destOrd="0" parTransId="{A74AC49D-6FA8-4BE9-BADF-2DE83C14C45A}" sibTransId="{94F0E635-4A36-4416-8E18-DD3C81980969}"/>
    <dgm:cxn modelId="{6DD1862E-87BA-4F69-B52D-5775314DEC61}" type="presOf" srcId="{46830308-4BD5-424B-A801-F91D5191740E}" destId="{663E74B7-D9FA-44F0-8A51-191158F7F470}" srcOrd="0" destOrd="2" presId="urn:microsoft.com/office/officeart/2005/8/layout/chevron2"/>
    <dgm:cxn modelId="{2FDE7853-CF0D-46E8-8F74-760207D3BB1D}" type="presOf" srcId="{84A2F889-D44F-4E48-9472-22CCAE8584EF}" destId="{663E74B7-D9FA-44F0-8A51-191158F7F470}" srcOrd="0" destOrd="1" presId="urn:microsoft.com/office/officeart/2005/8/layout/chevron2"/>
    <dgm:cxn modelId="{E90A3ABF-CFAC-467E-9B9F-E768855328B8}" type="presOf" srcId="{A4157372-6F82-467E-84F1-5E4B66FC8BE8}" destId="{2F00EF47-21DD-433E-B051-4EFC6B63AEAA}" srcOrd="0" destOrd="0" presId="urn:microsoft.com/office/officeart/2005/8/layout/chevron2"/>
    <dgm:cxn modelId="{363ED82F-B51A-400A-BBD4-9FB8B0DCE0AE}" srcId="{376B8D60-7B17-45C6-A87D-6AA846C65270}" destId="{5D2912AB-0906-496A-B201-FD4B2521C4F2}" srcOrd="0" destOrd="0" parTransId="{35C0A5A2-9D9D-4FF2-AE1A-FCD407D60019}" sibTransId="{2D2A70E8-73AA-4686-B000-EFB6C01CB71C}"/>
    <dgm:cxn modelId="{8BC8E43F-419A-4EC6-8519-B92B4087A01A}" srcId="{614BC36A-8836-4C23-BB22-603042F130E9}" destId="{376B8D60-7B17-45C6-A87D-6AA846C65270}" srcOrd="0" destOrd="0" parTransId="{E148A49B-80CE-41D2-BADB-598B8A6D92F4}" sibTransId="{25ED0A3B-4CA3-4740-97D1-D28065436BDC}"/>
    <dgm:cxn modelId="{FDDA2690-8801-489D-B333-E2F9BF224557}" type="presOf" srcId="{D69204D2-6266-444B-8A08-44C98A7B80BE}" destId="{F4E62C6E-BD28-4AB8-861E-C9E7AC9CD62A}" srcOrd="0" destOrd="0" presId="urn:microsoft.com/office/officeart/2005/8/layout/chevron2"/>
    <dgm:cxn modelId="{E1CD0986-3308-4242-B890-796BE0975449}" srcId="{F4B8904A-5663-4870-A1DF-2FBA03182398}" destId="{84A2F889-D44F-4E48-9472-22CCAE8584EF}" srcOrd="1" destOrd="0" parTransId="{2E0636B5-EB54-445F-8AA1-A0F95DDA14A3}" sibTransId="{95B869AE-57B2-47A2-9EDD-E4705E5CB22F}"/>
    <dgm:cxn modelId="{E6FB3ED5-B507-47D5-9257-287B640D448F}" type="presOf" srcId="{376B8D60-7B17-45C6-A87D-6AA846C65270}" destId="{DFFF72D6-9BF4-46C9-9CE4-939707A6BB4C}" srcOrd="0" destOrd="0" presId="urn:microsoft.com/office/officeart/2005/8/layout/chevron2"/>
    <dgm:cxn modelId="{3FDEC2A5-4799-4481-8A9E-1FEC0A8F8E51}" type="presOf" srcId="{2634760E-7558-43A7-937F-927E5CB96C4A}" destId="{911D2B76-9127-454F-9B00-65915A87F8CC}" srcOrd="0" destOrd="0" presId="urn:microsoft.com/office/officeart/2005/8/layout/chevron2"/>
    <dgm:cxn modelId="{977298B6-C5AA-46D6-82E3-74B5A6D5E32B}" type="presOf" srcId="{5D2912AB-0906-496A-B201-FD4B2521C4F2}" destId="{B7319C18-A1A6-4816-8C42-DAC31F1944CC}" srcOrd="0" destOrd="0" presId="urn:microsoft.com/office/officeart/2005/8/layout/chevron2"/>
    <dgm:cxn modelId="{E4CD0E80-C3DC-4154-9877-4A53F2BC2D2B}" srcId="{614BC36A-8836-4C23-BB22-603042F130E9}" destId="{A69A517B-9FAC-4152-95E9-F57BF608F3DA}" srcOrd="2" destOrd="0" parTransId="{80D6772A-97F5-48A7-84C5-3BA7CB14D48D}" sibTransId="{D381702B-D853-44E8-A1BE-D00145ED2FE1}"/>
    <dgm:cxn modelId="{7F9B0144-8B2F-4446-ADB1-7EAD5D7B4C3E}" type="presOf" srcId="{A69A517B-9FAC-4152-95E9-F57BF608F3DA}" destId="{3C7CF6CA-7243-4117-8085-59BD3EADC77C}" srcOrd="0" destOrd="0" presId="urn:microsoft.com/office/officeart/2005/8/layout/chevron2"/>
    <dgm:cxn modelId="{FC4A7412-38B0-4596-B854-07C52EF41F9A}" srcId="{A69A517B-9FAC-4152-95E9-F57BF608F3DA}" destId="{D69204D2-6266-444B-8A08-44C98A7B80BE}" srcOrd="0" destOrd="0" parTransId="{AC15DC5E-9701-4352-9610-D196F5BFC9BE}" sibTransId="{BA447998-A4F1-4361-AF7F-5FF96720C21C}"/>
    <dgm:cxn modelId="{711AE0B7-FCA3-4DBA-A189-C75E9E89B4B1}" type="presOf" srcId="{614BC36A-8836-4C23-BB22-603042F130E9}" destId="{A2E6F3B1-15DE-4B93-B070-3FE450F5FBA2}" srcOrd="0" destOrd="0" presId="urn:microsoft.com/office/officeart/2005/8/layout/chevron2"/>
    <dgm:cxn modelId="{4FD49E07-860B-4EA1-8645-E3904ED95116}" srcId="{F4B8904A-5663-4870-A1DF-2FBA03182398}" destId="{46830308-4BD5-424B-A801-F91D5191740E}" srcOrd="2" destOrd="0" parTransId="{320F2FAD-5317-4284-9E45-0BD53548D849}" sibTransId="{BF77A2BF-38E2-4496-B249-1F06E91A5774}"/>
    <dgm:cxn modelId="{D6E70C21-E17B-4D23-BAC6-4E91A5DDF047}" type="presOf" srcId="{B8333A88-E9DE-4062-8594-B4FA7F456BB6}" destId="{663E74B7-D9FA-44F0-8A51-191158F7F470}" srcOrd="0" destOrd="0" presId="urn:microsoft.com/office/officeart/2005/8/layout/chevron2"/>
    <dgm:cxn modelId="{66061557-E512-490F-8E8F-0BCF7C9CABC6}" srcId="{2634760E-7558-43A7-937F-927E5CB96C4A}" destId="{A4157372-6F82-467E-84F1-5E4B66FC8BE8}" srcOrd="0" destOrd="0" parTransId="{A2340342-EAB4-4C19-B05E-A7C48F5EA0AA}" sibTransId="{933DBC38-D0CF-446E-8EB0-1396C28B30F7}"/>
    <dgm:cxn modelId="{3759EDDB-8D39-4C1F-8A85-440D62C3C34E}" type="presOf" srcId="{F4B8904A-5663-4870-A1DF-2FBA03182398}" destId="{EBB05098-0917-4BBB-B96F-71AEBF35EB81}" srcOrd="0" destOrd="0" presId="urn:microsoft.com/office/officeart/2005/8/layout/chevron2"/>
    <dgm:cxn modelId="{F28ECCB2-7D3E-4237-8A5E-E51464F72CC7}" srcId="{614BC36A-8836-4C23-BB22-603042F130E9}" destId="{F4B8904A-5663-4870-A1DF-2FBA03182398}" srcOrd="3" destOrd="0" parTransId="{1FAAFC1D-2695-4CB5-B02D-90118E88483A}" sibTransId="{8E63754E-DFCE-43B7-A056-B8925169B58C}"/>
    <dgm:cxn modelId="{E96154F2-583A-4A33-950F-313DCBB2935E}" srcId="{F4B8904A-5663-4870-A1DF-2FBA03182398}" destId="{B8333A88-E9DE-4062-8594-B4FA7F456BB6}" srcOrd="0" destOrd="0" parTransId="{B3AF2886-BBEB-4540-B34D-3325748A5B89}" sibTransId="{32285A9F-CAE0-4ED6-B792-721BDFE8B1E1}"/>
    <dgm:cxn modelId="{2F8C1102-4410-4D3B-86E8-5DD7B89AFC5A}" type="presParOf" srcId="{A2E6F3B1-15DE-4B93-B070-3FE450F5FBA2}" destId="{40515B32-F171-4127-8A1C-FC95C5E58C35}" srcOrd="0" destOrd="0" presId="urn:microsoft.com/office/officeart/2005/8/layout/chevron2"/>
    <dgm:cxn modelId="{A4FDD0A7-D96A-43DF-BC28-C77421D4453D}" type="presParOf" srcId="{40515B32-F171-4127-8A1C-FC95C5E58C35}" destId="{DFFF72D6-9BF4-46C9-9CE4-939707A6BB4C}" srcOrd="0" destOrd="0" presId="urn:microsoft.com/office/officeart/2005/8/layout/chevron2"/>
    <dgm:cxn modelId="{1A7A114F-57FE-4B3A-939C-6D80126777B0}" type="presParOf" srcId="{40515B32-F171-4127-8A1C-FC95C5E58C35}" destId="{B7319C18-A1A6-4816-8C42-DAC31F1944CC}" srcOrd="1" destOrd="0" presId="urn:microsoft.com/office/officeart/2005/8/layout/chevron2"/>
    <dgm:cxn modelId="{EE62FFEA-7A14-4899-A0F0-DBE04966786A}" type="presParOf" srcId="{A2E6F3B1-15DE-4B93-B070-3FE450F5FBA2}" destId="{A646C2DD-80A1-4415-9C32-21EF21480E02}" srcOrd="1" destOrd="0" presId="urn:microsoft.com/office/officeart/2005/8/layout/chevron2"/>
    <dgm:cxn modelId="{F60BDC82-8376-4922-8EF9-78B9806BAF4D}" type="presParOf" srcId="{A2E6F3B1-15DE-4B93-B070-3FE450F5FBA2}" destId="{7FA4A7AC-6820-46D5-8869-359F5DEC0707}" srcOrd="2" destOrd="0" presId="urn:microsoft.com/office/officeart/2005/8/layout/chevron2"/>
    <dgm:cxn modelId="{974CEB36-5259-4ECD-8771-9FC7A4A8FB00}" type="presParOf" srcId="{7FA4A7AC-6820-46D5-8869-359F5DEC0707}" destId="{911D2B76-9127-454F-9B00-65915A87F8CC}" srcOrd="0" destOrd="0" presId="urn:microsoft.com/office/officeart/2005/8/layout/chevron2"/>
    <dgm:cxn modelId="{9D6D7FC8-6113-424E-8E34-40F739F1544E}" type="presParOf" srcId="{7FA4A7AC-6820-46D5-8869-359F5DEC0707}" destId="{2F00EF47-21DD-433E-B051-4EFC6B63AEAA}" srcOrd="1" destOrd="0" presId="urn:microsoft.com/office/officeart/2005/8/layout/chevron2"/>
    <dgm:cxn modelId="{062ED0EA-28B8-4B36-B401-B2EC5D482FAE}" type="presParOf" srcId="{A2E6F3B1-15DE-4B93-B070-3FE450F5FBA2}" destId="{8B5391CD-F03D-4CCD-A858-0E2B1E7D8B4B}" srcOrd="3" destOrd="0" presId="urn:microsoft.com/office/officeart/2005/8/layout/chevron2"/>
    <dgm:cxn modelId="{9166F342-0E76-48F9-9635-ABEA477E41BA}" type="presParOf" srcId="{A2E6F3B1-15DE-4B93-B070-3FE450F5FBA2}" destId="{82A5C2AF-CB0E-48D9-90AB-25984F199CF0}" srcOrd="4" destOrd="0" presId="urn:microsoft.com/office/officeart/2005/8/layout/chevron2"/>
    <dgm:cxn modelId="{776D1766-BDB2-4111-B1C0-9F43F2FE9BAC}" type="presParOf" srcId="{82A5C2AF-CB0E-48D9-90AB-25984F199CF0}" destId="{3C7CF6CA-7243-4117-8085-59BD3EADC77C}" srcOrd="0" destOrd="0" presId="urn:microsoft.com/office/officeart/2005/8/layout/chevron2"/>
    <dgm:cxn modelId="{893DB5AF-7FC6-43BE-88A5-9C49C0FE67DD}" type="presParOf" srcId="{82A5C2AF-CB0E-48D9-90AB-25984F199CF0}" destId="{F4E62C6E-BD28-4AB8-861E-C9E7AC9CD62A}" srcOrd="1" destOrd="0" presId="urn:microsoft.com/office/officeart/2005/8/layout/chevron2"/>
    <dgm:cxn modelId="{AE2E9885-FDDE-4809-8490-86031EF189F4}" type="presParOf" srcId="{A2E6F3B1-15DE-4B93-B070-3FE450F5FBA2}" destId="{8A1E4D36-ABF7-4EC7-AD74-F5C90F8CF1AB}" srcOrd="5" destOrd="0" presId="urn:microsoft.com/office/officeart/2005/8/layout/chevron2"/>
    <dgm:cxn modelId="{A7218426-7CBF-47FC-B4DE-EF4E3B0DBEB7}" type="presParOf" srcId="{A2E6F3B1-15DE-4B93-B070-3FE450F5FBA2}" destId="{CAC7AE20-4D91-47BD-9B4D-5F0797B18717}" srcOrd="6" destOrd="0" presId="urn:microsoft.com/office/officeart/2005/8/layout/chevron2"/>
    <dgm:cxn modelId="{FC37C741-B170-4236-91B7-F437F1A02C67}" type="presParOf" srcId="{CAC7AE20-4D91-47BD-9B4D-5F0797B18717}" destId="{EBB05098-0917-4BBB-B96F-71AEBF35EB81}" srcOrd="0" destOrd="0" presId="urn:microsoft.com/office/officeart/2005/8/layout/chevron2"/>
    <dgm:cxn modelId="{BDFB0608-2CAB-4F9B-BC51-1A37C35AC46C}" type="presParOf" srcId="{CAC7AE20-4D91-47BD-9B4D-5F0797B18717}" destId="{663E74B7-D9FA-44F0-8A51-191158F7F4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FF72D6-9BF4-46C9-9CE4-939707A6BB4C}">
      <dsp:nvSpPr>
        <dsp:cNvPr id="0" name=""/>
        <dsp:cNvSpPr/>
      </dsp:nvSpPr>
      <dsp:spPr>
        <a:xfrm rot="5400000">
          <a:off x="-162816" y="214698"/>
          <a:ext cx="763925" cy="43829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62816" y="214698"/>
        <a:ext cx="763925" cy="438292"/>
      </dsp:txXfrm>
    </dsp:sp>
    <dsp:sp modelId="{B7319C18-A1A6-4816-8C42-DAC31F1944CC}">
      <dsp:nvSpPr>
        <dsp:cNvPr id="0" name=""/>
        <dsp:cNvSpPr/>
      </dsp:nvSpPr>
      <dsp:spPr>
        <a:xfrm rot="5400000">
          <a:off x="2349719" y="-1911426"/>
          <a:ext cx="760649" cy="458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Создание площадки по комплексной </a:t>
          </a:r>
          <a:r>
            <a:rPr lang="ru-RU" sz="12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реабилитации и </a:t>
          </a:r>
          <a:r>
            <a:rPr lang="ru-RU" sz="12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абилитации</a:t>
          </a:r>
          <a:r>
            <a:rPr lang="ru-RU" sz="12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, доступного рабочего пространства,  для получения экспертной помощи</a:t>
          </a:r>
          <a:endParaRPr lang="ru-RU" sz="1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349719" y="-1911426"/>
        <a:ext cx="760649" cy="4583502"/>
      </dsp:txXfrm>
    </dsp:sp>
    <dsp:sp modelId="{911D2B76-9127-454F-9B00-65915A87F8CC}">
      <dsp:nvSpPr>
        <dsp:cNvPr id="0" name=""/>
        <dsp:cNvSpPr/>
      </dsp:nvSpPr>
      <dsp:spPr>
        <a:xfrm rot="5400000">
          <a:off x="-181794" y="1010738"/>
          <a:ext cx="801881" cy="43829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5400000">
        <a:off x="-181794" y="1010738"/>
        <a:ext cx="801881" cy="438292"/>
      </dsp:txXfrm>
    </dsp:sp>
    <dsp:sp modelId="{2F00EF47-21DD-433E-B051-4EFC6B63AEAA}">
      <dsp:nvSpPr>
        <dsp:cNvPr id="0" name=""/>
        <dsp:cNvSpPr/>
      </dsp:nvSpPr>
      <dsp:spPr>
        <a:xfrm rot="5400000">
          <a:off x="2526550" y="-1113726"/>
          <a:ext cx="406986" cy="458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Обмен опытом и внедрение совместных методик и технологий в профессиональном сообществе</a:t>
          </a:r>
        </a:p>
      </dsp:txBody>
      <dsp:txXfrm rot="5400000">
        <a:off x="2526550" y="-1113726"/>
        <a:ext cx="406986" cy="4583502"/>
      </dsp:txXfrm>
    </dsp:sp>
    <dsp:sp modelId="{3C7CF6CA-7243-4117-8085-59BD3EADC77C}">
      <dsp:nvSpPr>
        <dsp:cNvPr id="0" name=""/>
        <dsp:cNvSpPr/>
      </dsp:nvSpPr>
      <dsp:spPr>
        <a:xfrm rot="5400000">
          <a:off x="-178665" y="1729054"/>
          <a:ext cx="808036" cy="43829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5400000">
        <a:off x="-178665" y="1729054"/>
        <a:ext cx="808036" cy="438292"/>
      </dsp:txXfrm>
    </dsp:sp>
    <dsp:sp modelId="{F4E62C6E-BD28-4AB8-861E-C9E7AC9CD62A}">
      <dsp:nvSpPr>
        <dsp:cNvPr id="0" name=""/>
        <dsp:cNvSpPr/>
      </dsp:nvSpPr>
      <dsp:spPr>
        <a:xfrm rot="5400000">
          <a:off x="2513579" y="-425956"/>
          <a:ext cx="406986" cy="45392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Создание новых социальных продуктов и услуг</a:t>
          </a:r>
        </a:p>
      </dsp:txBody>
      <dsp:txXfrm rot="5400000">
        <a:off x="2513579" y="-425956"/>
        <a:ext cx="406986" cy="4539225"/>
      </dsp:txXfrm>
    </dsp:sp>
    <dsp:sp modelId="{EBB05098-0917-4BBB-B96F-71AEBF35EB81}">
      <dsp:nvSpPr>
        <dsp:cNvPr id="0" name=""/>
        <dsp:cNvSpPr/>
      </dsp:nvSpPr>
      <dsp:spPr>
        <a:xfrm rot="5400000">
          <a:off x="-201270" y="2455305"/>
          <a:ext cx="840833" cy="43829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5400000">
        <a:off x="-201270" y="2455305"/>
        <a:ext cx="840833" cy="438292"/>
      </dsp:txXfrm>
    </dsp:sp>
    <dsp:sp modelId="{663E74B7-D9FA-44F0-8A51-191158F7F470}">
      <dsp:nvSpPr>
        <dsp:cNvPr id="0" name=""/>
        <dsp:cNvSpPr/>
      </dsp:nvSpPr>
      <dsp:spPr>
        <a:xfrm rot="5400000">
          <a:off x="2305306" y="372053"/>
          <a:ext cx="849473" cy="45835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Программы обучения персонала  по вопросам реабилитации и </a:t>
          </a:r>
          <a:r>
            <a:rPr lang="ru-RU" sz="1100" b="1" kern="1200" dirty="0" err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абилитации</a:t>
          </a:r>
          <a:endParaRPr lang="ru-RU" sz="1100" b="1" kern="1200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zh-CN" sz="1100" b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Презентации реабилитационных технологий, средств и методик, проводимый совместно со специалистами,  родителями и детьми</a:t>
          </a:r>
          <a:endParaRPr lang="ru-RU" sz="1100" b="1" kern="1200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kern="1200" dirty="0" smtClean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305306" y="372053"/>
        <a:ext cx="849473" cy="4583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750800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628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25" y="0"/>
            <a:ext cx="9144000" cy="25716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" name="Shape 11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139200" y="645550"/>
            <a:ext cx="6865800" cy="1926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25" y="0"/>
            <a:ext cx="9144000" cy="13125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" name="Shape 32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010200" y="1443000"/>
            <a:ext cx="3461400" cy="2764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80125" y="1443000"/>
            <a:ext cx="3461400" cy="2764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-25" y="0"/>
            <a:ext cx="9144000" cy="13125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7" name="Shape 47" descr="mar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10200" y="648725"/>
            <a:ext cx="7131300" cy="67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Font typeface="Montserrat"/>
              <a:buNone/>
              <a:defRPr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10200" y="1434950"/>
            <a:ext cx="7131300" cy="278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00BEF2"/>
              </a:buClr>
              <a:buSzPct val="100000"/>
              <a:buFont typeface="Source Sans Pro"/>
              <a:buChar char="»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00BEF2"/>
              </a:buClr>
              <a:buSzPct val="100000"/>
              <a:buFont typeface="Source Sans Pro"/>
              <a:buChar char="»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00BEF2"/>
              </a:buClr>
              <a:buSzPct val="100000"/>
              <a:buFont typeface="Source Sans Pro"/>
              <a:buChar char="»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00BEF2"/>
              </a:buClr>
              <a:buSzPct val="100000"/>
              <a:buFont typeface="Source Sans Pro"/>
              <a:buChar char="●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00BEF2"/>
              </a:buClr>
              <a:buSzPct val="100000"/>
              <a:buFont typeface="Source Sans Pro"/>
              <a:buChar char="○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00BEF2"/>
              </a:buClr>
              <a:buSzPct val="100000"/>
              <a:buFont typeface="Source Sans Pro"/>
              <a:buChar char="■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00BEF2"/>
              </a:buClr>
              <a:buSzPct val="100000"/>
              <a:buFont typeface="Source Sans Pro"/>
              <a:buChar char="●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00BEF2"/>
              </a:buClr>
              <a:buSzPct val="100000"/>
              <a:buFont typeface="Source Sans Pro"/>
              <a:buChar char="○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00BEF2"/>
              </a:buClr>
              <a:buSzPct val="100000"/>
              <a:buFont typeface="Source Sans Pro"/>
              <a:buChar char="■"/>
              <a:defRPr sz="2400">
                <a:solidFill>
                  <a:srgbClr val="25516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766425" y="648725"/>
            <a:ext cx="548700" cy="67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0" r:id="rId3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1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openxmlformats.org/officeDocument/2006/relationships/image" Target="../media/image18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650081" y="731275"/>
            <a:ext cx="7850982" cy="1926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-RU" sz="1800" dirty="0"/>
              <a:t>Информационно-образовательный центр </a:t>
            </a:r>
            <a:br>
              <a:rPr lang="ru-RU" sz="1800" dirty="0"/>
            </a:br>
            <a:r>
              <a:rPr lang="ru-RU" sz="1800" dirty="0"/>
              <a:t>реабилитации и абилитации детей с ограниченными возможностями здоровья  </a:t>
            </a:r>
            <a:br>
              <a:rPr lang="ru-RU" sz="1800" dirty="0"/>
            </a:br>
            <a:r>
              <a:rPr lang="ru-RU" sz="1800" dirty="0"/>
              <a:t>в Ростовской области «Потенциал»</a:t>
            </a:r>
            <a:endParaRPr lang="en" sz="1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E1ED554-8E5F-4F2C-9E21-DF1F12DB1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440" y="823609"/>
            <a:ext cx="1491891" cy="556188"/>
          </a:xfrm>
          <a:prstGeom prst="rect">
            <a:avLst/>
          </a:prstGeom>
        </p:spPr>
      </p:pic>
      <p:pic>
        <p:nvPicPr>
          <p:cNvPr id="26625" name="Picture 1" descr="\\192.168.100.100\документы дсзн\101\СТАРЧЕНКО\РЦ\РЦ отчет 2019\IMG_3057-1024x6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9692" y="2666049"/>
            <a:ext cx="2461046" cy="1641499"/>
          </a:xfrm>
          <a:prstGeom prst="rect">
            <a:avLst/>
          </a:prstGeom>
          <a:noFill/>
        </p:spPr>
      </p:pic>
      <p:pic>
        <p:nvPicPr>
          <p:cNvPr id="6" name="Picture 6" descr="https://yt3.ggpht.com/a/AATXAJwzaKLXM0Em5t5eTMT7hTcVodehCMGKcLz4lUdOBg=s900-c-k-c0xffffffff-no-rj-m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6735" y="2703990"/>
            <a:ext cx="1460870" cy="1460870"/>
          </a:xfrm>
          <a:prstGeom prst="rect">
            <a:avLst/>
          </a:prstGeom>
          <a:noFill/>
        </p:spPr>
      </p:pic>
      <p:pic>
        <p:nvPicPr>
          <p:cNvPr id="26627" name="Picture 3" descr="http://vrnclpdo.ru/clpdo/images/files/pictures/do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5721" y="2675573"/>
            <a:ext cx="2187157" cy="1642798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382B5A-11F7-44E7-B1D3-BADECD503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884" y="933854"/>
            <a:ext cx="1632734" cy="551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E7C0A7-DECA-4048-A3AC-F16D07964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536" y="716287"/>
            <a:ext cx="1126060" cy="739772"/>
          </a:xfrm>
          <a:prstGeom prst="rect">
            <a:avLst/>
          </a:prstGeom>
        </p:spPr>
      </p:pic>
      <p:pic>
        <p:nvPicPr>
          <p:cNvPr id="9" name="Рисунок 8" descr="C:\Users\director\Downloads\potensial 2.pn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9285" y="719847"/>
            <a:ext cx="933856" cy="7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3768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err="1"/>
              <a:t>Пилотная</a:t>
            </a:r>
            <a:r>
              <a:rPr lang="ru-RU" sz="1800" dirty="0"/>
              <a:t> </a:t>
            </a:r>
            <a:r>
              <a:rPr lang="ru-RU" sz="1800" dirty="0" smtClean="0"/>
              <a:t>часть реализации проекта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2EF672-0985-47E6-9D8A-1E9293A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1169" y="1328216"/>
            <a:ext cx="7428665" cy="532158"/>
          </a:xfrm>
        </p:spPr>
        <p:txBody>
          <a:bodyPr/>
          <a:lstStyle/>
          <a:p>
            <a:pPr lvl="0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площадки по комплексной реабилитации и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абилитации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/>
          </a:p>
          <a:p>
            <a:endParaRPr lang="ru-RU" dirty="0"/>
          </a:p>
        </p:txBody>
      </p:sp>
      <p:pic>
        <p:nvPicPr>
          <p:cNvPr id="5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237" y="1269996"/>
            <a:ext cx="432043" cy="49376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02085" y="2649761"/>
            <a:ext cx="9077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93892" y="2489572"/>
            <a:ext cx="11546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8516" y="1750979"/>
            <a:ext cx="3398114" cy="259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4"/>
          <a:srcRect l="10713" t="11416" r="8340" b="4231"/>
          <a:stretch>
            <a:fillRect/>
          </a:stretch>
        </p:blipFill>
        <p:spPr bwMode="auto">
          <a:xfrm>
            <a:off x="952862" y="1757464"/>
            <a:ext cx="3839631" cy="26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88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100" y="648725"/>
            <a:ext cx="7131300" cy="671400"/>
          </a:xfrm>
        </p:spPr>
        <p:txBody>
          <a:bodyPr/>
          <a:lstStyle/>
          <a:p>
            <a:pPr algn="ctr"/>
            <a:r>
              <a:rPr lang="ru-RU" sz="1800" dirty="0"/>
              <a:t>Инструменты достижения финансовой устойчивости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2EF672-0985-47E6-9D8A-1E9293A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992" y="1390695"/>
            <a:ext cx="6933650" cy="2764500"/>
          </a:xfrm>
        </p:spPr>
        <p:txBody>
          <a:bodyPr/>
          <a:lstStyle/>
          <a:p>
            <a:pPr algn="just">
              <a:buNone/>
            </a:pPr>
            <a:r>
              <a:rPr lang="ru-RU" sz="1800" dirty="0" smtClean="0"/>
              <a:t>Бюджет </a:t>
            </a:r>
            <a:r>
              <a:rPr lang="ru-RU" sz="1800" dirty="0"/>
              <a:t>муниципального бюджетного учреждения социального обслуживания «Реабилитационный Центр для детей-инвалидов и детей с ограниченными возможностями города Ростова-на-Дону</a:t>
            </a:r>
            <a:r>
              <a:rPr lang="ru-RU" sz="1800" dirty="0" smtClean="0"/>
              <a:t>»</a:t>
            </a: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 smtClean="0"/>
              <a:t>Средства грантов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078" y="2333935"/>
            <a:ext cx="3644349" cy="2012902"/>
          </a:xfrm>
          <a:prstGeom prst="rect">
            <a:avLst/>
          </a:prstGeom>
        </p:spPr>
      </p:pic>
      <p:pic>
        <p:nvPicPr>
          <p:cNvPr id="5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334" y="1375084"/>
            <a:ext cx="432043" cy="493764"/>
          </a:xfrm>
          <a:prstGeom prst="rect">
            <a:avLst/>
          </a:prstGeom>
          <a:noFill/>
        </p:spPr>
      </p:pic>
      <p:pic>
        <p:nvPicPr>
          <p:cNvPr id="6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17" y="2728885"/>
            <a:ext cx="432043" cy="493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89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14E646-0EEA-414D-AD26-A9218B8F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/>
              <a:t>Необходимая поддержка  проекта</a:t>
            </a:r>
            <a:r>
              <a:rPr lang="ru-RU" dirty="0"/>
              <a:t/>
            </a:r>
            <a:br>
              <a:rPr lang="ru-RU" dirty="0"/>
            </a:br>
            <a:endParaRPr lang="ru-RU" sz="1000" b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53A85F-C159-437B-8872-1B0F5A95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8460" y="1290536"/>
            <a:ext cx="7321108" cy="2878053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/>
              <a:t> Поддержка продвижения проекта на федеральном уровне Организационно-информационная поддержка </a:t>
            </a:r>
          </a:p>
          <a:p>
            <a:pPr algn="ctr">
              <a:buNone/>
            </a:pPr>
            <a:r>
              <a:rPr lang="ru-RU" sz="1800" dirty="0" smtClean="0"/>
              <a:t>Привлечение </a:t>
            </a:r>
            <a:r>
              <a:rPr lang="ru-RU" sz="1800" dirty="0"/>
              <a:t>экспертов </a:t>
            </a:r>
            <a:r>
              <a:rPr lang="ru-RU" sz="1800" dirty="0" smtClean="0"/>
              <a:t>в </a:t>
            </a:r>
            <a:r>
              <a:rPr lang="ru-RU" sz="1800" dirty="0"/>
              <a:t>области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реабилитации </a:t>
            </a:r>
            <a:r>
              <a:rPr lang="ru-RU" sz="1800" dirty="0"/>
              <a:t>и </a:t>
            </a:r>
            <a:r>
              <a:rPr lang="ru-RU" sz="1800" dirty="0" err="1" smtClean="0"/>
              <a:t>абилитации</a:t>
            </a:r>
            <a:endParaRPr lang="ru-RU" sz="1800" dirty="0"/>
          </a:p>
          <a:p>
            <a:pPr algn="ctr">
              <a:buNone/>
            </a:pPr>
            <a:r>
              <a:rPr lang="ru-RU" sz="1800" dirty="0" smtClean="0"/>
              <a:t>     Взаимодействие </a:t>
            </a:r>
            <a:r>
              <a:rPr lang="ru-RU" sz="1800" dirty="0"/>
              <a:t>со </a:t>
            </a:r>
            <a:r>
              <a:rPr lang="ru-RU" sz="1800" dirty="0" smtClean="0"/>
              <a:t>СМИ</a:t>
            </a:r>
            <a:endParaRPr lang="ru-RU" sz="1800" dirty="0"/>
          </a:p>
          <a:p>
            <a:pPr algn="just"/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252" y="2788595"/>
            <a:ext cx="2114144" cy="1608306"/>
          </a:xfrm>
          <a:prstGeom prst="rect">
            <a:avLst/>
          </a:prstGeom>
        </p:spPr>
      </p:pic>
      <p:pic>
        <p:nvPicPr>
          <p:cNvPr id="8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9625" y="1822533"/>
            <a:ext cx="432043" cy="493764"/>
          </a:xfrm>
          <a:prstGeom prst="rect">
            <a:avLst/>
          </a:prstGeom>
          <a:noFill/>
        </p:spPr>
      </p:pic>
      <p:pic>
        <p:nvPicPr>
          <p:cNvPr id="9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2531" y="1189381"/>
            <a:ext cx="432043" cy="493764"/>
          </a:xfrm>
          <a:prstGeom prst="rect">
            <a:avLst/>
          </a:prstGeom>
          <a:noFill/>
        </p:spPr>
      </p:pic>
      <p:pic>
        <p:nvPicPr>
          <p:cNvPr id="1026" name="Picture 2" descr="C:\Users\director\Desktop\Сенеж\фото защита\c39cc8e6-36bc-4c63-8f3d-fd121b9ec1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372" y="2762655"/>
            <a:ext cx="2821021" cy="1621276"/>
          </a:xfrm>
          <a:prstGeom prst="rect">
            <a:avLst/>
          </a:prstGeom>
          <a:noFill/>
        </p:spPr>
      </p:pic>
      <p:pic>
        <p:nvPicPr>
          <p:cNvPr id="11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4597" y="2344584"/>
            <a:ext cx="432043" cy="493764"/>
          </a:xfrm>
          <a:prstGeom prst="rect">
            <a:avLst/>
          </a:prstGeom>
          <a:noFill/>
        </p:spPr>
      </p:pic>
      <p:pic>
        <p:nvPicPr>
          <p:cNvPr id="1027" name="Picture 3" descr="C:\Users\director\Desktop\Сенеж\фото защита\c2f52762-4c20-4351-9c0a-97793afc3ee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7828" y="2782110"/>
            <a:ext cx="1913107" cy="1640732"/>
          </a:xfrm>
          <a:prstGeom prst="rect">
            <a:avLst/>
          </a:prstGeom>
          <a:noFill/>
        </p:spPr>
      </p:pic>
      <p:pic>
        <p:nvPicPr>
          <p:cNvPr id="10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4604" y="1572856"/>
            <a:ext cx="432043" cy="493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3733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60" y="531994"/>
            <a:ext cx="7131300" cy="671400"/>
          </a:xfrm>
        </p:spPr>
        <p:txBody>
          <a:bodyPr/>
          <a:lstStyle/>
          <a:p>
            <a:pPr algn="ctr"/>
            <a:r>
              <a:rPr lang="ru-RU" sz="1800" dirty="0"/>
              <a:t>Модель </a:t>
            </a:r>
            <a:r>
              <a:rPr lang="ru-RU" sz="1800" dirty="0" smtClean="0"/>
              <a:t>тиражирования проекта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2EF672-0985-47E6-9D8A-1E9293A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0200" y="1443000"/>
            <a:ext cx="6514550" cy="2764500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  Возможно </a:t>
            </a:r>
            <a:r>
              <a:rPr lang="ru-RU" sz="1800" dirty="0"/>
              <a:t>тиражирование 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 в </a:t>
            </a:r>
            <a:r>
              <a:rPr lang="ru-RU" sz="1800" dirty="0"/>
              <a:t>другие регионы и </a:t>
            </a:r>
            <a:r>
              <a:rPr lang="ru-RU" sz="1800" dirty="0" smtClean="0"/>
              <a:t>округа</a:t>
            </a:r>
            <a:endParaRPr lang="ru-RU" sz="1800" dirty="0"/>
          </a:p>
          <a:p>
            <a:pPr>
              <a:buNone/>
            </a:pPr>
            <a:r>
              <a:rPr lang="ru-RU" sz="1800" dirty="0" smtClean="0"/>
              <a:t>  Взаимодействие </a:t>
            </a:r>
            <a:r>
              <a:rPr lang="ru-RU" sz="1800" dirty="0"/>
              <a:t>с Всероссийскими 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 организациями </a:t>
            </a:r>
            <a:r>
              <a:rPr lang="ru-RU" sz="1800" dirty="0"/>
              <a:t>инвалидов.</a:t>
            </a: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77" y="2615389"/>
            <a:ext cx="2485004" cy="1558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66" y="2301085"/>
            <a:ext cx="3604591" cy="1944984"/>
          </a:xfrm>
          <a:prstGeom prst="rect">
            <a:avLst/>
          </a:prstGeom>
        </p:spPr>
      </p:pic>
      <p:pic>
        <p:nvPicPr>
          <p:cNvPr id="7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973" y="1380455"/>
            <a:ext cx="432043" cy="493764"/>
          </a:xfrm>
          <a:prstGeom prst="rect">
            <a:avLst/>
          </a:prstGeom>
          <a:noFill/>
        </p:spPr>
      </p:pic>
      <p:pic>
        <p:nvPicPr>
          <p:cNvPr id="9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134" y="2023547"/>
            <a:ext cx="432043" cy="493764"/>
          </a:xfrm>
          <a:prstGeom prst="rect">
            <a:avLst/>
          </a:prstGeom>
          <a:noFill/>
        </p:spPr>
      </p:pic>
      <p:pic>
        <p:nvPicPr>
          <p:cNvPr id="10" name="Picture 2" descr="https://contact-autism.ru/new/wp-content/uploads/2019/06/logo-vordi.jpg"/>
          <p:cNvPicPr>
            <a:picLocks noChangeAspect="1" noChangeArrowheads="1"/>
          </p:cNvPicPr>
          <p:nvPr/>
        </p:nvPicPr>
        <p:blipFill>
          <a:blip r:embed="rId5"/>
          <a:srcRect t="15792" r="5437" b="14566"/>
          <a:stretch>
            <a:fillRect/>
          </a:stretch>
        </p:blipFill>
        <p:spPr bwMode="auto">
          <a:xfrm>
            <a:off x="5531796" y="1480593"/>
            <a:ext cx="2159539" cy="1217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071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1"/>
          <p:cNvSpPr/>
          <p:nvPr/>
        </p:nvSpPr>
        <p:spPr>
          <a:xfrm rot="-10800000">
            <a:off x="5748978" y="2945247"/>
            <a:ext cx="2600700" cy="1325100"/>
          </a:xfrm>
          <a:prstGeom prst="chevron">
            <a:avLst>
              <a:gd name="adj" fmla="val 29853"/>
            </a:avLst>
          </a:prstGeom>
          <a:solidFill>
            <a:srgbClr val="2D82B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endParaRPr lang="ru-RU" dirty="0" smtClea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6245157" y="3826213"/>
            <a:ext cx="1575318" cy="457605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/>
            <a:r>
              <a:rPr lang="ru-RU" dirty="0" smtClean="0">
                <a:latin typeface="Source Sans Pro"/>
              </a:rPr>
              <a:t/>
            </a:r>
            <a:br>
              <a:rPr lang="ru-RU" dirty="0" smtClean="0">
                <a:latin typeface="Source Sans Pro"/>
              </a:rPr>
            </a:br>
            <a:r>
              <a:rPr lang="ru-RU" sz="1200" dirty="0" smtClean="0">
                <a:latin typeface="Source Sans Pro"/>
              </a:rPr>
              <a:t> </a:t>
            </a:r>
            <a:r>
              <a:rPr lang="ru-RU" b="0" dirty="0" smtClean="0">
                <a:latin typeface="Source Sans Pro"/>
              </a:rPr>
              <a:t>Служба</a:t>
            </a:r>
            <a:r>
              <a:rPr lang="ru-RU" dirty="0" smtClean="0">
                <a:latin typeface="Source Sans Pro"/>
              </a:rPr>
              <a:t/>
            </a:r>
            <a:br>
              <a:rPr lang="ru-RU" dirty="0" smtClean="0">
                <a:latin typeface="Source Sans Pro"/>
              </a:rPr>
            </a:br>
            <a:r>
              <a:rPr lang="ru-RU" dirty="0" smtClean="0">
                <a:latin typeface="Source Sans Pro"/>
              </a:rPr>
              <a:t> </a:t>
            </a:r>
            <a:r>
              <a:rPr lang="ru-RU" b="0" dirty="0" smtClean="0">
                <a:latin typeface="Source Sans Pro"/>
              </a:rPr>
              <a:t>«Одно окно» реабилитации </a:t>
            </a:r>
            <a:br>
              <a:rPr lang="ru-RU" b="0" dirty="0" smtClean="0">
                <a:latin typeface="Source Sans Pro"/>
              </a:rPr>
            </a:br>
            <a:r>
              <a:rPr lang="ru-RU" b="0" dirty="0" smtClean="0">
                <a:latin typeface="Source Sans Pro"/>
              </a:rPr>
              <a:t>и </a:t>
            </a:r>
            <a:r>
              <a:rPr lang="ru-RU" b="0" dirty="0" err="1" smtClean="0">
                <a:latin typeface="Source Sans Pro"/>
              </a:rPr>
              <a:t>абилитации</a:t>
            </a:r>
            <a:r>
              <a:rPr lang="ru-RU" sz="1200" dirty="0" smtClean="0">
                <a:latin typeface="Source Sans Pro"/>
              </a:rPr>
              <a:t/>
            </a:r>
            <a:br>
              <a:rPr lang="ru-RU" sz="1200" dirty="0" smtClean="0">
                <a:latin typeface="Source Sans Pro"/>
              </a:rPr>
            </a:br>
            <a:endParaRPr lang="en" sz="1200" dirty="0">
              <a:latin typeface="Source Sans Pro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971289" y="1450429"/>
            <a:ext cx="2551500" cy="1325100"/>
          </a:xfrm>
          <a:prstGeom prst="homePlate">
            <a:avLst>
              <a:gd name="adj" fmla="val 30129"/>
            </a:avLst>
          </a:prstGeom>
          <a:solidFill>
            <a:srgbClr val="00BEF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Создание единой цифровой платформы  </a:t>
            </a:r>
            <a:endParaRPr lang="en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3236004" y="1482854"/>
            <a:ext cx="2600700" cy="1325100"/>
          </a:xfrm>
          <a:prstGeom prst="chevron">
            <a:avLst>
              <a:gd name="adj" fmla="val 29853"/>
            </a:avLst>
          </a:prstGeom>
          <a:solidFill>
            <a:srgbClr val="2D82B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ru-RU" dirty="0" smtClea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ctr"/>
            <a:r>
              <a:rPr lang="ru-RU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Расширение географии и количества партнеров-участников</a:t>
            </a:r>
            <a:endParaRPr lang="ru-RU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ctr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5575728" y="1482854"/>
            <a:ext cx="2600700" cy="1325100"/>
          </a:xfrm>
          <a:prstGeom prst="chevron">
            <a:avLst>
              <a:gd name="adj" fmla="val 29853"/>
            </a:avLst>
          </a:prstGeom>
          <a:solidFill>
            <a:srgbClr val="25516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ru-RU" dirty="0" smtClea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/>
            <a:endParaRPr lang="ru-RU" dirty="0" smtClea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/>
            <a:r>
              <a:rPr lang="ru-RU" dirty="0" smtClean="0">
                <a:solidFill>
                  <a:srgbClr val="FFFFFF"/>
                </a:solidFill>
                <a:latin typeface="Source Sans Pro"/>
                <a:ea typeface="Source Sans Pro"/>
                <a:cs typeface="Angsana New" pitchFamily="18" charset="-34"/>
                <a:sym typeface="Source Sans Pro"/>
              </a:rPr>
              <a:t>Создание службы ранней помощи,</a:t>
            </a:r>
          </a:p>
          <a:p>
            <a:pPr lvl="0" algn="ctr"/>
            <a:r>
              <a:rPr lang="ru-RU" dirty="0" smtClean="0">
                <a:solidFill>
                  <a:srgbClr val="FFFFFF"/>
                </a:solidFill>
                <a:latin typeface="Source Sans Pro"/>
                <a:ea typeface="Source Sans Pro"/>
                <a:cs typeface="Angsana New" pitchFamily="18" charset="-34"/>
                <a:sym typeface="Source Sans Pro"/>
              </a:rPr>
              <a:t>рост </a:t>
            </a:r>
            <a:r>
              <a:rPr lang="ru-RU" dirty="0">
                <a:solidFill>
                  <a:srgbClr val="FFFFFF"/>
                </a:solidFill>
                <a:latin typeface="Source Sans Pro"/>
                <a:ea typeface="Source Sans Pro"/>
                <a:cs typeface="Angsana New" pitchFamily="18" charset="-34"/>
                <a:sym typeface="Source Sans Pro"/>
              </a:rPr>
              <a:t>охвата </a:t>
            </a:r>
            <a:r>
              <a:rPr lang="ru-RU" dirty="0" err="1" smtClean="0">
                <a:solidFill>
                  <a:srgbClr val="FFFFFF"/>
                </a:solidFill>
                <a:latin typeface="Source Sans Pro"/>
                <a:ea typeface="Source Sans Pro"/>
                <a:cs typeface="Angsana New" pitchFamily="18" charset="-34"/>
                <a:sym typeface="Source Sans Pro"/>
              </a:rPr>
              <a:t>благополучателей</a:t>
            </a:r>
            <a:endParaRPr lang="ru-RU" dirty="0">
              <a:solidFill>
                <a:srgbClr val="FFFFFF"/>
              </a:solidFill>
              <a:latin typeface="Source Sans Pro"/>
              <a:ea typeface="Source Sans Pro"/>
              <a:cs typeface="Angsana New" pitchFamily="18" charset="-34"/>
              <a:sym typeface="Source Sans Pro"/>
            </a:endParaRPr>
          </a:p>
          <a:p>
            <a:pPr lvl="0" algn="ctr"/>
            <a:endParaRPr lang="ru-RU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ctr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Shape 222"/>
          <p:cNvSpPr/>
          <p:nvPr/>
        </p:nvSpPr>
        <p:spPr>
          <a:xfrm>
            <a:off x="890237" y="2906337"/>
            <a:ext cx="2600700" cy="1325100"/>
          </a:xfrm>
          <a:prstGeom prst="chevron">
            <a:avLst>
              <a:gd name="adj" fmla="val 29853"/>
            </a:avLst>
          </a:prstGeom>
          <a:solidFill>
            <a:srgbClr val="25516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endParaRPr lang="ru-RU" dirty="0" smtClea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/>
            <a:r>
              <a:rPr lang="ru-RU" dirty="0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Внедрение системы  </a:t>
            </a:r>
            <a:r>
              <a:rPr lang="ru-RU" dirty="0" err="1" smtClean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межведомственноймаршрутизации</a:t>
            </a:r>
            <a:endParaRPr lang="ru-RU" dirty="0" smtClean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ctr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2502" y="2898843"/>
            <a:ext cx="2237362" cy="136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hape 219"/>
          <p:cNvSpPr txBox="1">
            <a:spLocks/>
          </p:cNvSpPr>
          <p:nvPr/>
        </p:nvSpPr>
        <p:spPr>
          <a:xfrm>
            <a:off x="1143144" y="791323"/>
            <a:ext cx="7131300" cy="551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Montserrat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С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тратегия развития </a:t>
            </a:r>
            <a:b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Цели проекта в долгосрочной основе</a:t>
            </a:r>
            <a:b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(что будет с проектом через год)</a:t>
            </a:r>
            <a:endParaRPr kumimoji="0" lang="en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Рисунок 10" descr="C:\Users\director\Downloads\potensial 2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4426" y="2937755"/>
            <a:ext cx="1108953" cy="108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>
            <a:extLst>
              <a:ext uri="{FF2B5EF4-FFF2-40B4-BE49-F238E27FC236}">
                <a16:creationId xmlns="" xmlns:a16="http://schemas.microsoft.com/office/drawing/2014/main" id="{8454193E-5AEC-4E1F-8CCD-765A07B804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BF8F8108-E456-42F3-BADF-D197238A3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656" y="1385907"/>
            <a:ext cx="4033736" cy="27645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/>
              <a:t>Информационно-образовательный центр </a:t>
            </a:r>
            <a:br>
              <a:rPr lang="ru-RU" b="1" dirty="0" smtClean="0"/>
            </a:br>
            <a:r>
              <a:rPr lang="ru-RU" b="1" dirty="0" smtClean="0"/>
              <a:t>реабилитации и </a:t>
            </a:r>
            <a:r>
              <a:rPr lang="ru-RU" b="1" dirty="0" err="1" smtClean="0"/>
              <a:t>абилитации</a:t>
            </a:r>
            <a:r>
              <a:rPr lang="ru-RU" b="1" dirty="0" smtClean="0"/>
              <a:t> детей с ограниченными возможностями здоровья  </a:t>
            </a:r>
            <a:br>
              <a:rPr lang="ru-RU" b="1" dirty="0" smtClean="0"/>
            </a:br>
            <a:r>
              <a:rPr lang="ru-RU" b="1" dirty="0" smtClean="0"/>
              <a:t>в Ростовской области «Потенциал»</a:t>
            </a:r>
            <a:endParaRPr lang="en-US" sz="1400" b="1" dirty="0" smtClean="0"/>
          </a:p>
          <a:p>
            <a:pPr algn="ctr">
              <a:buNone/>
            </a:pPr>
            <a:endParaRPr lang="en-US" sz="1400" b="1" dirty="0" smtClean="0"/>
          </a:p>
          <a:p>
            <a:pPr>
              <a:buNone/>
            </a:pPr>
            <a:r>
              <a:rPr lang="ru-RU" sz="1400" b="1" dirty="0" smtClean="0"/>
              <a:t>                  РЦРОСТОВ.РФ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B0F0"/>
                </a:solidFill>
              </a:rPr>
              <a:t>            </a:t>
            </a:r>
            <a:r>
              <a:rPr lang="en-US" sz="1400" b="1" dirty="0" smtClean="0">
                <a:solidFill>
                  <a:srgbClr val="00B0F0"/>
                </a:solidFill>
              </a:rPr>
              <a:t> </a:t>
            </a:r>
            <a:r>
              <a:rPr lang="en-US" sz="1400" b="1" dirty="0" err="1" smtClean="0">
                <a:solidFill>
                  <a:srgbClr val="00B0F0"/>
                </a:solidFill>
              </a:rPr>
              <a:t>mbu</a:t>
            </a:r>
            <a:r>
              <a:rPr lang="ru-RU" sz="1400" b="1" dirty="0" smtClean="0">
                <a:solidFill>
                  <a:srgbClr val="00B0F0"/>
                </a:solidFill>
              </a:rPr>
              <a:t>.</a:t>
            </a:r>
            <a:r>
              <a:rPr lang="en-US" sz="1400" b="1" dirty="0" err="1" smtClean="0">
                <a:solidFill>
                  <a:srgbClr val="00B0F0"/>
                </a:solidFill>
              </a:rPr>
              <a:t>reabilitatsiya@mail</a:t>
            </a:r>
            <a:r>
              <a:rPr lang="ru-RU" sz="1400" b="1" dirty="0" smtClean="0">
                <a:solidFill>
                  <a:srgbClr val="00B0F0"/>
                </a:solidFill>
              </a:rPr>
              <a:t>.</a:t>
            </a:r>
            <a:r>
              <a:rPr lang="en-US" sz="1400" b="1" dirty="0" err="1" smtClean="0">
                <a:solidFill>
                  <a:srgbClr val="00B0F0"/>
                </a:solidFill>
              </a:rPr>
              <a:t>ru</a:t>
            </a:r>
            <a:endParaRPr lang="ru-RU" sz="1400" b="1" dirty="0" smtClean="0">
              <a:solidFill>
                <a:srgbClr val="00B0F0"/>
              </a:solidFill>
            </a:endParaRPr>
          </a:p>
          <a:p>
            <a:pPr algn="ctr">
              <a:buNone/>
            </a:pPr>
            <a:endParaRPr lang="ru-RU" sz="24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8DDEFD9-3CEF-4965-9689-BD74AAA7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306" y="754835"/>
            <a:ext cx="773309" cy="5080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8FE9FD9-CA09-4C84-A9E3-F81936ECE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590" y="867271"/>
            <a:ext cx="1131582" cy="3822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0211672-F254-407A-89A9-DA7B50EDB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950" y="808574"/>
            <a:ext cx="1131582" cy="421862"/>
          </a:xfrm>
          <a:prstGeom prst="rect">
            <a:avLst/>
          </a:prstGeom>
        </p:spPr>
      </p:pic>
      <p:pic>
        <p:nvPicPr>
          <p:cNvPr id="3074" name="Picture 2" descr="https://iwiki.su/wp-content/uploads/2014/04/mail_icon_by_cortexcerebri-d90ks8v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7395" y="4118519"/>
            <a:ext cx="288314" cy="231434"/>
          </a:xfrm>
          <a:prstGeom prst="rect">
            <a:avLst/>
          </a:prstGeom>
          <a:noFill/>
        </p:spPr>
      </p:pic>
      <p:pic>
        <p:nvPicPr>
          <p:cNvPr id="3076" name="Picture 4" descr="https://proxy.imgsmail.ru/?email=hcc%40mail.ru&amp;e=1610882657&amp;flags=0&amp;h=vG_WmGIESAlisQjqPGe1lw&amp;url173=d3d3LnJlYWN0LmNvbS5nci9tZWRpYS9jb21fYWN5bS91cGxvYWQvc29jaWFscy93b3JkcHJlc3MucG5n&amp;is_https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010" y="3730454"/>
            <a:ext cx="428018" cy="39407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34655" y="3398195"/>
            <a:ext cx="992220" cy="103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emnenie.com/wp-content/uploads/2021/10/%D0%B8%D1%81%D1%82%D0%BE%D1%87%D0%BD%D0%B8%D0%BA%D0%B8-%D0%B8%D0%BD%D1%84%D0%BE%D1%80%D0%BC%D0%B0%D1%86%D0%B8%D0%B8.jpeg"/>
          <p:cNvPicPr>
            <a:picLocks noChangeAspect="1" noChangeArrowheads="1"/>
          </p:cNvPicPr>
          <p:nvPr/>
        </p:nvPicPr>
        <p:blipFill>
          <a:blip r:embed="rId8"/>
          <a:srcRect l="12511" t="3340" r="13754" b="3132"/>
          <a:stretch>
            <a:fillRect/>
          </a:stretch>
        </p:blipFill>
        <p:spPr bwMode="auto">
          <a:xfrm>
            <a:off x="1102468" y="1335931"/>
            <a:ext cx="3060970" cy="3035030"/>
          </a:xfrm>
          <a:prstGeom prst="rect">
            <a:avLst/>
          </a:prstGeom>
          <a:noFill/>
        </p:spPr>
      </p:pic>
      <p:pic>
        <p:nvPicPr>
          <p:cNvPr id="15" name="Рисунок 14" descr="C:\Users\director\Downloads\potensial 2.pn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96645" y="706877"/>
            <a:ext cx="706878" cy="55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39060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ttps://exoturana.ru/media/upload/images/86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exoturana.ru/media/upload/images/86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exoturana.ru/media/upload/images/86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91574" y="4185572"/>
            <a:ext cx="7127132" cy="707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Отсутствие системной информация </a:t>
            </a:r>
          </a:p>
          <a:p>
            <a:pPr algn="ctr">
              <a:buClr>
                <a:srgbClr val="FFFFFF"/>
              </a:buClr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ea typeface="Montserrat"/>
                <a:cs typeface="Times New Roman" pitchFamily="18" charset="0"/>
                <a:sym typeface="Montserrat"/>
              </a:rPr>
              <a:t>по вопросам комплексной реабилитации</a:t>
            </a:r>
          </a:p>
        </p:txBody>
      </p:sp>
      <p:pic>
        <p:nvPicPr>
          <p:cNvPr id="1030" name="Picture 6" descr="C:\Users\Soc6.DSZN\Desktop\deb97d9s-96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3029" y="1448024"/>
            <a:ext cx="1952842" cy="1762387"/>
          </a:xfrm>
          <a:prstGeom prst="rect">
            <a:avLst/>
          </a:prstGeom>
          <a:noFill/>
        </p:spPr>
      </p:pic>
      <p:sp>
        <p:nvSpPr>
          <p:cNvPr id="13" name="Стрелка вправо 12"/>
          <p:cNvSpPr/>
          <p:nvPr/>
        </p:nvSpPr>
        <p:spPr>
          <a:xfrm>
            <a:off x="2299478" y="1869104"/>
            <a:ext cx="740589" cy="1511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181507" y="1566714"/>
            <a:ext cx="3132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государственные и муниципальные учреждения социального облуживания -Реабилитационные центры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97159" y="2127115"/>
            <a:ext cx="2200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медицинская реабилитация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205311" y="22056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социально ориентированные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некоммерческие организации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06193" y="28270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коммерческие реабилитационные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центры и отделения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219887" y="3290340"/>
            <a:ext cx="252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zh-CN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образовательные детские центры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215079" y="3579162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altLang="zh-CN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zh-CN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санатории, профилактории </a:t>
            </a:r>
          </a:p>
        </p:txBody>
      </p:sp>
      <p:pic>
        <p:nvPicPr>
          <p:cNvPr id="3" name="Picture 3" descr="C:\Users\Soc6.DSZN\Desktop\d0b2d0bed0bfd180d0bed181d0b8d182d0b5d0bbd18cd0bdd18bd0b9-d0b7d0bdd0b0d0b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50" r="19314"/>
          <a:stretch>
            <a:fillRect/>
          </a:stretch>
        </p:blipFill>
        <p:spPr bwMode="auto">
          <a:xfrm>
            <a:off x="587351" y="525789"/>
            <a:ext cx="1148007" cy="1636733"/>
          </a:xfrm>
          <a:prstGeom prst="rect">
            <a:avLst/>
          </a:prstGeom>
          <a:noFill/>
        </p:spPr>
      </p:pic>
      <p:sp>
        <p:nvSpPr>
          <p:cNvPr id="38" name="Стрелка вправо 37"/>
          <p:cNvSpPr/>
          <p:nvPr/>
        </p:nvSpPr>
        <p:spPr>
          <a:xfrm>
            <a:off x="2324796" y="3822225"/>
            <a:ext cx="740589" cy="1511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2307222" y="2395121"/>
            <a:ext cx="740589" cy="1511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320191" y="2731741"/>
            <a:ext cx="740589" cy="1511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2306028" y="3121410"/>
            <a:ext cx="740589" cy="1511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2312576" y="3546935"/>
            <a:ext cx="740589" cy="1511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5400000">
            <a:off x="7112424" y="3397127"/>
            <a:ext cx="528984" cy="299764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0" name="Picture 2" descr="https://thumbs.dreamstime.com/b/%D1%81%D0%B5%D0%BC%D1%8C%D1%8F-%D1%8E-%D0%B5%D0%B9-d-49838117.jpg"/>
          <p:cNvPicPr>
            <a:picLocks noChangeAspect="1" noChangeArrowheads="1"/>
          </p:cNvPicPr>
          <p:nvPr/>
        </p:nvPicPr>
        <p:blipFill>
          <a:blip r:embed="rId4"/>
          <a:srcRect l="17364" t="9481" r="17615"/>
          <a:stretch>
            <a:fillRect/>
          </a:stretch>
        </p:blipFill>
        <p:spPr bwMode="auto">
          <a:xfrm>
            <a:off x="654097" y="2049056"/>
            <a:ext cx="1541799" cy="188887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274256" y="784894"/>
            <a:ext cx="2573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Описание проблемы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https://sch2031.mskobr.ru/images/icono_informac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583" y="3902258"/>
            <a:ext cx="1075995" cy="1074381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2324827" y="1321880"/>
            <a:ext cx="4825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РАЗРОЗНЕННОСТЬ РЕАБИЛИТАЦИОННЫХ УСЛУГ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385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Комплексная реабилитация детей-инвалидов в Ростовской области</a:t>
            </a:r>
            <a:endParaRPr lang="ru-RU" dirty="0"/>
          </a:p>
        </p:txBody>
      </p:sp>
      <p:pic>
        <p:nvPicPr>
          <p:cNvPr id="1026" name="Picture 2" descr="\\192.168.100.100\документы дсзн\101\СТАРЧЕНКО\РЦ\РЦ отчет 2019\FB_IMG_15695770642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3350" y="2864852"/>
            <a:ext cx="2234819" cy="1489879"/>
          </a:xfrm>
          <a:prstGeom prst="rect">
            <a:avLst/>
          </a:prstGeom>
          <a:noFill/>
        </p:spPr>
      </p:pic>
      <p:pic>
        <p:nvPicPr>
          <p:cNvPr id="1028" name="Picture 4" descr="\\192.168.100.100\документы дсзн\101\ФОТО\РЦ фото\Система локомоторной терапии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8230" y="1397690"/>
            <a:ext cx="2172532" cy="1448355"/>
          </a:xfrm>
          <a:prstGeom prst="rect">
            <a:avLst/>
          </a:prstGeom>
          <a:noFill/>
        </p:spPr>
      </p:pic>
      <p:pic>
        <p:nvPicPr>
          <p:cNvPr id="9" name="Picture 2" descr="https://sun9-73.userapi.com/impf/c848632/v848632594/757a/5y0Are-MyAI.jpg?size=1182x1181&amp;quality=96&amp;sign=107299dfeb2ac10e518c96222797e31d&amp;type=albu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015" y="2012176"/>
            <a:ext cx="1126877" cy="1125924"/>
          </a:xfrm>
          <a:prstGeom prst="rect">
            <a:avLst/>
          </a:prstGeom>
          <a:noFill/>
        </p:spPr>
      </p:pic>
      <p:pic>
        <p:nvPicPr>
          <p:cNvPr id="1030" name="Picture 6" descr="\\192.168.100.100\документы дсзн\101\СТАРЧЕНКО\МЕРОПРИЯТИЯ\XXL.jpg"/>
          <p:cNvPicPr>
            <a:picLocks noChangeAspect="1" noChangeArrowheads="1"/>
          </p:cNvPicPr>
          <p:nvPr/>
        </p:nvPicPr>
        <p:blipFill>
          <a:blip r:embed="rId5"/>
          <a:srcRect t="6229" b="1697"/>
          <a:stretch>
            <a:fillRect/>
          </a:stretch>
        </p:blipFill>
        <p:spPr bwMode="auto">
          <a:xfrm>
            <a:off x="5248709" y="2870015"/>
            <a:ext cx="2097388" cy="1448356"/>
          </a:xfrm>
          <a:prstGeom prst="rect">
            <a:avLst/>
          </a:prstGeom>
          <a:noFill/>
        </p:spPr>
      </p:pic>
      <p:pic>
        <p:nvPicPr>
          <p:cNvPr id="1029" name="Picture 5" descr="\\192.168.100.100\документы дсзн\101\СТАРЧЕНКО\МЕРОПРИЯТИЯ\Dobrodeya9_2.jpg"/>
          <p:cNvPicPr>
            <a:picLocks noChangeAspect="1" noChangeArrowheads="1"/>
          </p:cNvPicPr>
          <p:nvPr/>
        </p:nvPicPr>
        <p:blipFill>
          <a:blip r:embed="rId6"/>
          <a:srcRect b="5494"/>
          <a:stretch>
            <a:fillRect/>
          </a:stretch>
        </p:blipFill>
        <p:spPr bwMode="auto">
          <a:xfrm>
            <a:off x="5246121" y="1362841"/>
            <a:ext cx="2102452" cy="1490204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5671" y="2026659"/>
            <a:ext cx="1363962" cy="13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212715" y="4509869"/>
            <a:ext cx="715307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Ростовской области 14600 детей –инвалидов,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городе Ростове-на-Дону 3613 детей-инвалидов и 14219 детей с ОВЗ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https://sch2031.mskobr.ru/images/icono_informacion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3184" y="4356217"/>
            <a:ext cx="791608" cy="682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Опрос-анкетирование</a:t>
            </a:r>
            <a:endParaRPr lang="ru-RU" sz="1600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5743" t="4987" r="5463" b="85022"/>
          <a:stretch>
            <a:fillRect/>
          </a:stretch>
        </p:blipFill>
        <p:spPr bwMode="auto">
          <a:xfrm>
            <a:off x="1264784" y="1341187"/>
            <a:ext cx="2115802" cy="51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 l="6723" t="3229" r="6299" b="32580"/>
          <a:stretch>
            <a:fillRect/>
          </a:stretch>
        </p:blipFill>
        <p:spPr bwMode="auto">
          <a:xfrm>
            <a:off x="3342430" y="1341184"/>
            <a:ext cx="1928414" cy="30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6495" y="2082718"/>
            <a:ext cx="432043" cy="493764"/>
          </a:xfrm>
          <a:prstGeom prst="rect">
            <a:avLst/>
          </a:prstGeom>
          <a:noFill/>
        </p:spPr>
      </p:pic>
      <p:pic>
        <p:nvPicPr>
          <p:cNvPr id="8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5744" y="3750078"/>
            <a:ext cx="432043" cy="493764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l="5419" t="3522" r="5067" b="17555"/>
          <a:stretch>
            <a:fillRect/>
          </a:stretch>
        </p:blipFill>
        <p:spPr bwMode="auto">
          <a:xfrm>
            <a:off x="5178286" y="1282900"/>
            <a:ext cx="1935591" cy="369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8164" y="2678829"/>
            <a:ext cx="432043" cy="493764"/>
          </a:xfrm>
          <a:prstGeom prst="rect">
            <a:avLst/>
          </a:prstGeom>
          <a:noFill/>
        </p:spPr>
      </p:pic>
      <p:pic>
        <p:nvPicPr>
          <p:cNvPr id="4103" name="Picture 7" descr="https://fhd.videouroki.net/tests/37981/image_5fd549e6e4a3b.jpg"/>
          <p:cNvPicPr>
            <a:picLocks noChangeAspect="1" noChangeArrowheads="1"/>
          </p:cNvPicPr>
          <p:nvPr/>
        </p:nvPicPr>
        <p:blipFill>
          <a:blip r:embed="rId6"/>
          <a:srcRect r="10185"/>
          <a:stretch>
            <a:fillRect/>
          </a:stretch>
        </p:blipFill>
        <p:spPr bwMode="auto">
          <a:xfrm>
            <a:off x="6851871" y="1827544"/>
            <a:ext cx="1637841" cy="182357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934755" y="3964624"/>
            <a:ext cx="1581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372  участника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https://www.supermarkt-inside.de/wp-content/uploads/2017/06/Fotolia_96319233_Subscription_Monthly_M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822" y="3748390"/>
            <a:ext cx="1330523" cy="127756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36" y="1856979"/>
            <a:ext cx="18859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5330" y="3732659"/>
            <a:ext cx="432043" cy="493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92169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ttps://exoturana.ru/media/upload/images/86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exoturana.ru/media/upload/images/86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exoturana.ru/media/upload/images/86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https://xn--80aahqcqybgko.xn--p1ai/uploads/2017/10/N47Rt33sP_3u6ReAkS2Zg8BJiHP_zO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321542"/>
            <a:ext cx="2927283" cy="3183712"/>
          </a:xfrm>
          <a:prstGeom prst="rect">
            <a:avLst/>
          </a:prstGeom>
          <a:noFill/>
        </p:spPr>
      </p:pic>
      <p:pic>
        <p:nvPicPr>
          <p:cNvPr id="26628" name="Picture 4" descr="https://1news.az/images/articles/2015/04/17/thumb_20150417121621736.jpg?2021-02-17+09%3A23%3A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1327" y="1318570"/>
            <a:ext cx="2769645" cy="1871820"/>
          </a:xfrm>
          <a:prstGeom prst="rect">
            <a:avLst/>
          </a:prstGeom>
          <a:noFill/>
        </p:spPr>
      </p:pic>
      <p:pic>
        <p:nvPicPr>
          <p:cNvPr id="26630" name="Picture 6" descr="https://sun9-57.userapi.com/9nZWt_j1aSMM1K7QbRLufJBxu6BS1MQc5ilfyg/XpBVhAWMLw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2138" y="2391948"/>
            <a:ext cx="2710951" cy="20332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47694" y="810450"/>
            <a:ext cx="549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Цель проекта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3562" y="3351355"/>
            <a:ext cx="2512932" cy="73866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Объединение профессионального сообщества и родителей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11695" y="1324764"/>
            <a:ext cx="2451370" cy="101566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информационно-образовательного центра по вопросам комплексной реабилитации и социальной адаптации в Ростовской области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director\Downloads\potensial 2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113" y="2444887"/>
            <a:ext cx="933856" cy="7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0385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714" y="830307"/>
            <a:ext cx="7131300" cy="671400"/>
          </a:xfrm>
        </p:spPr>
        <p:txBody>
          <a:bodyPr/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Модель </a:t>
            </a:r>
            <a:br>
              <a:rPr lang="ru-RU" sz="1600" dirty="0" smtClean="0"/>
            </a:br>
            <a:r>
              <a:rPr lang="ru-RU" sz="1600" dirty="0" smtClean="0"/>
              <a:t>реализации проекта </a:t>
            </a:r>
            <a:br>
              <a:rPr lang="ru-RU" sz="1600" dirty="0" smtClean="0"/>
            </a:br>
            <a:endParaRPr lang="ru-RU" sz="1600" b="0" dirty="0"/>
          </a:p>
        </p:txBody>
      </p:sp>
      <p:pic>
        <p:nvPicPr>
          <p:cNvPr id="16386" name="Picture 2" descr="https://phonoteka.org/uploads/posts/2021-04/1619784027_30-phonoteka_org-p-vzaimodeistvie-fon-33.jpg"/>
          <p:cNvPicPr>
            <a:picLocks noChangeAspect="1" noChangeArrowheads="1"/>
          </p:cNvPicPr>
          <p:nvPr/>
        </p:nvPicPr>
        <p:blipFill>
          <a:blip r:embed="rId2"/>
          <a:srcRect l="17895"/>
          <a:stretch>
            <a:fillRect/>
          </a:stretch>
        </p:blipFill>
        <p:spPr bwMode="auto">
          <a:xfrm>
            <a:off x="680794" y="1361588"/>
            <a:ext cx="3123644" cy="2856665"/>
          </a:xfrm>
          <a:prstGeom prst="rect">
            <a:avLst/>
          </a:prstGeom>
          <a:noFill/>
        </p:spPr>
      </p:pic>
      <p:graphicFrame>
        <p:nvGraphicFramePr>
          <p:cNvPr id="11" name="Схема 10"/>
          <p:cNvGraphicFramePr/>
          <p:nvPr/>
        </p:nvGraphicFramePr>
        <p:xfrm>
          <a:off x="3365771" y="1304025"/>
          <a:ext cx="5021795" cy="3138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06731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dirty="0"/>
              <a:t>Целевая аудитория </a:t>
            </a:r>
            <a:r>
              <a:rPr lang="ru-RU" sz="1600" dirty="0" smtClean="0"/>
              <a:t>решения проекта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200" b="0" dirty="0"/>
              <a:t>(качественное описание и количественная оценка)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2EF672-0985-47E6-9D8A-1E9293A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0201" y="1443000"/>
            <a:ext cx="7131299" cy="2764500"/>
          </a:xfrm>
        </p:spPr>
        <p:txBody>
          <a:bodyPr/>
          <a:lstStyle/>
          <a:p>
            <a:pPr algn="ctr">
              <a:buNone/>
            </a:pPr>
            <a:r>
              <a:rPr lang="ru-RU" sz="1600" dirty="0" smtClean="0"/>
              <a:t>Семьи,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воспитывающие </a:t>
            </a:r>
            <a:r>
              <a:rPr lang="ru-RU" sz="1600" dirty="0"/>
              <a:t>детей-инвалидов и детей, испытывающих трудности в социальной адаптации в возрасте </a:t>
            </a:r>
            <a:endParaRPr lang="ru-RU" sz="1600" dirty="0" smtClean="0"/>
          </a:p>
          <a:p>
            <a:pPr algn="ctr">
              <a:buNone/>
            </a:pPr>
            <a:r>
              <a:rPr lang="ru-RU" sz="1600" dirty="0" smtClean="0"/>
              <a:t>от </a:t>
            </a:r>
            <a:r>
              <a:rPr lang="ru-RU" sz="1600" dirty="0"/>
              <a:t>0 до 18 лет, проживающих на территории Ростовской области.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16" y="2323106"/>
            <a:ext cx="5317067" cy="2096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526" y="1352457"/>
            <a:ext cx="432043" cy="493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72413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ds157.detsad.tver.ru/wp-content/uploads/sites/111/2019/05/%D0%BF%D0%BE%D0%BB%D0%B8%D0%BA%D0%BB%D0%B8%D0%BD%D0%B8%D0%BA%D0%B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2756" y="1407269"/>
            <a:ext cx="2036716" cy="1135415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dirty="0"/>
              <a:t>Ключевые заинтересованные стороны </a:t>
            </a:r>
            <a:r>
              <a:rPr lang="ru-RU" sz="1600" dirty="0" smtClean="0"/>
              <a:t>проекта</a:t>
            </a:r>
            <a:endParaRPr lang="ru-RU" sz="1600" dirty="0"/>
          </a:p>
        </p:txBody>
      </p:sp>
      <p:pic>
        <p:nvPicPr>
          <p:cNvPr id="32770" name="Picture 2" descr="https://pbs.twimg.com/media/D25wluGX0AA1D4z.jpg: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533" y="1339915"/>
            <a:ext cx="2411318" cy="1607545"/>
          </a:xfrm>
          <a:prstGeom prst="rect">
            <a:avLst/>
          </a:prstGeom>
          <a:noFill/>
        </p:spPr>
      </p:pic>
      <p:pic>
        <p:nvPicPr>
          <p:cNvPr id="32771" name="Picture 3" descr="\\192.168.100.100\документы дсзн\101\СТАРЧЕНКО\РЦ\здание\IMG_61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292" y="3164459"/>
            <a:ext cx="2400300" cy="1600200"/>
          </a:xfrm>
          <a:prstGeom prst="rect">
            <a:avLst/>
          </a:prstGeom>
          <a:noFill/>
        </p:spPr>
      </p:pic>
      <p:pic>
        <p:nvPicPr>
          <p:cNvPr id="32773" name="Picture 5" descr="https://sun9-42.userapi.com/impf/SOh-z-vqFmSetquf8GwaEzNfYC4fYx5asV0lmA/2WYjR__zMnY.jpg?size=604x251&amp;quality=96&amp;sign=74f5ffefae7795a37690c8366858289e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7075" y="2435999"/>
            <a:ext cx="2615757" cy="1087012"/>
          </a:xfrm>
          <a:prstGeom prst="rect">
            <a:avLst/>
          </a:prstGeom>
          <a:noFill/>
        </p:spPr>
      </p:pic>
      <p:pic>
        <p:nvPicPr>
          <p:cNvPr id="10" name="Рисунок 9" descr="https://sluchaem.ru/uploads/funds/300_1591016589_%D0%BB%D0%BE%D0%B3%D0%BE%D1%80%D0%B3%D0%BE%D0%BE%D0%B8%D0%BD%D0%B0%D0%B4%D0%B5%D0%B6%D0%B4%D0%B0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1048" y="3378740"/>
            <a:ext cx="1097377" cy="93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xn--90acgbcawlmndcahd9rh0d.xn--p1ai/wp-content/uploads/2021/02/5-1024x81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277" y="3304017"/>
            <a:ext cx="1315890" cy="112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7267" y="3359287"/>
            <a:ext cx="1049857" cy="99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80211" y="2896711"/>
            <a:ext cx="2556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Семьи с детьми- инвалидами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2600" y="1244000"/>
            <a:ext cx="1523188" cy="147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0127" y="3022059"/>
            <a:ext cx="1569395" cy="147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imgonline-com-ua-Transparent-backgr-oozRLJHSwIhS0s (2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80562" y="1361873"/>
            <a:ext cx="1344831" cy="1316476"/>
          </a:xfrm>
          <a:prstGeom prst="rect">
            <a:avLst/>
          </a:prstGeom>
        </p:spPr>
      </p:pic>
      <p:pic>
        <p:nvPicPr>
          <p:cNvPr id="15" name="Picture 2" descr="https://sun9-73.userapi.com/impf/c848632/v848632594/757a/5y0Are-MyAI.jpg?size=1182x1181&amp;quality=96&amp;sign=107299dfeb2ac10e518c96222797e31d&amp;type=album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969" y="3126809"/>
            <a:ext cx="758364" cy="75772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009090" y="2555132"/>
            <a:ext cx="194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Учреждения здравоохранения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3952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A15E16-2140-4053-B509-85CA5D2EF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err="1"/>
              <a:t>Пилотная</a:t>
            </a:r>
            <a:r>
              <a:rPr lang="ru-RU" sz="1800" dirty="0"/>
              <a:t> </a:t>
            </a:r>
            <a:r>
              <a:rPr lang="ru-RU" sz="1800" dirty="0" smtClean="0"/>
              <a:t>часть реализации проекта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2EF672-0985-47E6-9D8A-1E9293A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0200" y="1443000"/>
            <a:ext cx="2874380" cy="27645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143" y="3132171"/>
            <a:ext cx="432043" cy="493764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8280" y="1394297"/>
            <a:ext cx="2496434" cy="1595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68612" y="3119336"/>
            <a:ext cx="4098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Презентация проекта</a:t>
            </a:r>
          </a:p>
          <a:p>
            <a:pPr algn="ctr"/>
            <a:r>
              <a:rPr lang="ru-RU" dirty="0" smtClean="0"/>
              <a:t>целевой аудитории</a:t>
            </a:r>
          </a:p>
          <a:p>
            <a:pPr algn="ctr"/>
            <a:r>
              <a:rPr lang="ru-RU" dirty="0" smtClean="0"/>
              <a:t>(родительское сообщество, </a:t>
            </a:r>
          </a:p>
          <a:p>
            <a:pPr algn="ctr"/>
            <a:r>
              <a:rPr lang="ru-RU" dirty="0" smtClean="0"/>
              <a:t>СОНКО, эксперты)</a:t>
            </a:r>
          </a:p>
          <a:p>
            <a:pPr algn="ctr"/>
            <a:r>
              <a:rPr lang="ru-RU" dirty="0" smtClean="0"/>
              <a:t>и СМИ</a:t>
            </a:r>
          </a:p>
          <a:p>
            <a:pPr algn="ctr"/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0031" y="3138792"/>
            <a:ext cx="2144738" cy="128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7616" y="1379599"/>
            <a:ext cx="2042809" cy="168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4666" y="1374843"/>
            <a:ext cx="2101174" cy="1588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xmlns="" id="{5E2EF672-0985-47E6-9D8A-1E9293A2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7039" y="3138792"/>
            <a:ext cx="1796374" cy="492869"/>
          </a:xfrm>
        </p:spPr>
        <p:txBody>
          <a:bodyPr/>
          <a:lstStyle/>
          <a:p>
            <a:pPr algn="ctr">
              <a:buNone/>
            </a:pP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Заключено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2 соглашения 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с партнерами проекта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" name="Picture 6" descr="https://mtk365.ru/wp-content/uploads/2019/05/%D0%B3%D0%B0%D0%BB%D0%BE%D1%87%D0%BA%D0%B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7411" y="3154869"/>
            <a:ext cx="432043" cy="493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8808398"/>
      </p:ext>
    </p:extLst>
  </p:cSld>
  <p:clrMapOvr>
    <a:masterClrMapping/>
  </p:clrMapOvr>
</p:sld>
</file>

<file path=ppt/theme/theme1.xml><?xml version="1.0" encoding="utf-8"?>
<a:theme xmlns:a="http://schemas.openxmlformats.org/drawingml/2006/main" name="Grem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311</Words>
  <Application>Microsoft Office PowerPoint</Application>
  <PresentationFormat>Экран (16:9)</PresentationFormat>
  <Paragraphs>84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Gremio template</vt:lpstr>
      <vt:lpstr>Информационно-образовательный центр  реабилитации и абилитации детей с ограниченными возможностями здоровья   в Ростовской области «Потенциал»</vt:lpstr>
      <vt:lpstr>Слайд 2</vt:lpstr>
      <vt:lpstr>Комплексная реабилитация детей-инвалидов в Ростовской области</vt:lpstr>
      <vt:lpstr>Опрос-анкетирование</vt:lpstr>
      <vt:lpstr>Слайд 5</vt:lpstr>
      <vt:lpstr>            Модель  реализации проекта  </vt:lpstr>
      <vt:lpstr>Целевая аудитория решения проекта  (качественное описание и количественная оценка)</vt:lpstr>
      <vt:lpstr>Ключевые заинтересованные стороны проекта</vt:lpstr>
      <vt:lpstr>Пилотная часть реализации проекта</vt:lpstr>
      <vt:lpstr>Пилотная часть реализации проекта</vt:lpstr>
      <vt:lpstr>Инструменты достижения финансовой устойчивости </vt:lpstr>
      <vt:lpstr>Необходимая поддержка  проекта </vt:lpstr>
      <vt:lpstr>Модель тиражирования проекта</vt:lpstr>
      <vt:lpstr>  Служба  «Одно окно» реабилитации  и абилитации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root</dc:creator>
  <cp:lastModifiedBy>director</cp:lastModifiedBy>
  <cp:revision>295</cp:revision>
  <dcterms:modified xsi:type="dcterms:W3CDTF">2022-01-18T14:30:08Z</dcterms:modified>
</cp:coreProperties>
</file>