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4" r:id="rId4"/>
    <p:sldId id="289" r:id="rId5"/>
    <p:sldId id="302" r:id="rId6"/>
    <p:sldId id="290" r:id="rId7"/>
    <p:sldId id="303" r:id="rId8"/>
    <p:sldId id="298" r:id="rId9"/>
    <p:sldId id="300" r:id="rId10"/>
    <p:sldId id="297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5E3E6"/>
    <a:srgbClr val="A8D02A"/>
    <a:srgbClr val="FF6161"/>
    <a:srgbClr val="5CB1FE"/>
    <a:srgbClr val="B33C30"/>
    <a:srgbClr val="CF4530"/>
    <a:srgbClr val="5D9AD0"/>
    <a:srgbClr val="FEFAC7"/>
    <a:srgbClr val="FEF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4" autoAdjust="0"/>
    <p:restoredTop sz="96404" autoAdjust="0"/>
  </p:normalViewPr>
  <p:slideViewPr>
    <p:cSldViewPr>
      <p:cViewPr varScale="1">
        <p:scale>
          <a:sx n="104" d="100"/>
          <a:sy n="104" d="100"/>
        </p:scale>
        <p:origin x="9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5A8328-4D81-4F9D-9E70-07A16B52022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Freeform 20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Freeform 21" descr="5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5" name="Freeform 23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6" name="Freeform 24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7" name="Freeform 25" descr="1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8" name="Freeform 26"/>
          <p:cNvSpPr>
            <a:spLocks/>
          </p:cNvSpPr>
          <p:nvPr/>
        </p:nvSpPr>
        <p:spPr bwMode="gray">
          <a:xfrm>
            <a:off x="6151563" y="377825"/>
            <a:ext cx="2732087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1" name="Freeform 29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03" name="Picture 31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593903">
            <a:off x="746125" y="4217988"/>
            <a:ext cx="604838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263D12DA-B31B-4D1B-9664-22C72E70064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200">
                <a:solidFill>
                  <a:srgbClr val="FFFFFF"/>
                </a:solidFill>
                <a:latin typeface="Arial Black" panose="020B0A04020102020204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6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0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0FED-4861-48FF-A74F-47E976F0C9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46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020A5-DBA2-45E3-9DF9-4386AEF5AF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475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17DC4D-A566-474F-9CC8-9A9D889B89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48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2AB183-9A49-4708-AD5B-412293C01B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390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65F491-6CA9-4EDD-9401-8B93566A69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960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3ED4C4-7E0A-4A46-8709-0698D790D8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205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62D2-D3BF-4B6E-B9CA-9E0E227583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67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1562B-A9D0-4E84-84D1-878844DAED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469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C5627-8310-448C-ADA4-DD45897D88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377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A1032-F991-4FD8-8CA6-573813DEF5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45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1CB5-F6C9-43D0-92EF-F4FD4E8B2E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616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5A90-D9C5-4B7A-8CF1-6ACB47E836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28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4FF7C-2856-4344-BCB7-69CDF5B69E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64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B3657-2A25-4004-8626-2D8C8C504B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70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5574 w 5574"/>
              <a:gd name="T1" fmla="*/ 4104 h 4104"/>
              <a:gd name="T2" fmla="*/ 5574 w 5574"/>
              <a:gd name="T3" fmla="*/ 24 h 4104"/>
              <a:gd name="T4" fmla="*/ 4194 w 5574"/>
              <a:gd name="T5" fmla="*/ 24 h 4104"/>
              <a:gd name="T6" fmla="*/ 2310 w 5574"/>
              <a:gd name="T7" fmla="*/ 24 h 4104"/>
              <a:gd name="T8" fmla="*/ 144 w 5574"/>
              <a:gd name="T9" fmla="*/ 42 h 4104"/>
              <a:gd name="T10" fmla="*/ 16 w 5574"/>
              <a:gd name="T11" fmla="*/ 202 h 4104"/>
              <a:gd name="T12" fmla="*/ 16 w 5574"/>
              <a:gd name="T13" fmla="*/ 835 h 4104"/>
              <a:gd name="T14" fmla="*/ 12 w 5574"/>
              <a:gd name="T15" fmla="*/ 2700 h 4104"/>
              <a:gd name="T16" fmla="*/ 6 w 5574"/>
              <a:gd name="T17" fmla="*/ 4104 h 4104"/>
              <a:gd name="T18" fmla="*/ 5574 w 5574"/>
              <a:gd name="T19" fmla="*/ 4104 h 4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5553 w 5557"/>
              <a:gd name="T1" fmla="*/ 0 h 198"/>
              <a:gd name="T2" fmla="*/ 5553 w 5557"/>
              <a:gd name="T3" fmla="*/ 150 h 198"/>
              <a:gd name="T4" fmla="*/ 4585 w 5557"/>
              <a:gd name="T5" fmla="*/ 186 h 198"/>
              <a:gd name="T6" fmla="*/ 2246 w 5557"/>
              <a:gd name="T7" fmla="*/ 180 h 198"/>
              <a:gd name="T8" fmla="*/ 960 w 5557"/>
              <a:gd name="T9" fmla="*/ 180 h 198"/>
              <a:gd name="T10" fmla="*/ 76 w 5557"/>
              <a:gd name="T11" fmla="*/ 198 h 198"/>
              <a:gd name="T12" fmla="*/ 1 w 5557"/>
              <a:gd name="T13" fmla="*/ 153 h 198"/>
              <a:gd name="T14" fmla="*/ 1 w 5557"/>
              <a:gd name="T15" fmla="*/ 0 h 198"/>
              <a:gd name="T16" fmla="*/ 5553 w 5557"/>
              <a:gd name="T1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4061 h 4067"/>
              <a:gd name="T2" fmla="*/ 145 w 153"/>
              <a:gd name="T3" fmla="*/ 4064 h 4067"/>
              <a:gd name="T4" fmla="*/ 149 w 153"/>
              <a:gd name="T5" fmla="*/ 3364 h 4067"/>
              <a:gd name="T6" fmla="*/ 137 w 153"/>
              <a:gd name="T7" fmla="*/ 1651 h 4067"/>
              <a:gd name="T8" fmla="*/ 139 w 153"/>
              <a:gd name="T9" fmla="*/ 710 h 4067"/>
              <a:gd name="T10" fmla="*/ 136 w 153"/>
              <a:gd name="T11" fmla="*/ 65 h 4067"/>
              <a:gd name="T12" fmla="*/ 102 w 153"/>
              <a:gd name="T13" fmla="*/ 18 h 4067"/>
              <a:gd name="T14" fmla="*/ 1 w 153"/>
              <a:gd name="T15" fmla="*/ 7 h 4067"/>
              <a:gd name="T16" fmla="*/ 0 w 153"/>
              <a:gd name="T17" fmla="*/ 4061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2 w 156"/>
              <a:gd name="T1" fmla="*/ 0 h 206"/>
              <a:gd name="T2" fmla="*/ 150 w 156"/>
              <a:gd name="T3" fmla="*/ 0 h 206"/>
              <a:gd name="T4" fmla="*/ 144 w 156"/>
              <a:gd name="T5" fmla="*/ 149 h 206"/>
              <a:gd name="T6" fmla="*/ 87 w 156"/>
              <a:gd name="T7" fmla="*/ 197 h 206"/>
              <a:gd name="T8" fmla="*/ 0 w 156"/>
              <a:gd name="T9" fmla="*/ 197 h 206"/>
              <a:gd name="T10" fmla="*/ 2 w 156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7343775" y="133350"/>
            <a:ext cx="1692275" cy="1160463"/>
            <a:chOff x="4688" y="182"/>
            <a:chExt cx="956" cy="656"/>
          </a:xfrm>
        </p:grpSpPr>
        <p:sp>
          <p:nvSpPr>
            <p:cNvPr id="1036" name="Freeform 12" descr="1"/>
            <p:cNvSpPr>
              <a:spLocks/>
            </p:cNvSpPr>
            <p:nvPr/>
          </p:nvSpPr>
          <p:spPr bwMode="gray">
            <a:xfrm>
              <a:off x="4688" y="182"/>
              <a:ext cx="462" cy="305"/>
            </a:xfrm>
            <a:custGeom>
              <a:avLst/>
              <a:gdLst>
                <a:gd name="T0" fmla="*/ 32 w 1718"/>
                <a:gd name="T1" fmla="*/ 70 h 1134"/>
                <a:gd name="T2" fmla="*/ 138 w 1718"/>
                <a:gd name="T3" fmla="*/ 20 h 1134"/>
                <a:gd name="T4" fmla="*/ 412 w 1718"/>
                <a:gd name="T5" fmla="*/ 32 h 1134"/>
                <a:gd name="T6" fmla="*/ 682 w 1718"/>
                <a:gd name="T7" fmla="*/ 11 h 1134"/>
                <a:gd name="T8" fmla="*/ 1010 w 1718"/>
                <a:gd name="T9" fmla="*/ 17 h 1134"/>
                <a:gd name="T10" fmla="*/ 1276 w 1718"/>
                <a:gd name="T11" fmla="*/ 30 h 1134"/>
                <a:gd name="T12" fmla="*/ 1462 w 1718"/>
                <a:gd name="T13" fmla="*/ 11 h 1134"/>
                <a:gd name="T14" fmla="*/ 1618 w 1718"/>
                <a:gd name="T15" fmla="*/ 18 h 1134"/>
                <a:gd name="T16" fmla="*/ 1704 w 1718"/>
                <a:gd name="T17" fmla="*/ 120 h 1134"/>
                <a:gd name="T18" fmla="*/ 1700 w 1718"/>
                <a:gd name="T19" fmla="*/ 338 h 1134"/>
                <a:gd name="T20" fmla="*/ 1708 w 1718"/>
                <a:gd name="T21" fmla="*/ 665 h 1134"/>
                <a:gd name="T22" fmla="*/ 1698 w 1718"/>
                <a:gd name="T23" fmla="*/ 857 h 1134"/>
                <a:gd name="T24" fmla="*/ 1710 w 1718"/>
                <a:gd name="T25" fmla="*/ 1043 h 1134"/>
                <a:gd name="T26" fmla="*/ 1656 w 1718"/>
                <a:gd name="T27" fmla="*/ 1120 h 1134"/>
                <a:gd name="T28" fmla="*/ 1480 w 1718"/>
                <a:gd name="T29" fmla="*/ 1122 h 1134"/>
                <a:gd name="T30" fmla="*/ 1254 w 1718"/>
                <a:gd name="T31" fmla="*/ 1111 h 1134"/>
                <a:gd name="T32" fmla="*/ 920 w 1718"/>
                <a:gd name="T33" fmla="*/ 1126 h 1134"/>
                <a:gd name="T34" fmla="*/ 584 w 1718"/>
                <a:gd name="T35" fmla="*/ 1109 h 1134"/>
                <a:gd name="T36" fmla="*/ 322 w 1718"/>
                <a:gd name="T37" fmla="*/ 1123 h 1134"/>
                <a:gd name="T38" fmla="*/ 88 w 1718"/>
                <a:gd name="T39" fmla="*/ 1116 h 1134"/>
                <a:gd name="T40" fmla="*/ 14 w 1718"/>
                <a:gd name="T41" fmla="*/ 1029 h 1134"/>
                <a:gd name="T42" fmla="*/ 23 w 1718"/>
                <a:gd name="T43" fmla="*/ 847 h 1134"/>
                <a:gd name="T44" fmla="*/ 20 w 1718"/>
                <a:gd name="T45" fmla="*/ 657 h 1134"/>
                <a:gd name="T46" fmla="*/ 4 w 1718"/>
                <a:gd name="T47" fmla="*/ 405 h 1134"/>
                <a:gd name="T48" fmla="*/ 20 w 1718"/>
                <a:gd name="T49" fmla="*/ 222 h 1134"/>
                <a:gd name="T50" fmla="*/ 32 w 1718"/>
                <a:gd name="T51" fmla="*/ 7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8" h="1134">
                  <a:moveTo>
                    <a:pt x="32" y="70"/>
                  </a:moveTo>
                  <a:cubicBezTo>
                    <a:pt x="52" y="36"/>
                    <a:pt x="74" y="25"/>
                    <a:pt x="138" y="20"/>
                  </a:cubicBezTo>
                  <a:cubicBezTo>
                    <a:pt x="202" y="15"/>
                    <a:pt x="310" y="34"/>
                    <a:pt x="412" y="32"/>
                  </a:cubicBezTo>
                  <a:cubicBezTo>
                    <a:pt x="514" y="30"/>
                    <a:pt x="574" y="12"/>
                    <a:pt x="682" y="11"/>
                  </a:cubicBezTo>
                  <a:cubicBezTo>
                    <a:pt x="790" y="10"/>
                    <a:pt x="923" y="13"/>
                    <a:pt x="1010" y="17"/>
                  </a:cubicBezTo>
                  <a:cubicBezTo>
                    <a:pt x="1097" y="21"/>
                    <a:pt x="1206" y="33"/>
                    <a:pt x="1276" y="30"/>
                  </a:cubicBezTo>
                  <a:cubicBezTo>
                    <a:pt x="1346" y="27"/>
                    <a:pt x="1405" y="13"/>
                    <a:pt x="1462" y="11"/>
                  </a:cubicBezTo>
                  <a:cubicBezTo>
                    <a:pt x="1519" y="9"/>
                    <a:pt x="1579" y="0"/>
                    <a:pt x="1618" y="18"/>
                  </a:cubicBezTo>
                  <a:cubicBezTo>
                    <a:pt x="1657" y="36"/>
                    <a:pt x="1690" y="67"/>
                    <a:pt x="1704" y="120"/>
                  </a:cubicBezTo>
                  <a:cubicBezTo>
                    <a:pt x="1718" y="173"/>
                    <a:pt x="1700" y="232"/>
                    <a:pt x="1700" y="338"/>
                  </a:cubicBezTo>
                  <a:cubicBezTo>
                    <a:pt x="1700" y="444"/>
                    <a:pt x="1710" y="577"/>
                    <a:pt x="1708" y="665"/>
                  </a:cubicBezTo>
                  <a:cubicBezTo>
                    <a:pt x="1706" y="753"/>
                    <a:pt x="1696" y="789"/>
                    <a:pt x="1698" y="857"/>
                  </a:cubicBezTo>
                  <a:cubicBezTo>
                    <a:pt x="1700" y="925"/>
                    <a:pt x="1717" y="1007"/>
                    <a:pt x="1710" y="1043"/>
                  </a:cubicBezTo>
                  <a:cubicBezTo>
                    <a:pt x="1703" y="1079"/>
                    <a:pt x="1693" y="1106"/>
                    <a:pt x="1656" y="1120"/>
                  </a:cubicBezTo>
                  <a:cubicBezTo>
                    <a:pt x="1619" y="1134"/>
                    <a:pt x="1537" y="1124"/>
                    <a:pt x="1480" y="1122"/>
                  </a:cubicBezTo>
                  <a:cubicBezTo>
                    <a:pt x="1423" y="1120"/>
                    <a:pt x="1347" y="1110"/>
                    <a:pt x="1254" y="1111"/>
                  </a:cubicBezTo>
                  <a:cubicBezTo>
                    <a:pt x="1161" y="1112"/>
                    <a:pt x="1032" y="1126"/>
                    <a:pt x="920" y="1126"/>
                  </a:cubicBezTo>
                  <a:cubicBezTo>
                    <a:pt x="808" y="1126"/>
                    <a:pt x="679" y="1111"/>
                    <a:pt x="584" y="1109"/>
                  </a:cubicBezTo>
                  <a:cubicBezTo>
                    <a:pt x="489" y="1107"/>
                    <a:pt x="408" y="1120"/>
                    <a:pt x="322" y="1123"/>
                  </a:cubicBezTo>
                  <a:cubicBezTo>
                    <a:pt x="236" y="1126"/>
                    <a:pt x="144" y="1132"/>
                    <a:pt x="88" y="1116"/>
                  </a:cubicBezTo>
                  <a:cubicBezTo>
                    <a:pt x="32" y="1100"/>
                    <a:pt x="17" y="1070"/>
                    <a:pt x="14" y="1029"/>
                  </a:cubicBezTo>
                  <a:cubicBezTo>
                    <a:pt x="11" y="988"/>
                    <a:pt x="19" y="925"/>
                    <a:pt x="23" y="847"/>
                  </a:cubicBezTo>
                  <a:cubicBezTo>
                    <a:pt x="27" y="769"/>
                    <a:pt x="26" y="734"/>
                    <a:pt x="20" y="657"/>
                  </a:cubicBezTo>
                  <a:cubicBezTo>
                    <a:pt x="14" y="580"/>
                    <a:pt x="0" y="497"/>
                    <a:pt x="4" y="405"/>
                  </a:cubicBezTo>
                  <a:cubicBezTo>
                    <a:pt x="8" y="313"/>
                    <a:pt x="17" y="276"/>
                    <a:pt x="20" y="222"/>
                  </a:cubicBezTo>
                  <a:cubicBezTo>
                    <a:pt x="23" y="168"/>
                    <a:pt x="12" y="104"/>
                    <a:pt x="32" y="70"/>
                  </a:cubicBez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5182" y="182"/>
              <a:ext cx="462" cy="306"/>
            </a:xfrm>
            <a:custGeom>
              <a:avLst/>
              <a:gdLst>
                <a:gd name="T0" fmla="*/ 20 w 1712"/>
                <a:gd name="T1" fmla="*/ 62 h 1134"/>
                <a:gd name="T2" fmla="*/ 132 w 1712"/>
                <a:gd name="T3" fmla="*/ 20 h 1134"/>
                <a:gd name="T4" fmla="*/ 406 w 1712"/>
                <a:gd name="T5" fmla="*/ 32 h 1134"/>
                <a:gd name="T6" fmla="*/ 746 w 1712"/>
                <a:gd name="T7" fmla="*/ 8 h 1134"/>
                <a:gd name="T8" fmla="*/ 1054 w 1712"/>
                <a:gd name="T9" fmla="*/ 26 h 1134"/>
                <a:gd name="T10" fmla="*/ 1270 w 1712"/>
                <a:gd name="T11" fmla="*/ 30 h 1134"/>
                <a:gd name="T12" fmla="*/ 1474 w 1712"/>
                <a:gd name="T13" fmla="*/ 6 h 1134"/>
                <a:gd name="T14" fmla="*/ 1612 w 1712"/>
                <a:gd name="T15" fmla="*/ 18 h 1134"/>
                <a:gd name="T16" fmla="*/ 1698 w 1712"/>
                <a:gd name="T17" fmla="*/ 120 h 1134"/>
                <a:gd name="T18" fmla="*/ 1694 w 1712"/>
                <a:gd name="T19" fmla="*/ 338 h 1134"/>
                <a:gd name="T20" fmla="*/ 1704 w 1712"/>
                <a:gd name="T21" fmla="*/ 750 h 1134"/>
                <a:gd name="T22" fmla="*/ 1694 w 1712"/>
                <a:gd name="T23" fmla="*/ 902 h 1134"/>
                <a:gd name="T24" fmla="*/ 1696 w 1712"/>
                <a:gd name="T25" fmla="*/ 1038 h 1134"/>
                <a:gd name="T26" fmla="*/ 1650 w 1712"/>
                <a:gd name="T27" fmla="*/ 1120 h 1134"/>
                <a:gd name="T28" fmla="*/ 1474 w 1712"/>
                <a:gd name="T29" fmla="*/ 1122 h 1134"/>
                <a:gd name="T30" fmla="*/ 1250 w 1712"/>
                <a:gd name="T31" fmla="*/ 1102 h 1134"/>
                <a:gd name="T32" fmla="*/ 914 w 1712"/>
                <a:gd name="T33" fmla="*/ 1126 h 1134"/>
                <a:gd name="T34" fmla="*/ 580 w 1712"/>
                <a:gd name="T35" fmla="*/ 1100 h 1134"/>
                <a:gd name="T36" fmla="*/ 344 w 1712"/>
                <a:gd name="T37" fmla="*/ 1116 h 1134"/>
                <a:gd name="T38" fmla="*/ 64 w 1712"/>
                <a:gd name="T39" fmla="*/ 1116 h 1134"/>
                <a:gd name="T40" fmla="*/ 8 w 1712"/>
                <a:gd name="T41" fmla="*/ 1020 h 1134"/>
                <a:gd name="T42" fmla="*/ 16 w 1712"/>
                <a:gd name="T43" fmla="*/ 860 h 1134"/>
                <a:gd name="T44" fmla="*/ 16 w 1712"/>
                <a:gd name="T45" fmla="*/ 550 h 1134"/>
                <a:gd name="T46" fmla="*/ 2 w 1712"/>
                <a:gd name="T47" fmla="*/ 384 h 1134"/>
                <a:gd name="T48" fmla="*/ 14 w 1712"/>
                <a:gd name="T49" fmla="*/ 222 h 1134"/>
                <a:gd name="T50" fmla="*/ 20 w 1712"/>
                <a:gd name="T51" fmla="*/ 6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4688" y="532"/>
              <a:ext cx="462" cy="305"/>
            </a:xfrm>
            <a:custGeom>
              <a:avLst/>
              <a:gdLst>
                <a:gd name="T0" fmla="*/ 32 w 1718"/>
                <a:gd name="T1" fmla="*/ 70 h 1134"/>
                <a:gd name="T2" fmla="*/ 138 w 1718"/>
                <a:gd name="T3" fmla="*/ 20 h 1134"/>
                <a:gd name="T4" fmla="*/ 412 w 1718"/>
                <a:gd name="T5" fmla="*/ 32 h 1134"/>
                <a:gd name="T6" fmla="*/ 682 w 1718"/>
                <a:gd name="T7" fmla="*/ 11 h 1134"/>
                <a:gd name="T8" fmla="*/ 1010 w 1718"/>
                <a:gd name="T9" fmla="*/ 17 h 1134"/>
                <a:gd name="T10" fmla="*/ 1276 w 1718"/>
                <a:gd name="T11" fmla="*/ 30 h 1134"/>
                <a:gd name="T12" fmla="*/ 1462 w 1718"/>
                <a:gd name="T13" fmla="*/ 11 h 1134"/>
                <a:gd name="T14" fmla="*/ 1618 w 1718"/>
                <a:gd name="T15" fmla="*/ 18 h 1134"/>
                <a:gd name="T16" fmla="*/ 1704 w 1718"/>
                <a:gd name="T17" fmla="*/ 120 h 1134"/>
                <a:gd name="T18" fmla="*/ 1700 w 1718"/>
                <a:gd name="T19" fmla="*/ 338 h 1134"/>
                <a:gd name="T20" fmla="*/ 1708 w 1718"/>
                <a:gd name="T21" fmla="*/ 665 h 1134"/>
                <a:gd name="T22" fmla="*/ 1698 w 1718"/>
                <a:gd name="T23" fmla="*/ 857 h 1134"/>
                <a:gd name="T24" fmla="*/ 1710 w 1718"/>
                <a:gd name="T25" fmla="*/ 1043 h 1134"/>
                <a:gd name="T26" fmla="*/ 1656 w 1718"/>
                <a:gd name="T27" fmla="*/ 1120 h 1134"/>
                <a:gd name="T28" fmla="*/ 1480 w 1718"/>
                <a:gd name="T29" fmla="*/ 1122 h 1134"/>
                <a:gd name="T30" fmla="*/ 1254 w 1718"/>
                <a:gd name="T31" fmla="*/ 1111 h 1134"/>
                <a:gd name="T32" fmla="*/ 920 w 1718"/>
                <a:gd name="T33" fmla="*/ 1126 h 1134"/>
                <a:gd name="T34" fmla="*/ 584 w 1718"/>
                <a:gd name="T35" fmla="*/ 1109 h 1134"/>
                <a:gd name="T36" fmla="*/ 322 w 1718"/>
                <a:gd name="T37" fmla="*/ 1123 h 1134"/>
                <a:gd name="T38" fmla="*/ 88 w 1718"/>
                <a:gd name="T39" fmla="*/ 1116 h 1134"/>
                <a:gd name="T40" fmla="*/ 14 w 1718"/>
                <a:gd name="T41" fmla="*/ 1029 h 1134"/>
                <a:gd name="T42" fmla="*/ 23 w 1718"/>
                <a:gd name="T43" fmla="*/ 847 h 1134"/>
                <a:gd name="T44" fmla="*/ 20 w 1718"/>
                <a:gd name="T45" fmla="*/ 657 h 1134"/>
                <a:gd name="T46" fmla="*/ 4 w 1718"/>
                <a:gd name="T47" fmla="*/ 405 h 1134"/>
                <a:gd name="T48" fmla="*/ 20 w 1718"/>
                <a:gd name="T49" fmla="*/ 222 h 1134"/>
                <a:gd name="T50" fmla="*/ 32 w 1718"/>
                <a:gd name="T51" fmla="*/ 7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8" h="1134">
                  <a:moveTo>
                    <a:pt x="32" y="70"/>
                  </a:moveTo>
                  <a:cubicBezTo>
                    <a:pt x="52" y="36"/>
                    <a:pt x="74" y="25"/>
                    <a:pt x="138" y="20"/>
                  </a:cubicBezTo>
                  <a:cubicBezTo>
                    <a:pt x="202" y="15"/>
                    <a:pt x="310" y="34"/>
                    <a:pt x="412" y="32"/>
                  </a:cubicBezTo>
                  <a:cubicBezTo>
                    <a:pt x="514" y="30"/>
                    <a:pt x="574" y="12"/>
                    <a:pt x="682" y="11"/>
                  </a:cubicBezTo>
                  <a:cubicBezTo>
                    <a:pt x="790" y="10"/>
                    <a:pt x="923" y="13"/>
                    <a:pt x="1010" y="17"/>
                  </a:cubicBezTo>
                  <a:cubicBezTo>
                    <a:pt x="1097" y="21"/>
                    <a:pt x="1206" y="33"/>
                    <a:pt x="1276" y="30"/>
                  </a:cubicBezTo>
                  <a:cubicBezTo>
                    <a:pt x="1346" y="27"/>
                    <a:pt x="1405" y="13"/>
                    <a:pt x="1462" y="11"/>
                  </a:cubicBezTo>
                  <a:cubicBezTo>
                    <a:pt x="1519" y="9"/>
                    <a:pt x="1579" y="0"/>
                    <a:pt x="1618" y="18"/>
                  </a:cubicBezTo>
                  <a:cubicBezTo>
                    <a:pt x="1657" y="36"/>
                    <a:pt x="1690" y="67"/>
                    <a:pt x="1704" y="120"/>
                  </a:cubicBezTo>
                  <a:cubicBezTo>
                    <a:pt x="1718" y="173"/>
                    <a:pt x="1700" y="232"/>
                    <a:pt x="1700" y="338"/>
                  </a:cubicBezTo>
                  <a:cubicBezTo>
                    <a:pt x="1700" y="444"/>
                    <a:pt x="1710" y="577"/>
                    <a:pt x="1708" y="665"/>
                  </a:cubicBezTo>
                  <a:cubicBezTo>
                    <a:pt x="1706" y="753"/>
                    <a:pt x="1696" y="789"/>
                    <a:pt x="1698" y="857"/>
                  </a:cubicBezTo>
                  <a:cubicBezTo>
                    <a:pt x="1700" y="925"/>
                    <a:pt x="1717" y="1007"/>
                    <a:pt x="1710" y="1043"/>
                  </a:cubicBezTo>
                  <a:cubicBezTo>
                    <a:pt x="1703" y="1079"/>
                    <a:pt x="1693" y="1106"/>
                    <a:pt x="1656" y="1120"/>
                  </a:cubicBezTo>
                  <a:cubicBezTo>
                    <a:pt x="1619" y="1134"/>
                    <a:pt x="1537" y="1124"/>
                    <a:pt x="1480" y="1122"/>
                  </a:cubicBezTo>
                  <a:cubicBezTo>
                    <a:pt x="1423" y="1120"/>
                    <a:pt x="1347" y="1110"/>
                    <a:pt x="1254" y="1111"/>
                  </a:cubicBezTo>
                  <a:cubicBezTo>
                    <a:pt x="1161" y="1112"/>
                    <a:pt x="1032" y="1126"/>
                    <a:pt x="920" y="1126"/>
                  </a:cubicBezTo>
                  <a:cubicBezTo>
                    <a:pt x="808" y="1126"/>
                    <a:pt x="679" y="1111"/>
                    <a:pt x="584" y="1109"/>
                  </a:cubicBezTo>
                  <a:cubicBezTo>
                    <a:pt x="489" y="1107"/>
                    <a:pt x="408" y="1120"/>
                    <a:pt x="322" y="1123"/>
                  </a:cubicBezTo>
                  <a:cubicBezTo>
                    <a:pt x="236" y="1126"/>
                    <a:pt x="144" y="1132"/>
                    <a:pt x="88" y="1116"/>
                  </a:cubicBezTo>
                  <a:cubicBezTo>
                    <a:pt x="32" y="1100"/>
                    <a:pt x="17" y="1070"/>
                    <a:pt x="14" y="1029"/>
                  </a:cubicBezTo>
                  <a:cubicBezTo>
                    <a:pt x="11" y="988"/>
                    <a:pt x="19" y="925"/>
                    <a:pt x="23" y="847"/>
                  </a:cubicBezTo>
                  <a:cubicBezTo>
                    <a:pt x="27" y="769"/>
                    <a:pt x="26" y="734"/>
                    <a:pt x="20" y="657"/>
                  </a:cubicBezTo>
                  <a:cubicBezTo>
                    <a:pt x="14" y="580"/>
                    <a:pt x="0" y="497"/>
                    <a:pt x="4" y="405"/>
                  </a:cubicBezTo>
                  <a:cubicBezTo>
                    <a:pt x="8" y="313"/>
                    <a:pt x="17" y="276"/>
                    <a:pt x="20" y="222"/>
                  </a:cubicBezTo>
                  <a:cubicBezTo>
                    <a:pt x="23" y="168"/>
                    <a:pt x="12" y="104"/>
                    <a:pt x="32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5182" y="532"/>
              <a:ext cx="462" cy="306"/>
            </a:xfrm>
            <a:custGeom>
              <a:avLst/>
              <a:gdLst>
                <a:gd name="T0" fmla="*/ 20 w 1712"/>
                <a:gd name="T1" fmla="*/ 62 h 1134"/>
                <a:gd name="T2" fmla="*/ 132 w 1712"/>
                <a:gd name="T3" fmla="*/ 20 h 1134"/>
                <a:gd name="T4" fmla="*/ 406 w 1712"/>
                <a:gd name="T5" fmla="*/ 32 h 1134"/>
                <a:gd name="T6" fmla="*/ 746 w 1712"/>
                <a:gd name="T7" fmla="*/ 8 h 1134"/>
                <a:gd name="T8" fmla="*/ 1054 w 1712"/>
                <a:gd name="T9" fmla="*/ 26 h 1134"/>
                <a:gd name="T10" fmla="*/ 1270 w 1712"/>
                <a:gd name="T11" fmla="*/ 30 h 1134"/>
                <a:gd name="T12" fmla="*/ 1474 w 1712"/>
                <a:gd name="T13" fmla="*/ 6 h 1134"/>
                <a:gd name="T14" fmla="*/ 1612 w 1712"/>
                <a:gd name="T15" fmla="*/ 18 h 1134"/>
                <a:gd name="T16" fmla="*/ 1698 w 1712"/>
                <a:gd name="T17" fmla="*/ 120 h 1134"/>
                <a:gd name="T18" fmla="*/ 1694 w 1712"/>
                <a:gd name="T19" fmla="*/ 338 h 1134"/>
                <a:gd name="T20" fmla="*/ 1704 w 1712"/>
                <a:gd name="T21" fmla="*/ 750 h 1134"/>
                <a:gd name="T22" fmla="*/ 1694 w 1712"/>
                <a:gd name="T23" fmla="*/ 902 h 1134"/>
                <a:gd name="T24" fmla="*/ 1696 w 1712"/>
                <a:gd name="T25" fmla="*/ 1038 h 1134"/>
                <a:gd name="T26" fmla="*/ 1650 w 1712"/>
                <a:gd name="T27" fmla="*/ 1120 h 1134"/>
                <a:gd name="T28" fmla="*/ 1474 w 1712"/>
                <a:gd name="T29" fmla="*/ 1122 h 1134"/>
                <a:gd name="T30" fmla="*/ 1250 w 1712"/>
                <a:gd name="T31" fmla="*/ 1102 h 1134"/>
                <a:gd name="T32" fmla="*/ 914 w 1712"/>
                <a:gd name="T33" fmla="*/ 1126 h 1134"/>
                <a:gd name="T34" fmla="*/ 580 w 1712"/>
                <a:gd name="T35" fmla="*/ 1100 h 1134"/>
                <a:gd name="T36" fmla="*/ 344 w 1712"/>
                <a:gd name="T37" fmla="*/ 1116 h 1134"/>
                <a:gd name="T38" fmla="*/ 64 w 1712"/>
                <a:gd name="T39" fmla="*/ 1116 h 1134"/>
                <a:gd name="T40" fmla="*/ 8 w 1712"/>
                <a:gd name="T41" fmla="*/ 1020 h 1134"/>
                <a:gd name="T42" fmla="*/ 16 w 1712"/>
                <a:gd name="T43" fmla="*/ 860 h 1134"/>
                <a:gd name="T44" fmla="*/ 16 w 1712"/>
                <a:gd name="T45" fmla="*/ 550 h 1134"/>
                <a:gd name="T46" fmla="*/ 2 w 1712"/>
                <a:gd name="T47" fmla="*/ 384 h 1134"/>
                <a:gd name="T48" fmla="*/ 14 w 1712"/>
                <a:gd name="T49" fmla="*/ 222 h 1134"/>
                <a:gd name="T50" fmla="*/ 20 w 1712"/>
                <a:gd name="T51" fmla="*/ 6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40" name="Picture 16" descr="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596429">
            <a:off x="8755063" y="36513"/>
            <a:ext cx="182562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625" y="284163"/>
            <a:ext cx="67341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30A21A-D8DE-4BBE-8247-CD062EEC6A1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3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emf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29525" t="18500" r="15350" b="8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5536" y="4725144"/>
            <a:ext cx="1224136" cy="360040"/>
          </a:xfrm>
          <a:prstGeom prst="rect">
            <a:avLst/>
          </a:prstGeom>
          <a:solidFill>
            <a:srgbClr val="FEFACD"/>
          </a:solidFill>
          <a:ln>
            <a:solidFill>
              <a:srgbClr val="FE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gray">
          <a:xfrm>
            <a:off x="2235696" y="5326433"/>
            <a:ext cx="6400800" cy="72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ГБУ </a:t>
            </a:r>
            <a:r>
              <a:rPr lang="ru-RU" sz="2400" b="1" dirty="0">
                <a:cs typeface="Times New Roman" panose="02020603050405020304" pitchFamily="18" charset="0"/>
              </a:rPr>
              <a:t>РО «Центр общественного здоровья, медицинской профилактики и информационных технологий»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627784" y="1497972"/>
            <a:ext cx="1224136" cy="449145"/>
          </a:xfrm>
          <a:prstGeom prst="rect">
            <a:avLst/>
          </a:prstGeom>
          <a:solidFill>
            <a:srgbClr val="FEFACD"/>
          </a:solidFill>
          <a:ln>
            <a:solidFill>
              <a:srgbClr val="FE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771800" y="1857592"/>
            <a:ext cx="648072" cy="360040"/>
          </a:xfrm>
          <a:prstGeom prst="rect">
            <a:avLst/>
          </a:prstGeom>
          <a:solidFill>
            <a:srgbClr val="FEFACD"/>
          </a:solidFill>
          <a:ln>
            <a:solidFill>
              <a:srgbClr val="FE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499992" y="1052736"/>
            <a:ext cx="936104" cy="1102432"/>
          </a:xfrm>
          <a:prstGeom prst="rect">
            <a:avLst/>
          </a:prstGeom>
          <a:solidFill>
            <a:srgbClr val="FEFAC7"/>
          </a:solidFill>
          <a:ln>
            <a:solidFill>
              <a:srgbClr val="FEF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27984" y="1421324"/>
            <a:ext cx="648072" cy="135468"/>
          </a:xfrm>
          <a:prstGeom prst="rect">
            <a:avLst/>
          </a:prstGeom>
          <a:solidFill>
            <a:srgbClr val="FEFACD"/>
          </a:solidFill>
          <a:ln>
            <a:solidFill>
              <a:srgbClr val="FE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black">
          <a:xfrm>
            <a:off x="240060" y="277306"/>
            <a:ext cx="5711552" cy="26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ru-RU" sz="3600" dirty="0">
                <a:solidFill>
                  <a:srgbClr val="000000"/>
                </a:solidFill>
              </a:rPr>
              <a:t/>
            </a:r>
            <a:br>
              <a:rPr lang="en-US" altLang="ru-RU" sz="3600" dirty="0">
                <a:solidFill>
                  <a:srgbClr val="000000"/>
                </a:solidFill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работник – здоровая организация»</a:t>
            </a:r>
            <a:endParaRPr kumimoji="0" lang="en-US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622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240060" y="6288183"/>
            <a:ext cx="6400800" cy="72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/>
            </a:r>
            <a:br>
              <a:rPr lang="ru-RU" altLang="ru-RU" sz="1400" dirty="0">
                <a:solidFill>
                  <a:srgbClr val="000000"/>
                </a:solidFill>
              </a:rPr>
            </a:br>
            <a:r>
              <a:rPr lang="ru-RU" altLang="ru-RU" sz="1400" i="1" dirty="0">
                <a:solidFill>
                  <a:srgbClr val="000000"/>
                </a:solidFill>
              </a:rPr>
              <a:t>Рязань, 2021</a:t>
            </a:r>
            <a:endParaRPr kumimoji="0" lang="en-US" altLang="ru-RU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0723BA-96C3-4E4F-A363-9CDA95942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7" y="5143765"/>
            <a:ext cx="999831" cy="9937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72E1B-611F-4480-A439-6DFC625A8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974" y="44624"/>
            <a:ext cx="1639966" cy="8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2"/>
          <p:cNvGrpSpPr>
            <a:grpSpLocks/>
          </p:cNvGrpSpPr>
          <p:nvPr/>
        </p:nvGrpSpPr>
        <p:grpSpPr bwMode="auto">
          <a:xfrm>
            <a:off x="6054731" y="2997200"/>
            <a:ext cx="1965325" cy="1963738"/>
            <a:chOff x="144" y="384"/>
            <a:chExt cx="2080" cy="2081"/>
          </a:xfrm>
        </p:grpSpPr>
        <p:sp>
          <p:nvSpPr>
            <p:cNvPr id="64" name="Oval 23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" name="Picture 24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30"/>
          <p:cNvGrpSpPr>
            <a:grpSpLocks/>
          </p:cNvGrpSpPr>
          <p:nvPr/>
        </p:nvGrpSpPr>
        <p:grpSpPr bwMode="auto">
          <a:xfrm>
            <a:off x="1916119" y="2387569"/>
            <a:ext cx="2901950" cy="2667333"/>
            <a:chOff x="144" y="384"/>
            <a:chExt cx="2080" cy="2081"/>
          </a:xfrm>
        </p:grpSpPr>
        <p:sp>
          <p:nvSpPr>
            <p:cNvPr id="72" name="Oval 31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31765"/>
                    <a:invGamma/>
                  </a:schemeClr>
                </a:gs>
                <a:gs pos="5000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" name="Picture 32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WordArt 35"/>
          <p:cNvSpPr>
            <a:spLocks noChangeArrowheads="1" noChangeShapeType="1" noTextEdit="1"/>
          </p:cNvSpPr>
          <p:nvPr/>
        </p:nvSpPr>
        <p:spPr bwMode="gray">
          <a:xfrm rot="21207533">
            <a:off x="1819958" y="2759484"/>
            <a:ext cx="3272791" cy="37698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3399933"/>
              </a:avLst>
            </a:prstTxWarp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для работников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профилактических мероприятий</a:t>
            </a:r>
            <a:r>
              <a:rPr lang="ru-RU" sz="1200" b="1" dirty="0"/>
              <a:t>.</a:t>
            </a:r>
          </a:p>
          <a:p>
            <a:pPr algn="ctr"/>
            <a:endParaRPr lang="ru-RU" sz="2800" b="1" kern="10" dirty="0">
              <a:cs typeface="Arial" panose="020B0604020202020204" pitchFamily="34" charset="0"/>
            </a:endParaRPr>
          </a:p>
        </p:txBody>
      </p:sp>
      <p:sp>
        <p:nvSpPr>
          <p:cNvPr id="77" name="WordArt 36"/>
          <p:cNvSpPr>
            <a:spLocks noChangeArrowheads="1" noChangeShapeType="1" noTextEdit="1"/>
          </p:cNvSpPr>
          <p:nvPr/>
        </p:nvSpPr>
        <p:spPr bwMode="gray">
          <a:xfrm rot="724573">
            <a:off x="4070356" y="3971925"/>
            <a:ext cx="2425700" cy="218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endParaRPr lang="ru-RU" sz="2000" b="1" kern="10" dirty="0">
              <a:cs typeface="Arial" panose="020B0604020202020204" pitchFamily="34" charset="0"/>
            </a:endParaRPr>
          </a:p>
        </p:txBody>
      </p:sp>
      <p:sp>
        <p:nvSpPr>
          <p:cNvPr id="80" name="WordArt 39"/>
          <p:cNvSpPr>
            <a:spLocks noChangeArrowheads="1" noChangeShapeType="1" noTextEdit="1"/>
          </p:cNvSpPr>
          <p:nvPr/>
        </p:nvSpPr>
        <p:spPr bwMode="gray">
          <a:xfrm rot="18459287">
            <a:off x="5887249" y="2936082"/>
            <a:ext cx="2398713" cy="2165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766795"/>
              </a:avLst>
            </a:prstTxWarp>
          </a:bodyPr>
          <a:lstStyle/>
          <a:p>
            <a:pPr algn="ctr"/>
            <a:r>
              <a:rPr lang="ru-RU" sz="2000" b="1" kern="10" dirty="0">
                <a:solidFill>
                  <a:schemeClr val="accent4"/>
                </a:solidFill>
                <a:cs typeface="Arial" panose="020B0604020202020204" pitchFamily="34" charset="0"/>
              </a:rPr>
              <a:t>Санитарное просвещение населения</a:t>
            </a: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4194181" y="3756025"/>
            <a:ext cx="2185988" cy="2185988"/>
            <a:chOff x="144" y="384"/>
            <a:chExt cx="2080" cy="2081"/>
          </a:xfrm>
        </p:grpSpPr>
        <p:sp>
          <p:nvSpPr>
            <p:cNvPr id="68" name="Oval 27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31765"/>
                    <a:invGamma/>
                    <a:alpha val="71001"/>
                  </a:schemeClr>
                </a:gs>
                <a:gs pos="5000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31765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" name="Picture 28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2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" name="WordArt 36"/>
          <p:cNvSpPr>
            <a:spLocks noChangeArrowheads="1" noChangeShapeType="1" noTextEdit="1"/>
          </p:cNvSpPr>
          <p:nvPr/>
        </p:nvSpPr>
        <p:spPr bwMode="gray">
          <a:xfrm rot="20656974">
            <a:off x="1023645" y="4337051"/>
            <a:ext cx="2195338" cy="218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r>
              <a:rPr lang="ru-RU" b="1" dirty="0"/>
              <a:t>Организация посещения работниками </a:t>
            </a:r>
          </a:p>
          <a:p>
            <a:pPr algn="ctr"/>
            <a:r>
              <a:rPr lang="ru-RU" b="1" dirty="0"/>
              <a:t>занятий в группе «Фитнес</a:t>
            </a:r>
            <a:r>
              <a:rPr lang="ru-RU" dirty="0"/>
              <a:t>».</a:t>
            </a:r>
            <a:r>
              <a:rPr lang="ru-RU" sz="2000" b="1" kern="1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092280" y="332656"/>
            <a:ext cx="1944216" cy="981161"/>
          </a:xfrm>
          <a:prstGeom prst="rect">
            <a:avLst/>
          </a:pr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172400" y="256875"/>
            <a:ext cx="971600" cy="14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308304" y="-1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8221385" y="256875"/>
            <a:ext cx="644658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331239" y="95271"/>
            <a:ext cx="841161" cy="80745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221385" y="965296"/>
            <a:ext cx="864096" cy="813450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521353" y="965296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4" y="541003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658" y="284162"/>
            <a:ext cx="6734175" cy="94456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работник – здоровая организация»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E7DEE1-E209-4679-A4D1-C61473B105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79" y="3916337"/>
            <a:ext cx="1902991" cy="1908433"/>
          </a:xfrm>
          <a:prstGeom prst="ellipse">
            <a:avLst/>
          </a:prstGeom>
        </p:spPr>
      </p:pic>
      <p:grpSp>
        <p:nvGrpSpPr>
          <p:cNvPr id="88" name="Group 30"/>
          <p:cNvGrpSpPr>
            <a:grpSpLocks/>
          </p:cNvGrpSpPr>
          <p:nvPr/>
        </p:nvGrpSpPr>
        <p:grpSpPr bwMode="auto">
          <a:xfrm>
            <a:off x="1170893" y="4485193"/>
            <a:ext cx="1889027" cy="1900706"/>
            <a:chOff x="144" y="384"/>
            <a:chExt cx="2080" cy="2081"/>
          </a:xfrm>
        </p:grpSpPr>
        <p:sp>
          <p:nvSpPr>
            <p:cNvPr id="89" name="Oval 31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0" name="Picture 32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3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6D7FA1-E140-4BA8-A1E7-DC4E2077C8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85" y="4644394"/>
            <a:ext cx="1741901" cy="1592918"/>
          </a:xfrm>
          <a:prstGeom prst="ellipse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2CC43F-2096-45E7-9ECE-2302E08B01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09" y="3106156"/>
            <a:ext cx="1722341" cy="1755994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72ECDD-A96E-4E43-8E1A-7E5EB2F034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10" y="2619605"/>
            <a:ext cx="2551163" cy="2197323"/>
          </a:xfrm>
          <a:prstGeom prst="ellipse">
            <a:avLst/>
          </a:prstGeom>
        </p:spPr>
      </p:pic>
      <p:sp>
        <p:nvSpPr>
          <p:cNvPr id="39" name="WordArt 39">
            <a:extLst>
              <a:ext uri="{FF2B5EF4-FFF2-40B4-BE49-F238E27FC236}">
                <a16:creationId xmlns:a16="http://schemas.microsoft.com/office/drawing/2014/main" id="{F62A970C-3A12-458E-B9AA-2923E952533B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94624">
            <a:off x="4064932" y="4283420"/>
            <a:ext cx="2398713" cy="18111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356902"/>
              </a:avLst>
            </a:prstTxWarp>
          </a:bodyPr>
          <a:lstStyle/>
          <a:p>
            <a:pPr algn="ctr"/>
            <a:r>
              <a:rPr lang="ru-RU" sz="2000" b="1" kern="10" dirty="0" err="1">
                <a:cs typeface="Arial" panose="020B0604020202020204" pitchFamily="34" charset="0"/>
              </a:rPr>
              <a:t>Скрининнговое</a:t>
            </a:r>
            <a:r>
              <a:rPr lang="ru-RU" sz="2000" b="1" kern="10" dirty="0">
                <a:cs typeface="Arial" panose="020B0604020202020204" pitchFamily="34" charset="0"/>
              </a:rPr>
              <a:t> медицинское обследование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0477624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 sz="6400"/>
              <a:t>Thank You!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36672" cy="659735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81586" y="96461"/>
            <a:ext cx="1550126" cy="1551715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3229" y="354948"/>
            <a:ext cx="932095" cy="896983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586" y="1745408"/>
            <a:ext cx="1018810" cy="971010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36552" y="5416540"/>
            <a:ext cx="7507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91CC"/>
                </a:solidFill>
                <a:latin typeface="Bookman Old Style" panose="02050604050505020204" pitchFamily="18" charset="0"/>
              </a:rPr>
              <a:t>Благодарю за внимание</a:t>
            </a:r>
            <a:endParaRPr lang="ru-RU" sz="20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91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98665" y="1352082"/>
            <a:ext cx="1643835" cy="155883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1" y="709525"/>
            <a:ext cx="1411577" cy="141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23FCD0-DB93-48C1-A095-79F8614F1E35}"/>
              </a:ext>
            </a:extLst>
          </p:cNvPr>
          <p:cNvSpPr/>
          <p:nvPr/>
        </p:nvSpPr>
        <p:spPr>
          <a:xfrm>
            <a:off x="8144879" y="201887"/>
            <a:ext cx="971600" cy="14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27">
            <a:extLst>
              <a:ext uri="{FF2B5EF4-FFF2-40B4-BE49-F238E27FC236}">
                <a16:creationId xmlns:a16="http://schemas.microsoft.com/office/drawing/2014/main" id="{46EBCBA7-C2B3-4626-89EC-7E5B5E053941}"/>
              </a:ext>
            </a:extLst>
          </p:cNvPr>
          <p:cNvSpPr/>
          <p:nvPr/>
        </p:nvSpPr>
        <p:spPr>
          <a:xfrm>
            <a:off x="8193864" y="201887"/>
            <a:ext cx="644658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9118CFE8-83BC-48A6-8F92-1FF34C2683CF}"/>
              </a:ext>
            </a:extLst>
          </p:cNvPr>
          <p:cNvSpPr/>
          <p:nvPr/>
        </p:nvSpPr>
        <p:spPr>
          <a:xfrm>
            <a:off x="7303718" y="40283"/>
            <a:ext cx="841161" cy="80745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25">
            <a:extLst>
              <a:ext uri="{FF2B5EF4-FFF2-40B4-BE49-F238E27FC236}">
                <a16:creationId xmlns:a16="http://schemas.microsoft.com/office/drawing/2014/main" id="{81B3885E-4468-46A3-B712-41CE8FCC4E12}"/>
              </a:ext>
            </a:extLst>
          </p:cNvPr>
          <p:cNvSpPr/>
          <p:nvPr/>
        </p:nvSpPr>
        <p:spPr>
          <a:xfrm>
            <a:off x="8193864" y="910308"/>
            <a:ext cx="864096" cy="813450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26">
            <a:extLst>
              <a:ext uri="{FF2B5EF4-FFF2-40B4-BE49-F238E27FC236}">
                <a16:creationId xmlns:a16="http://schemas.microsoft.com/office/drawing/2014/main" id="{424C08F8-76EE-4395-A8B1-C4FBDF1E9E37}"/>
              </a:ext>
            </a:extLst>
          </p:cNvPr>
          <p:cNvSpPr/>
          <p:nvPr/>
        </p:nvSpPr>
        <p:spPr>
          <a:xfrm>
            <a:off x="7493832" y="910308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88A20C-9A9C-4006-8B8A-6203CDAE9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43" y="486015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08EA83-06E7-4D6D-8C9B-054CFCD7E8A7}"/>
              </a:ext>
            </a:extLst>
          </p:cNvPr>
          <p:cNvSpPr/>
          <p:nvPr/>
        </p:nvSpPr>
        <p:spPr>
          <a:xfrm>
            <a:off x="323528" y="692696"/>
            <a:ext cx="8514994" cy="5603377"/>
          </a:xfrm>
          <a:prstGeom prst="rect">
            <a:avLst/>
          </a:prstGeom>
          <a:solidFill>
            <a:schemeClr val="bg2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4F86B-F38C-438B-8CFD-BEC618D6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73" y="586214"/>
            <a:ext cx="6734175" cy="447674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7761E790-CD92-412D-9052-7BADAEBBA3DA}"/>
              </a:ext>
            </a:extLst>
          </p:cNvPr>
          <p:cNvSpPr/>
          <p:nvPr/>
        </p:nvSpPr>
        <p:spPr>
          <a:xfrm>
            <a:off x="7280783" y="-54989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11100-D0D7-4630-AC9B-16D17B3A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36" y="885662"/>
            <a:ext cx="8514994" cy="5217443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«Здоровый работник – здоровая организация» подразумевает собой комплекс мероприятий, предпринимаемых работодателем для улучшения состояния здоровья работников, улучшения микроклимата в коллективе, в целях профилактики заболеваний, повышения безопасности, производительности и эффективности труда работников.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Залогом успешности программы является целостный подход, основанный на определении здоровья не только как отсутствие болезней, но и состояние полного физического, эмоционального, интеллектуального, социального благополучия.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работающего населения определяется производственными, социальными и индивидуальными рисками, доступом к медико-санитарным услугам. Ценность физического, психического и социального здоровья каждого сотрудника организации многократно возрастает. Рабочее место - оптимальная организационная форма охраны и поддержания здоровья, профилактики заболеваний (определение ВОЗ).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исследователей почти 60% общего бремени болезней обусловлено семью ведущими факторами: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повышенное артериальное давление,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потребление табака,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чрезмерное употребление алкоголя,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повышенное содержание холестерина в крови,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избыточная масса тела,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 уровень потребления фруктов и овощей,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малоподвижный образ жизни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23FCD0-DB93-48C1-A095-79F8614F1E35}"/>
              </a:ext>
            </a:extLst>
          </p:cNvPr>
          <p:cNvSpPr/>
          <p:nvPr/>
        </p:nvSpPr>
        <p:spPr>
          <a:xfrm>
            <a:off x="8144879" y="201887"/>
            <a:ext cx="971600" cy="14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27">
            <a:extLst>
              <a:ext uri="{FF2B5EF4-FFF2-40B4-BE49-F238E27FC236}">
                <a16:creationId xmlns:a16="http://schemas.microsoft.com/office/drawing/2014/main" id="{46EBCBA7-C2B3-4626-89EC-7E5B5E053941}"/>
              </a:ext>
            </a:extLst>
          </p:cNvPr>
          <p:cNvSpPr/>
          <p:nvPr/>
        </p:nvSpPr>
        <p:spPr>
          <a:xfrm>
            <a:off x="8193864" y="201887"/>
            <a:ext cx="644658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9118CFE8-83BC-48A6-8F92-1FF34C2683CF}"/>
              </a:ext>
            </a:extLst>
          </p:cNvPr>
          <p:cNvSpPr/>
          <p:nvPr/>
        </p:nvSpPr>
        <p:spPr>
          <a:xfrm>
            <a:off x="7303718" y="40283"/>
            <a:ext cx="841161" cy="80745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25">
            <a:extLst>
              <a:ext uri="{FF2B5EF4-FFF2-40B4-BE49-F238E27FC236}">
                <a16:creationId xmlns:a16="http://schemas.microsoft.com/office/drawing/2014/main" id="{81B3885E-4468-46A3-B712-41CE8FCC4E12}"/>
              </a:ext>
            </a:extLst>
          </p:cNvPr>
          <p:cNvSpPr/>
          <p:nvPr/>
        </p:nvSpPr>
        <p:spPr>
          <a:xfrm>
            <a:off x="8193864" y="910308"/>
            <a:ext cx="864096" cy="813450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26">
            <a:extLst>
              <a:ext uri="{FF2B5EF4-FFF2-40B4-BE49-F238E27FC236}">
                <a16:creationId xmlns:a16="http://schemas.microsoft.com/office/drawing/2014/main" id="{424C08F8-76EE-4395-A8B1-C4FBDF1E9E37}"/>
              </a:ext>
            </a:extLst>
          </p:cNvPr>
          <p:cNvSpPr/>
          <p:nvPr/>
        </p:nvSpPr>
        <p:spPr>
          <a:xfrm>
            <a:off x="7493832" y="910308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88A20C-9A9C-4006-8B8A-6203CDAE9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43" y="486015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08EA83-06E7-4D6D-8C9B-054CFCD7E8A7}"/>
              </a:ext>
            </a:extLst>
          </p:cNvPr>
          <p:cNvSpPr/>
          <p:nvPr/>
        </p:nvSpPr>
        <p:spPr>
          <a:xfrm>
            <a:off x="331161" y="1526001"/>
            <a:ext cx="8507361" cy="4475928"/>
          </a:xfrm>
          <a:prstGeom prst="rect">
            <a:avLst/>
          </a:prstGeom>
          <a:solidFill>
            <a:schemeClr val="bg2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4F86B-F38C-438B-8CFD-BEC618D6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67" y="1035593"/>
            <a:ext cx="6573627" cy="447674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7761E790-CD92-412D-9052-7BADAEBBA3DA}"/>
              </a:ext>
            </a:extLst>
          </p:cNvPr>
          <p:cNvSpPr/>
          <p:nvPr/>
        </p:nvSpPr>
        <p:spPr>
          <a:xfrm>
            <a:off x="7280783" y="-54989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11100-D0D7-4630-AC9B-16D17B3A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611469"/>
            <a:ext cx="8588790" cy="4815193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укрепления здоровья сотрудников на рабочем месте включает создание условий, снижающих не только риск профессионально обусловленных заболеваний, но и риск развития социально значимых хронических заболеваний. Он повышается при нерациональном питании, недостаточной физической активности, стрессах на рабочем месте, наличии вредных привычек (курение, злоупотребление алкоголем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ведения здорового образа жизни начинается с воспитания мотивации к здоровому образу жизни и осуществляется через целенаправленную деятельность организации в рамках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здоровьеформирующей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программы, посредством создания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среды или территорий здорового образа жизни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сотрудников – ключевое условие эффективного внедрения  корпоративной программы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72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2400" y="256875"/>
            <a:ext cx="971600" cy="14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359607"/>
            <a:ext cx="2051720" cy="981161"/>
          </a:xfrm>
          <a:prstGeom prst="rect">
            <a:avLst/>
          </a:pr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08304" y="-1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21385" y="256875"/>
            <a:ext cx="644658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31239" y="95271"/>
            <a:ext cx="841161" cy="80745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21385" y="965296"/>
            <a:ext cx="864096" cy="813450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21353" y="965296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80" y="306267"/>
            <a:ext cx="6734175" cy="944562"/>
          </a:xfrm>
        </p:spPr>
        <p:txBody>
          <a:bodyPr/>
          <a:lstStyle/>
          <a:p>
            <a:r>
              <a:rPr lang="ru-RU" altLang="ru-RU" sz="2800" dirty="0"/>
              <a:t>Цели и задачи Акции</a:t>
            </a:r>
            <a:endParaRPr lang="en-US" altLang="ru-RU" sz="2800" dirty="0"/>
          </a:p>
        </p:txBody>
      </p:sp>
      <p:pic>
        <p:nvPicPr>
          <p:cNvPr id="194" name="Рисунок 1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4" y="541003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2" name="Group 29"/>
          <p:cNvGrpSpPr>
            <a:grpSpLocks/>
          </p:cNvGrpSpPr>
          <p:nvPr/>
        </p:nvGrpSpPr>
        <p:grpSpPr bwMode="auto">
          <a:xfrm>
            <a:off x="837452" y="2924944"/>
            <a:ext cx="7891660" cy="806867"/>
            <a:chOff x="720" y="1392"/>
            <a:chExt cx="4058" cy="480"/>
          </a:xfrm>
        </p:grpSpPr>
        <p:sp>
          <p:nvSpPr>
            <p:cNvPr id="243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4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45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47" name="Group 34"/>
          <p:cNvGrpSpPr>
            <a:grpSpLocks/>
          </p:cNvGrpSpPr>
          <p:nvPr/>
        </p:nvGrpSpPr>
        <p:grpSpPr bwMode="auto">
          <a:xfrm>
            <a:off x="571863" y="3017638"/>
            <a:ext cx="611188" cy="608013"/>
            <a:chOff x="579" y="1386"/>
            <a:chExt cx="385" cy="383"/>
          </a:xfrm>
        </p:grpSpPr>
        <p:sp>
          <p:nvSpPr>
            <p:cNvPr id="248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9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50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1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2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3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55" name="Group 42"/>
          <p:cNvGrpSpPr>
            <a:grpSpLocks/>
          </p:cNvGrpSpPr>
          <p:nvPr/>
        </p:nvGrpSpPr>
        <p:grpSpPr bwMode="auto">
          <a:xfrm>
            <a:off x="813138" y="3841676"/>
            <a:ext cx="7901396" cy="786689"/>
            <a:chOff x="720" y="1392"/>
            <a:chExt cx="4058" cy="480"/>
          </a:xfrm>
        </p:grpSpPr>
        <p:sp>
          <p:nvSpPr>
            <p:cNvPr id="256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7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58" name="AutoShape 4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9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0" name="Group 47"/>
          <p:cNvGrpSpPr>
            <a:grpSpLocks/>
          </p:cNvGrpSpPr>
          <p:nvPr/>
        </p:nvGrpSpPr>
        <p:grpSpPr bwMode="auto">
          <a:xfrm>
            <a:off x="559163" y="3918545"/>
            <a:ext cx="611188" cy="608013"/>
            <a:chOff x="579" y="1386"/>
            <a:chExt cx="385" cy="383"/>
          </a:xfrm>
        </p:grpSpPr>
        <p:sp>
          <p:nvSpPr>
            <p:cNvPr id="261" name="Oval 48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62" name="Group 49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63" name="Oval 50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4" name="Oval 51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5" name="Oval 52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" name="Oval 53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8" name="Group 55"/>
          <p:cNvGrpSpPr>
            <a:grpSpLocks/>
          </p:cNvGrpSpPr>
          <p:nvPr/>
        </p:nvGrpSpPr>
        <p:grpSpPr bwMode="auto">
          <a:xfrm>
            <a:off x="793654" y="4717697"/>
            <a:ext cx="7920880" cy="913383"/>
            <a:chOff x="720" y="1392"/>
            <a:chExt cx="4058" cy="480"/>
          </a:xfrm>
        </p:grpSpPr>
        <p:sp>
          <p:nvSpPr>
            <p:cNvPr id="269" name="AutoShape 5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0" name="Group 5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71" name="AutoShape 58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2" name="AutoShape 59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73" name="Group 60"/>
          <p:cNvGrpSpPr>
            <a:grpSpLocks/>
          </p:cNvGrpSpPr>
          <p:nvPr/>
        </p:nvGrpSpPr>
        <p:grpSpPr bwMode="auto">
          <a:xfrm>
            <a:off x="538525" y="4809276"/>
            <a:ext cx="611188" cy="608013"/>
            <a:chOff x="579" y="1386"/>
            <a:chExt cx="385" cy="383"/>
          </a:xfrm>
        </p:grpSpPr>
        <p:sp>
          <p:nvSpPr>
            <p:cNvPr id="274" name="Oval 6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5" name="Group 6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76" name="Oval 6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7" name="Oval 6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8" name="Oval 6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9" name="Oval 6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81" name="Text Box 68"/>
          <p:cNvSpPr txBox="1">
            <a:spLocks noChangeArrowheads="1"/>
          </p:cNvSpPr>
          <p:nvPr/>
        </p:nvSpPr>
        <p:spPr bwMode="white">
          <a:xfrm>
            <a:off x="1314354" y="3026845"/>
            <a:ext cx="71402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dirty="0"/>
              <a:t>Формирование системы мотивации работников организации к здоровому образу жизни, включая здоровое питание и отказ от вредных привычек.</a:t>
            </a:r>
          </a:p>
          <a:p>
            <a:pPr eaLnBrk="0" hangingPunct="0"/>
            <a:r>
              <a:rPr lang="ru-RU" altLang="ru-RU" sz="1600" dirty="0"/>
              <a:t>;</a:t>
            </a:r>
            <a:endParaRPr lang="en-US" altLang="ru-RU" sz="1600" dirty="0"/>
          </a:p>
        </p:txBody>
      </p:sp>
      <p:sp>
        <p:nvSpPr>
          <p:cNvPr id="282" name="Text Box 69"/>
          <p:cNvSpPr txBox="1">
            <a:spLocks noChangeArrowheads="1"/>
          </p:cNvSpPr>
          <p:nvPr/>
        </p:nvSpPr>
        <p:spPr bwMode="white">
          <a:xfrm>
            <a:off x="1314354" y="3918904"/>
            <a:ext cx="7140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рабочей среды (сплочение коллектива) для укрепления здоровья и благополучия сотрудников организации</a:t>
            </a:r>
            <a:endParaRPr lang="en-US" altLang="ru-RU" sz="1600" dirty="0"/>
          </a:p>
        </p:txBody>
      </p:sp>
      <p:sp>
        <p:nvSpPr>
          <p:cNvPr id="283" name="Text Box 70"/>
          <p:cNvSpPr txBox="1">
            <a:spLocks noChangeArrowheads="1"/>
          </p:cNvSpPr>
          <p:nvPr/>
        </p:nvSpPr>
        <p:spPr bwMode="white">
          <a:xfrm>
            <a:off x="2234031" y="5772362"/>
            <a:ext cx="563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ru-RU" sz="1600" b="1" dirty="0">
                <a:solidFill>
                  <a:srgbClr val="FEFFFF"/>
                </a:solidFill>
              </a:rPr>
              <a:t>ThemeGallery is a Design Digital Content &amp; Contents mall developed by Guild Design Inc.</a:t>
            </a:r>
          </a:p>
        </p:txBody>
      </p:sp>
      <p:grpSp>
        <p:nvGrpSpPr>
          <p:cNvPr id="310" name="Group 55"/>
          <p:cNvGrpSpPr>
            <a:grpSpLocks/>
          </p:cNvGrpSpPr>
          <p:nvPr/>
        </p:nvGrpSpPr>
        <p:grpSpPr bwMode="auto">
          <a:xfrm>
            <a:off x="796201" y="5733256"/>
            <a:ext cx="7891601" cy="984634"/>
            <a:chOff x="720" y="1392"/>
            <a:chExt cx="4058" cy="480"/>
          </a:xfrm>
        </p:grpSpPr>
        <p:sp>
          <p:nvSpPr>
            <p:cNvPr id="311" name="AutoShape 5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5D9A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2" name="Group 5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3" name="AutoShape 58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6F8B">
                      <a:alpha val="0"/>
                    </a:srgbClr>
                  </a:gs>
                  <a:gs pos="100000">
                    <a:srgbClr val="416F8B">
                      <a:gamma/>
                      <a:tint val="4117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AutoShape 59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16F8B">
                      <a:gamma/>
                      <a:tint val="33333"/>
                      <a:invGamma/>
                    </a:srgbClr>
                  </a:gs>
                  <a:gs pos="100000">
                    <a:srgbClr val="416F8B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5" name="Group 60"/>
          <p:cNvGrpSpPr>
            <a:grpSpLocks/>
          </p:cNvGrpSpPr>
          <p:nvPr/>
        </p:nvGrpSpPr>
        <p:grpSpPr bwMode="auto">
          <a:xfrm>
            <a:off x="559163" y="5841707"/>
            <a:ext cx="611188" cy="608013"/>
            <a:chOff x="579" y="1386"/>
            <a:chExt cx="385" cy="383"/>
          </a:xfrm>
        </p:grpSpPr>
        <p:sp>
          <p:nvSpPr>
            <p:cNvPr id="316" name="Oval 6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7" name="Group 6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18" name="Oval 6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Oval 6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Oval 6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Oval 6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5" name="Text Box 70"/>
          <p:cNvSpPr txBox="1">
            <a:spLocks noChangeArrowheads="1"/>
          </p:cNvSpPr>
          <p:nvPr/>
        </p:nvSpPr>
        <p:spPr bwMode="white">
          <a:xfrm>
            <a:off x="1314354" y="4753181"/>
            <a:ext cx="7363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kern="0" dirty="0"/>
              <a:t>Повышение ответственности за индивидуальное здоровье и приверженности к здоровому образу жизни работников и членов их семей.</a:t>
            </a:r>
          </a:p>
        </p:txBody>
      </p:sp>
      <p:sp>
        <p:nvSpPr>
          <p:cNvPr id="326" name="Text Box 70"/>
          <p:cNvSpPr txBox="1">
            <a:spLocks noChangeArrowheads="1"/>
          </p:cNvSpPr>
          <p:nvPr/>
        </p:nvSpPr>
        <p:spPr bwMode="white">
          <a:xfrm>
            <a:off x="1314354" y="5804916"/>
            <a:ext cx="7140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kern="0" dirty="0"/>
              <a:t>Создание благоприятных условий в организации для ведения здорового и активного образа жизни.</a:t>
            </a:r>
            <a:endParaRPr kumimoji="0" lang="en-US" alt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7" name="Rectangle 45"/>
          <p:cNvSpPr>
            <a:spLocks noChangeArrowheads="1"/>
          </p:cNvSpPr>
          <p:nvPr/>
        </p:nvSpPr>
        <p:spPr bwMode="black">
          <a:xfrm>
            <a:off x="569153" y="1395571"/>
            <a:ext cx="7123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ru-RU" altLang="ru-RU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Цель акции: </a:t>
            </a:r>
            <a:endParaRPr lang="en-US" altLang="ru-RU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black">
          <a:xfrm>
            <a:off x="569153" y="2416830"/>
            <a:ext cx="7123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ru-RU" altLang="ru-RU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акции:</a:t>
            </a:r>
            <a:endParaRPr lang="en-US" altLang="ru-RU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gray">
          <a:xfrm>
            <a:off x="693898" y="3087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gray">
          <a:xfrm>
            <a:off x="666806" y="397553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cs typeface="Arial" panose="020B0604020202020204" pitchFamily="34" charset="0"/>
              </a:rPr>
              <a:t>2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gray">
          <a:xfrm>
            <a:off x="657200" y="48807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cs typeface="Arial" panose="020B0604020202020204" pitchFamily="34" charset="0"/>
              </a:rPr>
              <a:t>3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gray">
          <a:xfrm>
            <a:off x="659896" y="591552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cs typeface="Arial" panose="020B0604020202020204" pitchFamily="34" charset="0"/>
              </a:rPr>
              <a:t>4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0CAD07-6616-4A37-A091-87C161F39575}"/>
              </a:ext>
            </a:extLst>
          </p:cNvPr>
          <p:cNvSpPr/>
          <p:nvPr/>
        </p:nvSpPr>
        <p:spPr>
          <a:xfrm>
            <a:off x="1979712" y="137038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Сохранение и укрепление здоровья сотрудников организации, профилактика заболеваний и потери трудоспособности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556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2400" y="256875"/>
            <a:ext cx="971600" cy="14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359607"/>
            <a:ext cx="2051720" cy="981161"/>
          </a:xfrm>
          <a:prstGeom prst="rect">
            <a:avLst/>
          </a:pr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08304" y="-1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21385" y="256875"/>
            <a:ext cx="644658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31239" y="95271"/>
            <a:ext cx="841161" cy="80745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21385" y="965296"/>
            <a:ext cx="864096" cy="813450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21353" y="965296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" name="Рисунок 1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4" y="541003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2" name="Group 29"/>
          <p:cNvGrpSpPr>
            <a:grpSpLocks/>
          </p:cNvGrpSpPr>
          <p:nvPr/>
        </p:nvGrpSpPr>
        <p:grpSpPr bwMode="auto">
          <a:xfrm>
            <a:off x="837452" y="2924944"/>
            <a:ext cx="7891660" cy="806867"/>
            <a:chOff x="720" y="1392"/>
            <a:chExt cx="4058" cy="480"/>
          </a:xfrm>
        </p:grpSpPr>
        <p:sp>
          <p:nvSpPr>
            <p:cNvPr id="243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4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45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47" name="Group 34"/>
          <p:cNvGrpSpPr>
            <a:grpSpLocks/>
          </p:cNvGrpSpPr>
          <p:nvPr/>
        </p:nvGrpSpPr>
        <p:grpSpPr bwMode="auto">
          <a:xfrm>
            <a:off x="571863" y="3017638"/>
            <a:ext cx="611188" cy="608013"/>
            <a:chOff x="579" y="1386"/>
            <a:chExt cx="385" cy="383"/>
          </a:xfrm>
        </p:grpSpPr>
        <p:sp>
          <p:nvSpPr>
            <p:cNvPr id="248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9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50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1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2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3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55" name="Group 42"/>
          <p:cNvGrpSpPr>
            <a:grpSpLocks/>
          </p:cNvGrpSpPr>
          <p:nvPr/>
        </p:nvGrpSpPr>
        <p:grpSpPr bwMode="auto">
          <a:xfrm>
            <a:off x="752037" y="3816790"/>
            <a:ext cx="7901396" cy="786689"/>
            <a:chOff x="720" y="1392"/>
            <a:chExt cx="4058" cy="480"/>
          </a:xfrm>
        </p:grpSpPr>
        <p:sp>
          <p:nvSpPr>
            <p:cNvPr id="256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257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58" name="AutoShape 4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9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0" name="Group 47"/>
          <p:cNvGrpSpPr>
            <a:grpSpLocks/>
          </p:cNvGrpSpPr>
          <p:nvPr/>
        </p:nvGrpSpPr>
        <p:grpSpPr bwMode="auto">
          <a:xfrm>
            <a:off x="559163" y="3918545"/>
            <a:ext cx="611188" cy="608013"/>
            <a:chOff x="579" y="1386"/>
            <a:chExt cx="385" cy="383"/>
          </a:xfrm>
        </p:grpSpPr>
        <p:sp>
          <p:nvSpPr>
            <p:cNvPr id="261" name="Oval 48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62" name="Group 49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63" name="Oval 50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4" name="Oval 51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5" name="Oval 52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" name="Oval 53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8" name="Group 55"/>
          <p:cNvGrpSpPr>
            <a:grpSpLocks/>
          </p:cNvGrpSpPr>
          <p:nvPr/>
        </p:nvGrpSpPr>
        <p:grpSpPr bwMode="auto">
          <a:xfrm>
            <a:off x="793654" y="4717697"/>
            <a:ext cx="7920880" cy="913383"/>
            <a:chOff x="720" y="1392"/>
            <a:chExt cx="4058" cy="480"/>
          </a:xfrm>
        </p:grpSpPr>
        <p:sp>
          <p:nvSpPr>
            <p:cNvPr id="269" name="AutoShape 5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0" name="Group 5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71" name="AutoShape 58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2" name="AutoShape 59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73" name="Group 60"/>
          <p:cNvGrpSpPr>
            <a:grpSpLocks/>
          </p:cNvGrpSpPr>
          <p:nvPr/>
        </p:nvGrpSpPr>
        <p:grpSpPr bwMode="auto">
          <a:xfrm>
            <a:off x="538525" y="4809276"/>
            <a:ext cx="611188" cy="608013"/>
            <a:chOff x="579" y="1386"/>
            <a:chExt cx="385" cy="383"/>
          </a:xfrm>
        </p:grpSpPr>
        <p:sp>
          <p:nvSpPr>
            <p:cNvPr id="274" name="Oval 6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5" name="Group 6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76" name="Oval 6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7" name="Oval 6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8" name="Oval 6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9" name="Oval 6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283" name="Text Box 70"/>
          <p:cNvSpPr txBox="1">
            <a:spLocks noChangeArrowheads="1"/>
          </p:cNvSpPr>
          <p:nvPr/>
        </p:nvSpPr>
        <p:spPr bwMode="white">
          <a:xfrm>
            <a:off x="2234031" y="5772362"/>
            <a:ext cx="563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ru-RU" sz="1600" b="1" dirty="0">
                <a:solidFill>
                  <a:srgbClr val="FEFFFF"/>
                </a:solidFill>
              </a:rPr>
              <a:t>ThemeGallery is a Design Digital Content &amp; Contents mall developed by Guild Design Inc.</a:t>
            </a:r>
          </a:p>
        </p:txBody>
      </p:sp>
      <p:sp>
        <p:nvSpPr>
          <p:cNvPr id="325" name="Text Box 70"/>
          <p:cNvSpPr txBox="1">
            <a:spLocks noChangeArrowheads="1"/>
          </p:cNvSpPr>
          <p:nvPr/>
        </p:nvSpPr>
        <p:spPr bwMode="white">
          <a:xfrm>
            <a:off x="1314354" y="4753181"/>
            <a:ext cx="7363724" cy="64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гигиенических, экологических и эргономических условий деятельности работников на их рабочих местах.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gray">
          <a:xfrm>
            <a:off x="692811" y="3087488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cs typeface="Arial" panose="020B0604020202020204" pitchFamily="34" charset="0"/>
              </a:rPr>
              <a:t>5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gray">
          <a:xfrm>
            <a:off x="666807" y="3975535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cs typeface="Arial" panose="020B0604020202020204" pitchFamily="34" charset="0"/>
              </a:rPr>
              <a:t>6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gray">
          <a:xfrm>
            <a:off x="657200" y="48807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cs typeface="Arial" panose="020B0604020202020204" pitchFamily="34" charset="0"/>
              </a:rPr>
              <a:t>7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0CAD07-6616-4A37-A091-87C161F39575}"/>
              </a:ext>
            </a:extLst>
          </p:cNvPr>
          <p:cNvSpPr/>
          <p:nvPr/>
        </p:nvSpPr>
        <p:spPr>
          <a:xfrm>
            <a:off x="1979712" y="13703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2D67BF-74BC-4936-87B5-6EA912FE7707}"/>
              </a:ext>
            </a:extLst>
          </p:cNvPr>
          <p:cNvSpPr/>
          <p:nvPr/>
        </p:nvSpPr>
        <p:spPr>
          <a:xfrm>
            <a:off x="1346538" y="2967335"/>
            <a:ext cx="6681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прохождению работниками профилактических осмотров и диспансеризации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B22136-D7CD-4754-9D32-8129FDBAEFE8}"/>
              </a:ext>
            </a:extLst>
          </p:cNvPr>
          <p:cNvSpPr/>
          <p:nvPr/>
        </p:nvSpPr>
        <p:spPr>
          <a:xfrm>
            <a:off x="1126762" y="3833398"/>
            <a:ext cx="4572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3596E0-F5ED-4905-8E61-EA7360F320DE}"/>
              </a:ext>
            </a:extLst>
          </p:cNvPr>
          <p:cNvSpPr/>
          <p:nvPr/>
        </p:nvSpPr>
        <p:spPr>
          <a:xfrm>
            <a:off x="1483975" y="3837793"/>
            <a:ext cx="4932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для работников профилактических мероприятий</a:t>
            </a:r>
            <a:r>
              <a:rPr lang="ru-RU" dirty="0"/>
              <a:t>.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3DA0D5F-FC92-487B-A0F1-7951137B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24" y="1487439"/>
            <a:ext cx="6734175" cy="944562"/>
          </a:xfrm>
        </p:spPr>
        <p:txBody>
          <a:bodyPr/>
          <a:lstStyle/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акции: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54751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08304" y="256875"/>
            <a:ext cx="1835696" cy="13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367776"/>
            <a:ext cx="2051720" cy="1025531"/>
          </a:xfrm>
          <a:prstGeom prst="rect">
            <a:avLst/>
          </a:pr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36296" y="-1"/>
            <a:ext cx="1907704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22005" y="1823712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4648657" y="1742226"/>
            <a:ext cx="3812427" cy="3337030"/>
          </a:xfrm>
          <a:prstGeom prst="roundRect">
            <a:avLst>
              <a:gd name="adj" fmla="val 5856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0" name="AutoShape 5"/>
          <p:cNvSpPr>
            <a:spLocks noChangeArrowheads="1"/>
          </p:cNvSpPr>
          <p:nvPr/>
        </p:nvSpPr>
        <p:spPr bwMode="gray">
          <a:xfrm>
            <a:off x="611560" y="2876397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91" name="Group 6"/>
          <p:cNvGrpSpPr>
            <a:grpSpLocks/>
          </p:cNvGrpSpPr>
          <p:nvPr/>
        </p:nvGrpSpPr>
        <p:grpSpPr bwMode="auto">
          <a:xfrm>
            <a:off x="1024099" y="4173677"/>
            <a:ext cx="3003550" cy="1984718"/>
            <a:chOff x="862" y="713"/>
            <a:chExt cx="3780" cy="2499"/>
          </a:xfrm>
        </p:grpSpPr>
        <p:grpSp>
          <p:nvGrpSpPr>
            <p:cNvPr id="94" name="Group 15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98" name="Freeform 16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Freeform 17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Freeform 18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5" name="Group 19"/>
            <p:cNvGrpSpPr>
              <a:grpSpLocks/>
            </p:cNvGrpSpPr>
            <p:nvPr/>
          </p:nvGrpSpPr>
          <p:grpSpPr bwMode="auto">
            <a:xfrm>
              <a:off x="862" y="713"/>
              <a:ext cx="3780" cy="1987"/>
              <a:chOff x="1082" y="2355"/>
              <a:chExt cx="3406" cy="1987"/>
            </a:xfrm>
          </p:grpSpPr>
          <p:sp>
            <p:nvSpPr>
              <p:cNvPr id="96" name="Freeform 21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Freeform 22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0" name="Freeform 22"/>
          <p:cNvSpPr>
            <a:spLocks/>
          </p:cNvSpPr>
          <p:nvPr/>
        </p:nvSpPr>
        <p:spPr bwMode="gray">
          <a:xfrm>
            <a:off x="1009521" y="3782702"/>
            <a:ext cx="3025256" cy="1301702"/>
          </a:xfrm>
          <a:custGeom>
            <a:avLst/>
            <a:gdLst>
              <a:gd name="T0" fmla="*/ 1323 w 3406"/>
              <a:gd name="T1" fmla="*/ 1639 h 1639"/>
              <a:gd name="T2" fmla="*/ 0 w 3406"/>
              <a:gd name="T3" fmla="*/ 671 h 1639"/>
              <a:gd name="T4" fmla="*/ 1969 w 3406"/>
              <a:gd name="T5" fmla="*/ 0 h 1639"/>
              <a:gd name="T6" fmla="*/ 3406 w 3406"/>
              <a:gd name="T7" fmla="*/ 569 h 1639"/>
              <a:gd name="T8" fmla="*/ 1323 w 3406"/>
              <a:gd name="T9" fmla="*/ 163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6" h="1639">
                <a:moveTo>
                  <a:pt x="1323" y="1639"/>
                </a:moveTo>
                <a:lnTo>
                  <a:pt x="0" y="671"/>
                </a:lnTo>
                <a:lnTo>
                  <a:pt x="1969" y="0"/>
                </a:lnTo>
                <a:lnTo>
                  <a:pt x="3406" y="569"/>
                </a:lnTo>
                <a:lnTo>
                  <a:pt x="1323" y="1639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shade val="86275"/>
                  <a:invGamma/>
                </a:srgbClr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" name="Freeform 21"/>
          <p:cNvSpPr>
            <a:spLocks/>
          </p:cNvSpPr>
          <p:nvPr/>
        </p:nvSpPr>
        <p:spPr bwMode="gray">
          <a:xfrm>
            <a:off x="2183898" y="4243454"/>
            <a:ext cx="1836875" cy="1126182"/>
          </a:xfrm>
          <a:custGeom>
            <a:avLst/>
            <a:gdLst>
              <a:gd name="T0" fmla="*/ 0 w 2083"/>
              <a:gd name="T1" fmla="*/ 1070 h 1418"/>
              <a:gd name="T2" fmla="*/ 2083 w 2083"/>
              <a:gd name="T3" fmla="*/ 0 h 1418"/>
              <a:gd name="T4" fmla="*/ 2045 w 2083"/>
              <a:gd name="T5" fmla="*/ 355 h 1418"/>
              <a:gd name="T6" fmla="*/ 7 w 2083"/>
              <a:gd name="T7" fmla="*/ 1418 h 1418"/>
              <a:gd name="T8" fmla="*/ 0 w 2083"/>
              <a:gd name="T9" fmla="*/ 1070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3" h="1418">
                <a:moveTo>
                  <a:pt x="0" y="1070"/>
                </a:moveTo>
                <a:lnTo>
                  <a:pt x="2083" y="0"/>
                </a:lnTo>
                <a:lnTo>
                  <a:pt x="2045" y="355"/>
                </a:lnTo>
                <a:lnTo>
                  <a:pt x="7" y="1418"/>
                </a:lnTo>
                <a:lnTo>
                  <a:pt x="0" y="107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4" name="Freeform 20"/>
          <p:cNvSpPr>
            <a:spLocks/>
          </p:cNvSpPr>
          <p:nvPr/>
        </p:nvSpPr>
        <p:spPr bwMode="gray">
          <a:xfrm>
            <a:off x="988067" y="3914369"/>
            <a:ext cx="1200109" cy="1049939"/>
          </a:xfrm>
          <a:custGeom>
            <a:avLst/>
            <a:gdLst>
              <a:gd name="T0" fmla="*/ 51 w 1323"/>
              <a:gd name="T1" fmla="*/ 367 h 1322"/>
              <a:gd name="T2" fmla="*/ 1323 w 1323"/>
              <a:gd name="T3" fmla="*/ 1322 h 1322"/>
              <a:gd name="T4" fmla="*/ 1323 w 1323"/>
              <a:gd name="T5" fmla="*/ 974 h 1322"/>
              <a:gd name="T6" fmla="*/ 0 w 1323"/>
              <a:gd name="T7" fmla="*/ 0 h 1322"/>
              <a:gd name="T8" fmla="*/ 51 w 1323"/>
              <a:gd name="T9" fmla="*/ 367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3" h="1322">
                <a:moveTo>
                  <a:pt x="51" y="367"/>
                </a:moveTo>
                <a:lnTo>
                  <a:pt x="1323" y="1322"/>
                </a:lnTo>
                <a:lnTo>
                  <a:pt x="1323" y="974"/>
                </a:lnTo>
                <a:lnTo>
                  <a:pt x="0" y="0"/>
                </a:lnTo>
                <a:lnTo>
                  <a:pt x="51" y="367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" name="AutoShape 23"/>
          <p:cNvSpPr>
            <a:spLocks/>
          </p:cNvSpPr>
          <p:nvPr/>
        </p:nvSpPr>
        <p:spPr bwMode="blackWhite">
          <a:xfrm>
            <a:off x="4778846" y="3661287"/>
            <a:ext cx="3724976" cy="875952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102316"/>
              <a:gd name="adj6" fmla="val -21332"/>
            </a:avLst>
          </a:prstGeom>
          <a:noFill/>
          <a:ln w="9525">
            <a:solidFill>
              <a:srgbClr val="AD841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dirty="0"/>
              <a:t>Министерство по делам территорий и  </a:t>
            </a:r>
          </a:p>
          <a:p>
            <a:pPr eaLnBrk="0" hangingPunct="0"/>
            <a:r>
              <a:rPr lang="ru-RU" sz="1400" dirty="0"/>
              <a:t>       информационной политике Рязанской  </a:t>
            </a:r>
          </a:p>
          <a:p>
            <a:pPr eaLnBrk="0" hangingPunct="0"/>
            <a:r>
              <a:rPr lang="ru-RU" sz="1400" dirty="0"/>
              <a:t>       области</a:t>
            </a:r>
          </a:p>
          <a:p>
            <a:pPr eaLnBrk="0" hangingPunct="0"/>
            <a:endParaRPr lang="ru-RU" altLang="ru-RU" sz="14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7" name="AutoShape 23"/>
          <p:cNvSpPr>
            <a:spLocks/>
          </p:cNvSpPr>
          <p:nvPr/>
        </p:nvSpPr>
        <p:spPr bwMode="blackWhite">
          <a:xfrm>
            <a:off x="4775065" y="2324350"/>
            <a:ext cx="3277790" cy="955021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192495"/>
              <a:gd name="adj6" fmla="val -23937"/>
            </a:avLst>
          </a:prstGeom>
          <a:noFill/>
          <a:ln w="9525">
            <a:solidFill>
              <a:srgbClr val="FFC319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400" dirty="0"/>
              <a:t> Министерство промышленности  </a:t>
            </a:r>
          </a:p>
          <a:p>
            <a:pPr eaLnBrk="0" hangingPunct="0"/>
            <a:r>
              <a:rPr lang="ru-RU" sz="1400" dirty="0"/>
              <a:t>       и  экономического развития  </a:t>
            </a:r>
          </a:p>
          <a:p>
            <a:pPr eaLnBrk="0" hangingPunct="0"/>
            <a:r>
              <a:rPr lang="ru-RU" sz="1400" dirty="0"/>
              <a:t>       Рязанской области</a:t>
            </a:r>
          </a:p>
          <a:p>
            <a:pPr eaLnBrk="0" hangingPunct="0"/>
            <a:endParaRPr lang="ru-RU" altLang="ru-RU" sz="1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8" name="AutoShape 23"/>
          <p:cNvSpPr>
            <a:spLocks/>
          </p:cNvSpPr>
          <p:nvPr/>
        </p:nvSpPr>
        <p:spPr bwMode="blackWhite">
          <a:xfrm>
            <a:off x="4775065" y="1906414"/>
            <a:ext cx="3724976" cy="515938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416878"/>
              <a:gd name="adj6" fmla="val -22225"/>
            </a:avLst>
          </a:prstGeom>
          <a:noFill/>
          <a:ln w="9525">
            <a:solidFill>
              <a:srgbClr val="A385B5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 Министерство здравоохранения   </a:t>
            </a:r>
          </a:p>
          <a:p>
            <a:r>
              <a:rPr lang="ru-RU" sz="1400" dirty="0"/>
              <a:t>       Рязанской области</a:t>
            </a:r>
          </a:p>
          <a:p>
            <a:endParaRPr lang="en-US" altLang="ru-RU" sz="1400" dirty="0">
              <a:solidFill>
                <a:schemeClr val="accent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9" name="Freeform 20"/>
          <p:cNvSpPr>
            <a:spLocks/>
          </p:cNvSpPr>
          <p:nvPr/>
        </p:nvSpPr>
        <p:spPr bwMode="gray">
          <a:xfrm>
            <a:off x="1024099" y="4701823"/>
            <a:ext cx="1179903" cy="1049939"/>
          </a:xfrm>
          <a:custGeom>
            <a:avLst/>
            <a:gdLst>
              <a:gd name="T0" fmla="*/ 51 w 1323"/>
              <a:gd name="T1" fmla="*/ 367 h 1322"/>
              <a:gd name="T2" fmla="*/ 1323 w 1323"/>
              <a:gd name="T3" fmla="*/ 1322 h 1322"/>
              <a:gd name="T4" fmla="*/ 1323 w 1323"/>
              <a:gd name="T5" fmla="*/ 974 h 1322"/>
              <a:gd name="T6" fmla="*/ 0 w 1323"/>
              <a:gd name="T7" fmla="*/ 0 h 1322"/>
              <a:gd name="T8" fmla="*/ 51 w 1323"/>
              <a:gd name="T9" fmla="*/ 367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3" h="1322">
                <a:moveTo>
                  <a:pt x="51" y="367"/>
                </a:moveTo>
                <a:lnTo>
                  <a:pt x="1323" y="1322"/>
                </a:lnTo>
                <a:lnTo>
                  <a:pt x="1323" y="974"/>
                </a:lnTo>
                <a:lnTo>
                  <a:pt x="0" y="0"/>
                </a:lnTo>
                <a:lnTo>
                  <a:pt x="51" y="367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AutoShape 4"/>
          <p:cNvSpPr>
            <a:spLocks noChangeArrowheads="1"/>
          </p:cNvSpPr>
          <p:nvPr/>
        </p:nvSpPr>
        <p:spPr bwMode="gray">
          <a:xfrm flipH="1">
            <a:off x="3388165" y="2846800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8172400" y="256875"/>
            <a:ext cx="971600" cy="14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7092280" y="412146"/>
            <a:ext cx="1944216" cy="981161"/>
          </a:xfrm>
          <a:prstGeom prst="rect">
            <a:avLst/>
          </a:pr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7308304" y="-1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221385" y="256875"/>
            <a:ext cx="644658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7331239" y="95271"/>
            <a:ext cx="841161" cy="80745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8221385" y="965296"/>
            <a:ext cx="864096" cy="813450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7521353" y="965296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66597" y="308602"/>
            <a:ext cx="6734175" cy="944562"/>
          </a:xfrm>
        </p:spPr>
        <p:txBody>
          <a:bodyPr/>
          <a:lstStyle/>
          <a:p>
            <a:r>
              <a:rPr lang="ru-RU" altLang="ru-RU" sz="2800" dirty="0"/>
              <a:t>Партнеры</a:t>
            </a:r>
            <a:r>
              <a:rPr lang="ru-RU" altLang="ru-RU" sz="2400" dirty="0"/>
              <a:t> Акции</a:t>
            </a:r>
            <a:endParaRPr lang="en-US" altLang="ru-RU" sz="24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4" y="541003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23">
            <a:extLst>
              <a:ext uri="{FF2B5EF4-FFF2-40B4-BE49-F238E27FC236}">
                <a16:creationId xmlns:a16="http://schemas.microsoft.com/office/drawing/2014/main" id="{D38ABA01-A495-4160-940E-9BA84B70C71D}"/>
              </a:ext>
            </a:extLst>
          </p:cNvPr>
          <p:cNvSpPr>
            <a:spLocks/>
          </p:cNvSpPr>
          <p:nvPr/>
        </p:nvSpPr>
        <p:spPr bwMode="blackWhite">
          <a:xfrm>
            <a:off x="4771536" y="2969850"/>
            <a:ext cx="3812427" cy="875952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146759"/>
              <a:gd name="adj6" fmla="val -19670"/>
            </a:avLst>
          </a:prstGeom>
          <a:noFill/>
          <a:ln w="9525">
            <a:solidFill>
              <a:srgbClr val="AD841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400" dirty="0"/>
              <a:t> Министерство труда и социальной   </a:t>
            </a:r>
          </a:p>
          <a:p>
            <a:pPr marL="180975" indent="-180975" eaLnBrk="0" hangingPunct="0"/>
            <a:r>
              <a:rPr lang="ru-RU" sz="1400" dirty="0"/>
              <a:t>       защиты населения Рязанской области</a:t>
            </a:r>
          </a:p>
          <a:p>
            <a:pPr eaLnBrk="0" hangingPunct="0"/>
            <a:endParaRPr lang="ru-RU" altLang="ru-RU" sz="14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AutoShape 23">
            <a:extLst>
              <a:ext uri="{FF2B5EF4-FFF2-40B4-BE49-F238E27FC236}">
                <a16:creationId xmlns:a16="http://schemas.microsoft.com/office/drawing/2014/main" id="{2ADF485B-1050-40E0-8351-EC17DA6CB13F}"/>
              </a:ext>
            </a:extLst>
          </p:cNvPr>
          <p:cNvSpPr>
            <a:spLocks/>
          </p:cNvSpPr>
          <p:nvPr/>
        </p:nvSpPr>
        <p:spPr bwMode="blackWhite">
          <a:xfrm>
            <a:off x="4774229" y="4352724"/>
            <a:ext cx="3724976" cy="875952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102316"/>
              <a:gd name="adj6" fmla="val -21332"/>
            </a:avLst>
          </a:prstGeom>
          <a:noFill/>
          <a:ln w="9525">
            <a:solidFill>
              <a:srgbClr val="AD841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400" dirty="0"/>
              <a:t> Рязанская торгово-промышленная  </a:t>
            </a:r>
          </a:p>
          <a:p>
            <a:pPr marL="180975" indent="-180975" eaLnBrk="0" hangingPunct="0"/>
            <a:r>
              <a:rPr lang="ru-RU" sz="1400" dirty="0"/>
              <a:t>       палата</a:t>
            </a:r>
          </a:p>
          <a:p>
            <a:pPr eaLnBrk="0" hangingPunct="0"/>
            <a:endParaRPr lang="ru-RU" altLang="ru-RU" sz="14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671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48AEB-D93F-4D4D-97ED-87F76993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3506"/>
            <a:ext cx="6734175" cy="944562"/>
          </a:xfrm>
        </p:spPr>
        <p:txBody>
          <a:bodyPr/>
          <a:lstStyle/>
          <a:p>
            <a:r>
              <a:rPr lang="ru-RU" sz="3200" dirty="0"/>
              <a:t>Ожидаемые результаты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5310E9-3683-4CB7-BA49-EB91E8B2BE48}"/>
              </a:ext>
            </a:extLst>
          </p:cNvPr>
          <p:cNvSpPr/>
          <p:nvPr/>
        </p:nvSpPr>
        <p:spPr>
          <a:xfrm>
            <a:off x="428625" y="3208792"/>
            <a:ext cx="8208912" cy="2084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215" algn="just"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работодателей:</a:t>
            </a:r>
            <a:endParaRPr lang="ru-RU" sz="105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Сохранение на длительное время здоровых трудовых ресурсов.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производительности труда.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трудовых потерь по болезни.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текучести кадров.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имиджа организации.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приоритета здорового образа жизни среди работников; изменение отношения работников к состоянию своего здоровья.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заболеваемости и инвалидизации работников.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численности работников, ведущих здоровый образ жизни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3F1BBC-0EF9-4B4F-B133-987C666B75F2}"/>
              </a:ext>
            </a:extLst>
          </p:cNvPr>
          <p:cNvSpPr/>
          <p:nvPr/>
        </p:nvSpPr>
        <p:spPr>
          <a:xfrm>
            <a:off x="428625" y="5344334"/>
            <a:ext cx="8208912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indent="450215" algn="just"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государства:</a:t>
            </a:r>
            <a:endParaRPr lang="ru-RU" sz="105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уровня заболеваемости.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дней нетрудоспособности.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смертности.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расходов, связанных с медицинской помощью и   инвалидностью.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Увеличение национального дохода.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A4E0A-842F-4441-A011-D37C2172F40B}"/>
              </a:ext>
            </a:extLst>
          </p:cNvPr>
          <p:cNvSpPr txBox="1"/>
          <p:nvPr/>
        </p:nvSpPr>
        <p:spPr>
          <a:xfrm>
            <a:off x="428625" y="980728"/>
            <a:ext cx="8208912" cy="2202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0215"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работников:</a:t>
            </a:r>
            <a:endParaRPr lang="ru-RU" sz="105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отношения к состоянию своего здоровья.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и улучшение самочувствия.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жизни.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Приверженность к ЗОЖ.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заболеваний на ранней стадии.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материального и социального поощрения.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затрат на медицинское обслуживание.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условий труда.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жизни.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0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2400" y="256875"/>
            <a:ext cx="971600" cy="14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359607"/>
            <a:ext cx="2051720" cy="981161"/>
          </a:xfrm>
          <a:prstGeom prst="rect">
            <a:avLst/>
          </a:prstGeom>
          <a:solidFill>
            <a:srgbClr val="F6F6F6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08304" y="-1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21385" y="256875"/>
            <a:ext cx="644658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31239" y="95271"/>
            <a:ext cx="841161" cy="807456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21385" y="965296"/>
            <a:ext cx="864096" cy="813450"/>
          </a:xfrm>
          <a:prstGeom prst="roundRect">
            <a:avLst/>
          </a:prstGeom>
          <a:solidFill>
            <a:srgbClr val="5B9BD5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21353" y="965296"/>
            <a:ext cx="651047" cy="645851"/>
          </a:xfrm>
          <a:prstGeom prst="roundRect">
            <a:avLst/>
          </a:prstGeom>
          <a:solidFill>
            <a:srgbClr val="EEBA1C"/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256" y="288105"/>
            <a:ext cx="6734175" cy="944562"/>
          </a:xfrm>
        </p:spPr>
        <p:txBody>
          <a:bodyPr/>
          <a:lstStyle/>
          <a:p>
            <a:r>
              <a:rPr lang="ru-RU" altLang="ru-RU" sz="2800" dirty="0"/>
              <a:t>Основные мероприятия</a:t>
            </a:r>
            <a:endParaRPr lang="en-US" altLang="ru-RU" sz="2800" dirty="0"/>
          </a:p>
        </p:txBody>
      </p:sp>
      <p:sp>
        <p:nvSpPr>
          <p:cNvPr id="50" name="Oval 2"/>
          <p:cNvSpPr>
            <a:spLocks noChangeArrowheads="1"/>
          </p:cNvSpPr>
          <p:nvPr/>
        </p:nvSpPr>
        <p:spPr bwMode="gray">
          <a:xfrm>
            <a:off x="3305108" y="2531806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Oval 3"/>
          <p:cNvSpPr>
            <a:spLocks noChangeArrowheads="1"/>
          </p:cNvSpPr>
          <p:nvPr/>
        </p:nvSpPr>
        <p:spPr bwMode="gray">
          <a:xfrm>
            <a:off x="4076471" y="3110069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Line 4"/>
          <p:cNvSpPr>
            <a:spLocks noChangeShapeType="1"/>
          </p:cNvSpPr>
          <p:nvPr/>
        </p:nvSpPr>
        <p:spPr bwMode="gray">
          <a:xfrm>
            <a:off x="2971800" y="3876799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gray">
          <a:xfrm>
            <a:off x="4014408" y="2618627"/>
            <a:ext cx="709992" cy="10295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gray">
          <a:xfrm flipH="1">
            <a:off x="3905250" y="4257799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gray">
          <a:xfrm>
            <a:off x="5105399" y="4181598"/>
            <a:ext cx="695325" cy="5332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gray">
          <a:xfrm flipV="1">
            <a:off x="5105400" y="2886199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Oval 9"/>
          <p:cNvSpPr>
            <a:spLocks noChangeArrowheads="1"/>
          </p:cNvSpPr>
          <p:nvPr/>
        </p:nvSpPr>
        <p:spPr bwMode="gray">
          <a:xfrm>
            <a:off x="4443998" y="3511356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" name="Group 11"/>
          <p:cNvGrpSpPr>
            <a:grpSpLocks/>
          </p:cNvGrpSpPr>
          <p:nvPr/>
        </p:nvGrpSpPr>
        <p:grpSpPr bwMode="auto">
          <a:xfrm>
            <a:off x="3326836" y="1633536"/>
            <a:ext cx="1146175" cy="1384300"/>
            <a:chOff x="2064" y="1008"/>
            <a:chExt cx="722" cy="872"/>
          </a:xfrm>
        </p:grpSpPr>
        <p:sp>
          <p:nvSpPr>
            <p:cNvPr id="7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9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1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3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9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5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8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4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9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5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1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" name="Group 40"/>
          <p:cNvGrpSpPr>
            <a:grpSpLocks/>
          </p:cNvGrpSpPr>
          <p:nvPr/>
        </p:nvGrpSpPr>
        <p:grpSpPr bwMode="auto">
          <a:xfrm>
            <a:off x="2424609" y="3237324"/>
            <a:ext cx="1146175" cy="1384300"/>
            <a:chOff x="2064" y="1008"/>
            <a:chExt cx="722" cy="872"/>
          </a:xfrm>
        </p:grpSpPr>
        <p:sp>
          <p:nvSpPr>
            <p:cNvPr id="10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5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8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2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6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8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9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2" name="Group 69"/>
          <p:cNvGrpSpPr>
            <a:grpSpLocks/>
          </p:cNvGrpSpPr>
          <p:nvPr/>
        </p:nvGrpSpPr>
        <p:grpSpPr bwMode="auto">
          <a:xfrm>
            <a:off x="3244328" y="5153192"/>
            <a:ext cx="1146175" cy="1384300"/>
            <a:chOff x="2064" y="1008"/>
            <a:chExt cx="722" cy="872"/>
          </a:xfrm>
        </p:grpSpPr>
        <p:sp>
          <p:nvSpPr>
            <p:cNvPr id="133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7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9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7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8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9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0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3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6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35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7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3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5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6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8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9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2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1" name="Group 98"/>
          <p:cNvGrpSpPr>
            <a:grpSpLocks/>
          </p:cNvGrpSpPr>
          <p:nvPr/>
        </p:nvGrpSpPr>
        <p:grpSpPr bwMode="auto">
          <a:xfrm>
            <a:off x="5423383" y="4276867"/>
            <a:ext cx="1146175" cy="1384300"/>
            <a:chOff x="2064" y="1008"/>
            <a:chExt cx="722" cy="872"/>
          </a:xfrm>
        </p:grpSpPr>
        <p:sp>
          <p:nvSpPr>
            <p:cNvPr id="162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3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76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78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9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80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6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7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8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1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2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3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4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5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64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6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72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3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5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7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8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1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90" name="Group 127"/>
          <p:cNvGrpSpPr>
            <a:grpSpLocks/>
          </p:cNvGrpSpPr>
          <p:nvPr/>
        </p:nvGrpSpPr>
        <p:grpSpPr bwMode="auto">
          <a:xfrm>
            <a:off x="5257800" y="1867024"/>
            <a:ext cx="1146175" cy="1384300"/>
            <a:chOff x="2064" y="1008"/>
            <a:chExt cx="722" cy="872"/>
          </a:xfrm>
        </p:grpSpPr>
        <p:sp>
          <p:nvSpPr>
            <p:cNvPr id="19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2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05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6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0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93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95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6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7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8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9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0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19" name="Group 156"/>
          <p:cNvGrpSpPr>
            <a:grpSpLocks/>
          </p:cNvGrpSpPr>
          <p:nvPr/>
        </p:nvGrpSpPr>
        <p:grpSpPr bwMode="auto">
          <a:xfrm rot="4976862" flipH="1">
            <a:off x="4559300" y="3660899"/>
            <a:ext cx="673100" cy="647700"/>
            <a:chOff x="1944" y="1111"/>
            <a:chExt cx="204" cy="196"/>
          </a:xfrm>
        </p:grpSpPr>
        <p:pic>
          <p:nvPicPr>
            <p:cNvPr id="220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2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25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1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2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3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4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6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7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9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0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23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4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" name="AutoShape 172"/>
          <p:cNvSpPr>
            <a:spLocks/>
          </p:cNvSpPr>
          <p:nvPr/>
        </p:nvSpPr>
        <p:spPr bwMode="auto">
          <a:xfrm>
            <a:off x="6719165" y="2138486"/>
            <a:ext cx="2424835" cy="1570361"/>
          </a:xfrm>
          <a:prstGeom prst="accentCallout2">
            <a:avLst>
              <a:gd name="adj1" fmla="val 9922"/>
              <a:gd name="adj2" fmla="val -3311"/>
              <a:gd name="adj3" fmla="val 9922"/>
              <a:gd name="adj4" fmla="val -11967"/>
              <a:gd name="adj5" fmla="val 33468"/>
              <a:gd name="adj6" fmla="val -29824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борьбу с курением. </a:t>
            </a:r>
            <a:endParaRPr lang="en-US" alt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6" name="AutoShape 173"/>
          <p:cNvSpPr>
            <a:spLocks/>
          </p:cNvSpPr>
          <p:nvPr/>
        </p:nvSpPr>
        <p:spPr bwMode="auto">
          <a:xfrm>
            <a:off x="6948487" y="4094287"/>
            <a:ext cx="2136993" cy="1201840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43665"/>
              <a:gd name="adj6" fmla="val -3786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борьбу с употреблением алкоголя</a:t>
            </a:r>
          </a:p>
        </p:txBody>
      </p:sp>
      <p:sp>
        <p:nvSpPr>
          <p:cNvPr id="237" name="AutoShape 174"/>
          <p:cNvSpPr>
            <a:spLocks/>
          </p:cNvSpPr>
          <p:nvPr/>
        </p:nvSpPr>
        <p:spPr bwMode="auto">
          <a:xfrm>
            <a:off x="246049" y="1317209"/>
            <a:ext cx="2868062" cy="1287450"/>
          </a:xfrm>
          <a:prstGeom prst="accentCallout2">
            <a:avLst>
              <a:gd name="adj1" fmla="val 15962"/>
              <a:gd name="adj2" fmla="val 100904"/>
              <a:gd name="adj3" fmla="val 16922"/>
              <a:gd name="adj4" fmla="val 115705"/>
              <a:gd name="adj5" fmla="val 48186"/>
              <a:gd name="adj6" fmla="val 1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Организационные мероприятия. </a:t>
            </a:r>
            <a:r>
              <a:rPr lang="ru-RU" alt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8" name="AutoShape 175"/>
          <p:cNvSpPr>
            <a:spLocks/>
          </p:cNvSpPr>
          <p:nvPr/>
        </p:nvSpPr>
        <p:spPr bwMode="auto">
          <a:xfrm>
            <a:off x="172716" y="3199244"/>
            <a:ext cx="2152620" cy="1838324"/>
          </a:xfrm>
          <a:prstGeom prst="accentCallout2">
            <a:avLst>
              <a:gd name="adj1" fmla="val 80019"/>
              <a:gd name="adj2" fmla="val 101868"/>
              <a:gd name="adj3" fmla="val 79709"/>
              <a:gd name="adj4" fmla="val 115401"/>
              <a:gd name="adj5" fmla="val 48226"/>
              <a:gd name="adj6" fmla="val 127242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en-US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повышение физической активности. </a:t>
            </a:r>
            <a:endParaRPr lang="en-US" alt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" name="AutoShape 176"/>
          <p:cNvSpPr>
            <a:spLocks/>
          </p:cNvSpPr>
          <p:nvPr/>
        </p:nvSpPr>
        <p:spPr bwMode="auto">
          <a:xfrm>
            <a:off x="330780" y="5341578"/>
            <a:ext cx="2311672" cy="1385391"/>
          </a:xfrm>
          <a:prstGeom prst="accentCallout2">
            <a:avLst>
              <a:gd name="adj1" fmla="val 59114"/>
              <a:gd name="adj2" fmla="val 102031"/>
              <a:gd name="adj3" fmla="val 58653"/>
              <a:gd name="adj4" fmla="val 120119"/>
              <a:gd name="adj5" fmla="val 33921"/>
              <a:gd name="adj6" fmla="val 150177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en-US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формирование приверженности к здоровому питанию</a:t>
            </a:r>
            <a:endParaRPr lang="en-US" alt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9" b="89844" l="4688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6" y="3271994"/>
            <a:ext cx="1009190" cy="1009190"/>
          </a:xfrm>
          <a:prstGeom prst="rect">
            <a:avLst/>
          </a:prstGeom>
        </p:spPr>
      </p:pic>
      <p:pic>
        <p:nvPicPr>
          <p:cNvPr id="194" name="Рисунок 1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4" y="541003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" name="Line 8">
            <a:extLst>
              <a:ext uri="{FF2B5EF4-FFF2-40B4-BE49-F238E27FC236}">
                <a16:creationId xmlns:a16="http://schemas.microsoft.com/office/drawing/2014/main" id="{D9060075-2EFC-42EC-A391-076C61FD3DDE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910943" y="4315900"/>
            <a:ext cx="220579" cy="10337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1" name="Group 127">
            <a:extLst>
              <a:ext uri="{FF2B5EF4-FFF2-40B4-BE49-F238E27FC236}">
                <a16:creationId xmlns:a16="http://schemas.microsoft.com/office/drawing/2014/main" id="{7BFB4796-4AF8-44F6-BFF0-E3BF8391DE2A}"/>
              </a:ext>
            </a:extLst>
          </p:cNvPr>
          <p:cNvGrpSpPr>
            <a:grpSpLocks/>
          </p:cNvGrpSpPr>
          <p:nvPr/>
        </p:nvGrpSpPr>
        <p:grpSpPr bwMode="auto">
          <a:xfrm>
            <a:off x="4746774" y="5312919"/>
            <a:ext cx="1146175" cy="1384300"/>
            <a:chOff x="2064" y="1008"/>
            <a:chExt cx="722" cy="872"/>
          </a:xfrm>
        </p:grpSpPr>
        <p:sp>
          <p:nvSpPr>
            <p:cNvPr id="242" name="Oval 128">
              <a:extLst>
                <a:ext uri="{FF2B5EF4-FFF2-40B4-BE49-F238E27FC236}">
                  <a16:creationId xmlns:a16="http://schemas.microsoft.com/office/drawing/2014/main" id="{428DD34F-81AA-45DA-AF89-C5B40A5FCE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3" name="Group 129">
              <a:extLst>
                <a:ext uri="{FF2B5EF4-FFF2-40B4-BE49-F238E27FC236}">
                  <a16:creationId xmlns:a16="http://schemas.microsoft.com/office/drawing/2014/main" id="{224B0271-A666-45DF-A2EC-325140336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55" name="Picture 130" descr="circuler_1">
                <a:extLst>
                  <a:ext uri="{FF2B5EF4-FFF2-40B4-BE49-F238E27FC236}">
                    <a16:creationId xmlns:a16="http://schemas.microsoft.com/office/drawing/2014/main" id="{1799DCE3-8163-4B75-8572-72262BC70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56" name="Oval 131">
                <a:extLst>
                  <a:ext uri="{FF2B5EF4-FFF2-40B4-BE49-F238E27FC236}">
                    <a16:creationId xmlns:a16="http://schemas.microsoft.com/office/drawing/2014/main" id="{46E88637-2ABC-47DC-9347-8DABEEA3BA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7" name="Picture 132" descr="light_shadow1">
                <a:extLst>
                  <a:ext uri="{FF2B5EF4-FFF2-40B4-BE49-F238E27FC236}">
                    <a16:creationId xmlns:a16="http://schemas.microsoft.com/office/drawing/2014/main" id="{95433802-6796-4E9F-A62B-57A5F2185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8" name="Group 133">
                <a:extLst>
                  <a:ext uri="{FF2B5EF4-FFF2-40B4-BE49-F238E27FC236}">
                    <a16:creationId xmlns:a16="http://schemas.microsoft.com/office/drawing/2014/main" id="{8E5C2192-CDC0-4060-84EC-B24B3EAE7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59" name="Group 134">
                  <a:extLst>
                    <a:ext uri="{FF2B5EF4-FFF2-40B4-BE49-F238E27FC236}">
                      <a16:creationId xmlns:a16="http://schemas.microsoft.com/office/drawing/2014/main" id="{CC05135E-CBB3-43B3-B649-23E741C7AB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5" name="AutoShape 135">
                    <a:extLst>
                      <a:ext uri="{FF2B5EF4-FFF2-40B4-BE49-F238E27FC236}">
                        <a16:creationId xmlns:a16="http://schemas.microsoft.com/office/drawing/2014/main" id="{1428CBD0-B708-4961-A49A-9ECD66BB81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" name="AutoShape 136">
                    <a:extLst>
                      <a:ext uri="{FF2B5EF4-FFF2-40B4-BE49-F238E27FC236}">
                        <a16:creationId xmlns:a16="http://schemas.microsoft.com/office/drawing/2014/main" id="{78A2F008-EE4E-4804-BC54-0C6F701E28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" name="AutoShape 137">
                    <a:extLst>
                      <a:ext uri="{FF2B5EF4-FFF2-40B4-BE49-F238E27FC236}">
                        <a16:creationId xmlns:a16="http://schemas.microsoft.com/office/drawing/2014/main" id="{7506D58B-EE6C-4087-9C00-A3CFF3EED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8" name="AutoShape 138">
                    <a:extLst>
                      <a:ext uri="{FF2B5EF4-FFF2-40B4-BE49-F238E27FC236}">
                        <a16:creationId xmlns:a16="http://schemas.microsoft.com/office/drawing/2014/main" id="{C493AECA-8690-41AB-9BB5-13BA70EA77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0" name="Group 139">
                  <a:extLst>
                    <a:ext uri="{FF2B5EF4-FFF2-40B4-BE49-F238E27FC236}">
                      <a16:creationId xmlns:a16="http://schemas.microsoft.com/office/drawing/2014/main" id="{790656AF-F52C-4BF1-8290-AB449545AC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1" name="AutoShape 140">
                    <a:extLst>
                      <a:ext uri="{FF2B5EF4-FFF2-40B4-BE49-F238E27FC236}">
                        <a16:creationId xmlns:a16="http://schemas.microsoft.com/office/drawing/2014/main" id="{CADD8CDE-6CDE-47D4-B6D4-8F0C7EA999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2" name="AutoShape 141">
                    <a:extLst>
                      <a:ext uri="{FF2B5EF4-FFF2-40B4-BE49-F238E27FC236}">
                        <a16:creationId xmlns:a16="http://schemas.microsoft.com/office/drawing/2014/main" id="{8A4F6D65-7B7E-43BD-932A-10552254A8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3" name="AutoShape 142">
                    <a:extLst>
                      <a:ext uri="{FF2B5EF4-FFF2-40B4-BE49-F238E27FC236}">
                        <a16:creationId xmlns:a16="http://schemas.microsoft.com/office/drawing/2014/main" id="{FDEA75DA-4B14-4072-A254-AB4377E360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4" name="AutoShape 143">
                    <a:extLst>
                      <a:ext uri="{FF2B5EF4-FFF2-40B4-BE49-F238E27FC236}">
                        <a16:creationId xmlns:a16="http://schemas.microsoft.com/office/drawing/2014/main" id="{695AAC9A-C11A-43A7-829C-616F2F0CDF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44" name="Group 144">
              <a:extLst>
                <a:ext uri="{FF2B5EF4-FFF2-40B4-BE49-F238E27FC236}">
                  <a16:creationId xmlns:a16="http://schemas.microsoft.com/office/drawing/2014/main" id="{7A0C7C2F-5C33-4A31-9940-428F77913E65}"/>
                </a:ext>
              </a:extLst>
            </p:cNvPr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5" name="Group 145">
                <a:extLst>
                  <a:ext uri="{FF2B5EF4-FFF2-40B4-BE49-F238E27FC236}">
                    <a16:creationId xmlns:a16="http://schemas.microsoft.com/office/drawing/2014/main" id="{7008DA31-4070-4947-A7D2-A6700D0E16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1" name="AutoShape 146">
                  <a:extLst>
                    <a:ext uri="{FF2B5EF4-FFF2-40B4-BE49-F238E27FC236}">
                      <a16:creationId xmlns:a16="http://schemas.microsoft.com/office/drawing/2014/main" id="{EF7C845C-E698-451D-858B-D43B4723B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2" name="AutoShape 147">
                  <a:extLst>
                    <a:ext uri="{FF2B5EF4-FFF2-40B4-BE49-F238E27FC236}">
                      <a16:creationId xmlns:a16="http://schemas.microsoft.com/office/drawing/2014/main" id="{CA225F50-AF82-4A52-A81F-6B294025C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3" name="AutoShape 148">
                  <a:extLst>
                    <a:ext uri="{FF2B5EF4-FFF2-40B4-BE49-F238E27FC236}">
                      <a16:creationId xmlns:a16="http://schemas.microsoft.com/office/drawing/2014/main" id="{5679236A-6605-4222-9628-24FDAEF06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4" name="AutoShape 149">
                  <a:extLst>
                    <a:ext uri="{FF2B5EF4-FFF2-40B4-BE49-F238E27FC236}">
                      <a16:creationId xmlns:a16="http://schemas.microsoft.com/office/drawing/2014/main" id="{FC1A12B6-FF54-4C20-AD28-5D7E7CC70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6" name="Group 150">
                <a:extLst>
                  <a:ext uri="{FF2B5EF4-FFF2-40B4-BE49-F238E27FC236}">
                    <a16:creationId xmlns:a16="http://schemas.microsoft.com/office/drawing/2014/main" id="{A28916CA-35C2-41CC-8542-2FB0740265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7" name="AutoShape 151">
                  <a:extLst>
                    <a:ext uri="{FF2B5EF4-FFF2-40B4-BE49-F238E27FC236}">
                      <a16:creationId xmlns:a16="http://schemas.microsoft.com/office/drawing/2014/main" id="{7F4C601C-751E-4A92-8AD2-DA7781480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" name="AutoShape 152">
                  <a:extLst>
                    <a:ext uri="{FF2B5EF4-FFF2-40B4-BE49-F238E27FC236}">
                      <a16:creationId xmlns:a16="http://schemas.microsoft.com/office/drawing/2014/main" id="{AE53CA80-0249-4D0A-8B9C-1ABDD463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9" name="AutoShape 153">
                  <a:extLst>
                    <a:ext uri="{FF2B5EF4-FFF2-40B4-BE49-F238E27FC236}">
                      <a16:creationId xmlns:a16="http://schemas.microsoft.com/office/drawing/2014/main" id="{77D9AC62-8FE4-4942-B903-5FD6544AF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0" name="AutoShape 154">
                  <a:extLst>
                    <a:ext uri="{FF2B5EF4-FFF2-40B4-BE49-F238E27FC236}">
                      <a16:creationId xmlns:a16="http://schemas.microsoft.com/office/drawing/2014/main" id="{1872CB3A-306F-4372-883A-9322529DB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9" name="AutoShape 172">
            <a:extLst>
              <a:ext uri="{FF2B5EF4-FFF2-40B4-BE49-F238E27FC236}">
                <a16:creationId xmlns:a16="http://schemas.microsoft.com/office/drawing/2014/main" id="{70CC21DC-4D93-4A24-9377-12FDAEC80C64}"/>
              </a:ext>
            </a:extLst>
          </p:cNvPr>
          <p:cNvSpPr>
            <a:spLocks/>
          </p:cNvSpPr>
          <p:nvPr/>
        </p:nvSpPr>
        <p:spPr bwMode="auto">
          <a:xfrm>
            <a:off x="6627990" y="5395873"/>
            <a:ext cx="2424835" cy="1201841"/>
          </a:xfrm>
          <a:prstGeom prst="accentCallout2">
            <a:avLst>
              <a:gd name="adj1" fmla="val 21910"/>
              <a:gd name="adj2" fmla="val -2756"/>
              <a:gd name="adj3" fmla="val 21511"/>
              <a:gd name="adj4" fmla="val -14740"/>
              <a:gd name="adj5" fmla="val 40181"/>
              <a:gd name="adj6" fmla="val -44797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Мероприятия,   </a:t>
            </a:r>
          </a:p>
          <a:p>
            <a:pPr eaLnBrk="0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направленные на борьбу    </a:t>
            </a:r>
          </a:p>
          <a:p>
            <a:pPr eaLnBrk="0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со стрессом. </a:t>
            </a:r>
            <a:endParaRPr lang="en-US" altLang="ru-R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770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08304" y="-1"/>
            <a:ext cx="1835696" cy="284163"/>
          </a:xfrm>
          <a:prstGeom prst="roundRect">
            <a:avLst/>
          </a:prstGeom>
          <a:solidFill>
            <a:srgbClr val="C2DE69"/>
          </a:solidFill>
          <a:ln>
            <a:solidFill>
              <a:srgbClr val="C2D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DBE7EA9B-4496-4222-89BD-A37541EE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05" y="1866812"/>
            <a:ext cx="962025" cy="990600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A647ADCF-61B5-4D0A-8445-14162004D315}"/>
              </a:ext>
            </a:extLst>
          </p:cNvPr>
          <p:cNvSpPr/>
          <p:nvPr/>
        </p:nvSpPr>
        <p:spPr>
          <a:xfrm>
            <a:off x="2504050" y="1866812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Рязаньгоргаз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муниципальное образование город Рязань</a:t>
            </a:r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FD539C16-FDFD-4EC7-8554-7CFE63FC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759" y="3083031"/>
            <a:ext cx="5472608" cy="22454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4436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Муниципальное бюджетное учреждение «Центр мониторинга и сопровождения образования»,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Рязань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FCE597AF-314F-4F85-B9DF-3CF1BFBD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5" y="3113525"/>
            <a:ext cx="1296144" cy="134555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909B0C1-3AD4-4AEA-AAC2-8D39AFAFF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47" y="4959277"/>
            <a:ext cx="2808312" cy="116205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F3F122BE-1644-4153-B7F4-888450A34B67}"/>
              </a:ext>
            </a:extLst>
          </p:cNvPr>
          <p:cNvSpPr txBox="1"/>
          <p:nvPr/>
        </p:nvSpPr>
        <p:spPr>
          <a:xfrm>
            <a:off x="3995936" y="5032471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школа №3», г. Рыбное,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Рыбновский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A5265BC1-D781-4171-8CA5-48E22A29E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6718"/>
            <a:ext cx="1979711" cy="140687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15574A4B-01C3-4357-AC2E-FB05DFC87F57}"/>
              </a:ext>
            </a:extLst>
          </p:cNvPr>
          <p:cNvSpPr txBox="1"/>
          <p:nvPr/>
        </p:nvSpPr>
        <p:spPr>
          <a:xfrm>
            <a:off x="827584" y="371632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разработаны и внедряются корпоративные программы в трудовых коллективах Рязанской области: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903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23i</Template>
  <TotalTime>1138</TotalTime>
  <Words>764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Georgia</vt:lpstr>
      <vt:lpstr>Symbol</vt:lpstr>
      <vt:lpstr>Times New Roman</vt:lpstr>
      <vt:lpstr>Wingdings</vt:lpstr>
      <vt:lpstr>Default Design</vt:lpstr>
      <vt:lpstr>Презентация PowerPoint</vt:lpstr>
      <vt:lpstr>Актуальность </vt:lpstr>
      <vt:lpstr>Актуальность </vt:lpstr>
      <vt:lpstr>Цели и задачи Акции</vt:lpstr>
      <vt:lpstr>Задачи акции: </vt:lpstr>
      <vt:lpstr>Партнеры Акции</vt:lpstr>
      <vt:lpstr>Ожидаемые результаты</vt:lpstr>
      <vt:lpstr>Основные мероприятия</vt:lpstr>
      <vt:lpstr>Презентация PowerPoint</vt:lpstr>
      <vt:lpstr>«Здоровый работник – здоровая организация»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m22u</dc:creator>
  <cp:lastModifiedBy>Копырнов Дмитрий</cp:lastModifiedBy>
  <cp:revision>85</cp:revision>
  <dcterms:created xsi:type="dcterms:W3CDTF">2019-03-19T08:14:15Z</dcterms:created>
  <dcterms:modified xsi:type="dcterms:W3CDTF">2021-12-10T08:16:51Z</dcterms:modified>
</cp:coreProperties>
</file>