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5" r:id="rId2"/>
    <p:sldId id="284" r:id="rId3"/>
    <p:sldId id="287" r:id="rId4"/>
    <p:sldId id="289" r:id="rId5"/>
    <p:sldId id="288" r:id="rId6"/>
    <p:sldId id="290" r:id="rId7"/>
    <p:sldId id="292" r:id="rId8"/>
    <p:sldId id="293" r:id="rId9"/>
    <p:sldId id="29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F6C99C"/>
    <a:srgbClr val="2B7CB1"/>
    <a:srgbClr val="FE98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55" autoAdjust="0"/>
  </p:normalViewPr>
  <p:slideViewPr>
    <p:cSldViewPr snapToGrid="0">
      <p:cViewPr varScale="1">
        <p:scale>
          <a:sx n="58" d="100"/>
          <a:sy n="58" d="100"/>
        </p:scale>
        <p:origin x="-84" y="-1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66E66-F0E5-4547-87FA-A664073CBBB7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30939-CE3B-424D-9ABE-124F88186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924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CD17-9554-4921-8ECD-DC7E34AB78AE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B98D-1D9A-4BB1-8298-A618B46A6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41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CD17-9554-4921-8ECD-DC7E34AB78AE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B98D-1D9A-4BB1-8298-A618B46A6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395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CD17-9554-4921-8ECD-DC7E34AB78AE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B98D-1D9A-4BB1-8298-A618B46A6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420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A37D9-0AD8-4D23-9405-29BF15BCA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5634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CD17-9554-4921-8ECD-DC7E34AB78AE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B98D-1D9A-4BB1-8298-A618B46A6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34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CD17-9554-4921-8ECD-DC7E34AB78AE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B98D-1D9A-4BB1-8298-A618B46A6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69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CD17-9554-4921-8ECD-DC7E34AB78AE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B98D-1D9A-4BB1-8298-A618B46A6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98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CD17-9554-4921-8ECD-DC7E34AB78AE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B98D-1D9A-4BB1-8298-A618B46A6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CD17-9554-4921-8ECD-DC7E34AB78AE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B98D-1D9A-4BB1-8298-A618B46A6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CD17-9554-4921-8ECD-DC7E34AB78AE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B98D-1D9A-4BB1-8298-A618B46A6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8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CD17-9554-4921-8ECD-DC7E34AB78AE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B98D-1D9A-4BB1-8298-A618B46A6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97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CD17-9554-4921-8ECD-DC7E34AB78AE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B98D-1D9A-4BB1-8298-A618B46A6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09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CCD17-9554-4921-8ECD-DC7E34AB78AE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9B98D-1D9A-4BB1-8298-A618B46A6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76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20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4343" y="6197338"/>
            <a:ext cx="4121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2022 год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28767" y="4297059"/>
            <a:ext cx="9834349" cy="71285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9600" b="1" dirty="0" smtClean="0"/>
              <a:t>Николаева Елена Борисовна</a:t>
            </a:r>
          </a:p>
          <a:p>
            <a:pPr marL="0" indent="0">
              <a:buNone/>
            </a:pPr>
            <a:r>
              <a:rPr lang="ru-RU" sz="9600" i="1" dirty="0" smtClean="0"/>
              <a:t>Главный врач ГАУЗ </a:t>
            </a:r>
            <a:r>
              <a:rPr lang="ru-RU" sz="9600" i="1" dirty="0"/>
              <a:t>СО </a:t>
            </a:r>
            <a:r>
              <a:rPr lang="ru-RU" sz="9600" i="1" dirty="0" smtClean="0"/>
              <a:t>«Клинико-диагностический </a:t>
            </a:r>
            <a:r>
              <a:rPr lang="ru-RU" sz="9600" i="1" dirty="0"/>
              <a:t>центр «Охрана  Здоровья Матери и Ребенка</a:t>
            </a:r>
            <a:r>
              <a:rPr lang="ru-RU" sz="9600" i="1" dirty="0" smtClean="0"/>
              <a:t>», Заслуженный врач РФ</a:t>
            </a:r>
            <a:endParaRPr lang="ru-RU" sz="9600" i="1" dirty="0"/>
          </a:p>
          <a:p>
            <a:pPr marL="0" indent="0">
              <a:buFont typeface="Arial" panose="020B0604020202020204" pitchFamily="34" charset="0"/>
              <a:buNone/>
            </a:pPr>
            <a:endParaRPr lang="ru-RU" sz="9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113256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Достижение показателей приоритетного проекта «Демография» через систему организации помощи парам с бесплодием на территории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Свердловской </a:t>
            </a:r>
            <a:r>
              <a:rPr lang="ru-RU" sz="3600" b="1" dirty="0"/>
              <a:t>области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8155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2058" y="-178254"/>
            <a:ext cx="6711042" cy="900794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Актуальность проблемы бесплодия</a:t>
            </a:r>
            <a:endParaRPr lang="ru-RU" sz="28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70513" y="5437414"/>
            <a:ext cx="7141029" cy="15675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ü"/>
            </a:pPr>
            <a:endParaRPr lang="ru-RU" sz="2800" dirty="0"/>
          </a:p>
        </p:txBody>
      </p:sp>
      <p:pic>
        <p:nvPicPr>
          <p:cNvPr id="1026" name="Picture 2" descr="https://proprikol.ru/wp-content/uploads/2021/01/kartinki-ssora-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027" y="905087"/>
            <a:ext cx="4533898" cy="31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7327" y="272143"/>
            <a:ext cx="6574973" cy="32874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2800" dirty="0" smtClean="0"/>
              <a:t>Бесплодие затрагивает 13-15% пар в мире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2800" dirty="0" smtClean="0"/>
              <a:t>В настоящее время во всех странах мира отмечают увеличение случаев бесплодия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2800" dirty="0" smtClean="0"/>
              <a:t>В России практически каждая пятая пара испытывает трудности с зачатием</a:t>
            </a:r>
            <a:endParaRPr lang="ru-RU" sz="28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23114" y="3810001"/>
            <a:ext cx="6498772" cy="2286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i="1" dirty="0" smtClean="0"/>
              <a:t>Необходима комплексная стратегия поддержки репродуктивного здоровья и обеспечения прав бесплодных пар</a:t>
            </a:r>
            <a:endParaRPr lang="ru-RU" sz="2800" i="1" dirty="0"/>
          </a:p>
        </p:txBody>
      </p:sp>
      <p:pic>
        <p:nvPicPr>
          <p:cNvPr id="1027" name="Picture 3" descr="C:\Users\pavlovaaaozmr\Desktop\Пресс-релизы\фото\Флотская, 52\046_2020-03-11_13-59-33_Salivanchu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73" y="3906158"/>
            <a:ext cx="4060370" cy="270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91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7971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 descr="Sverdlovskaya-admin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038" y="585555"/>
            <a:ext cx="7157561" cy="5572359"/>
          </a:xfrm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870855" y="3821668"/>
            <a:ext cx="15675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Нижний Тагил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67148" y="4837113"/>
            <a:ext cx="15648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Первоуральск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4193117" y="5791201"/>
            <a:ext cx="21169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Каменск-Уральский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352800" y="2452688"/>
            <a:ext cx="7777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Серов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3467518" y="3802908"/>
            <a:ext cx="12073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Алапаевск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3759200" y="4876801"/>
            <a:ext cx="8405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Асбест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3534834" y="5218113"/>
            <a:ext cx="18231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Екатеринбург (4)</a:t>
            </a:r>
            <a:endParaRPr lang="ru-RU" dirty="0"/>
          </a:p>
        </p:txBody>
      </p:sp>
      <p:sp>
        <p:nvSpPr>
          <p:cNvPr id="16402" name="AutoShape 18"/>
          <p:cNvSpPr>
            <a:spLocks noChangeArrowheads="1"/>
          </p:cNvSpPr>
          <p:nvPr/>
        </p:nvSpPr>
        <p:spPr bwMode="auto">
          <a:xfrm>
            <a:off x="2743200" y="2514600"/>
            <a:ext cx="406400" cy="3048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3" name="AutoShape 19"/>
          <p:cNvSpPr>
            <a:spLocks noChangeArrowheads="1"/>
          </p:cNvSpPr>
          <p:nvPr/>
        </p:nvSpPr>
        <p:spPr bwMode="auto">
          <a:xfrm>
            <a:off x="2438400" y="4114800"/>
            <a:ext cx="406400" cy="3048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4" name="AutoShape 20"/>
          <p:cNvSpPr>
            <a:spLocks noChangeArrowheads="1"/>
          </p:cNvSpPr>
          <p:nvPr/>
        </p:nvSpPr>
        <p:spPr bwMode="auto">
          <a:xfrm>
            <a:off x="2743200" y="5181600"/>
            <a:ext cx="609600" cy="381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5" name="AutoShape 21"/>
          <p:cNvSpPr>
            <a:spLocks noChangeArrowheads="1"/>
          </p:cNvSpPr>
          <p:nvPr/>
        </p:nvSpPr>
        <p:spPr bwMode="auto">
          <a:xfrm>
            <a:off x="1794950" y="5054045"/>
            <a:ext cx="406400" cy="3048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6" name="AutoShape 22"/>
          <p:cNvSpPr>
            <a:spLocks noChangeArrowheads="1"/>
          </p:cNvSpPr>
          <p:nvPr/>
        </p:nvSpPr>
        <p:spPr bwMode="auto">
          <a:xfrm>
            <a:off x="3556000" y="4191000"/>
            <a:ext cx="406400" cy="3048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8" name="AutoShape 24"/>
          <p:cNvSpPr>
            <a:spLocks noChangeArrowheads="1"/>
          </p:cNvSpPr>
          <p:nvPr/>
        </p:nvSpPr>
        <p:spPr bwMode="auto">
          <a:xfrm>
            <a:off x="3352800" y="4953000"/>
            <a:ext cx="406400" cy="3048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9" name="AutoShape 25"/>
          <p:cNvSpPr>
            <a:spLocks noChangeArrowheads="1"/>
          </p:cNvSpPr>
          <p:nvPr/>
        </p:nvSpPr>
        <p:spPr bwMode="auto">
          <a:xfrm>
            <a:off x="3759200" y="5715000"/>
            <a:ext cx="406400" cy="3048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85233" y="34114"/>
            <a:ext cx="11806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Система оказания медицинской помощи при бесплодии в Свердловской области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65355" y="5402779"/>
            <a:ext cx="4644624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ctr" fontAlgn="base"/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Клиники ВРТ (2 государственные и 5 частных)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9718892" y="4114800"/>
            <a:ext cx="323088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468207" y="885785"/>
            <a:ext cx="4644624" cy="67710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ЖЕНСКИЕ КОНСУЛЬТАЦИИ (81) </a:t>
            </a:r>
          </a:p>
          <a:p>
            <a:pPr algn="ctr"/>
            <a:r>
              <a:rPr lang="ru-RU" dirty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62503" y="3113782"/>
            <a:ext cx="4450328" cy="707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Межмуниципальные кабинеты бесплодного брака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(11)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9718892" y="1796143"/>
            <a:ext cx="332801" cy="1010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870855" y="5486401"/>
            <a:ext cx="406400" cy="3048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381874" y="5791201"/>
            <a:ext cx="16162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Красноуфимск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371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avlovaaaozmr\Desktop\Пресс-релизы\фото\Флотская, 52\002_2020-03-11_13-39-51_Salivanchuk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757" y="1273629"/>
            <a:ext cx="4834956" cy="322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630385" y="0"/>
            <a:ext cx="8028215" cy="19104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74229" y="4620985"/>
            <a:ext cx="5796642" cy="17798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2800" dirty="0" smtClean="0"/>
              <a:t>Оснащение для проведения всестороннего обследования пар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2800" dirty="0" smtClean="0"/>
              <a:t>Приближенность к месту проживания</a:t>
            </a:r>
            <a:endParaRPr lang="ru-RU" sz="28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13015" y="-190500"/>
            <a:ext cx="10145486" cy="13008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/>
              <a:t>Межмуниципальный кабинет бесплодного брака</a:t>
            </a:r>
            <a:endParaRPr lang="ru-RU" sz="2800" b="1" dirty="0"/>
          </a:p>
        </p:txBody>
      </p:sp>
      <p:pic>
        <p:nvPicPr>
          <p:cNvPr id="2051" name="Picture 3" descr="C:\Users\pavlovaaaozmr\Desktop\Пресс-релизы\фото\Флотская, 52\006_2020-03-11_13-41-55_Salivanchu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15" y="3214913"/>
            <a:ext cx="5023757" cy="334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1757" y="158727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+mj-lt"/>
                <a:ea typeface="+mj-ea"/>
                <a:cs typeface="+mj-cs"/>
              </a:rPr>
              <a:t>Квалифицированные кадры: акушеры-гинекологи и урологи</a:t>
            </a:r>
          </a:p>
        </p:txBody>
      </p:sp>
    </p:spTree>
    <p:extLst>
      <p:ext uri="{BB962C8B-B14F-4D97-AF65-F5344CB8AC3E}">
        <p14:creationId xmlns:p14="http://schemas.microsoft.com/office/powerpoint/2010/main" val="327780869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3526970" y="212271"/>
            <a:ext cx="8360230" cy="230232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Приоритетный проект «Демография»  </a:t>
            </a:r>
          </a:p>
          <a:p>
            <a:pPr marL="0" indent="0" algn="ctr">
              <a:buNone/>
            </a:pPr>
            <a:r>
              <a:rPr lang="ru-RU" b="1" dirty="0" smtClean="0"/>
              <a:t>- новые возможности государственной поддержки пар с бесплодием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3" name="CustomShape 2"/>
          <p:cNvSpPr/>
          <p:nvPr/>
        </p:nvSpPr>
        <p:spPr>
          <a:xfrm>
            <a:off x="437888" y="2855976"/>
            <a:ext cx="5752346" cy="30455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 2016 по 2021 год – 15432 цикла ЭКО за счет ОМС в Свердловской области</a:t>
            </a:r>
          </a:p>
          <a:p>
            <a:pPr>
              <a:lnSpc>
                <a:spcPct val="100000"/>
              </a:lnSpc>
            </a:pPr>
            <a:endParaRPr lang="ru-RU" sz="2400" b="0" strike="noStrike" spc="-1" dirty="0" smtClean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400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400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5739 женщин, вставших на учет по беременности после ВРТ </a:t>
            </a:r>
          </a:p>
          <a:p>
            <a:pPr>
              <a:lnSpc>
                <a:spcPct val="100000"/>
              </a:lnSpc>
            </a:pPr>
            <a:endParaRPr lang="ru-RU" sz="2400" spc="-1" dirty="0" smtClean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400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5364 ребенка, рожденных в результате ВРТ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3074" name="Picture 2" descr="https://i.sunhome.ru/journal/60/krupnii-mladenec-v2.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031" y="2514598"/>
            <a:ext cx="5591212" cy="372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AVLOV~1\AppData\Local\Temp\Rar$DIa7424.11002\Демография_лого_цвет_контур_на _бел_пра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87" y="36117"/>
            <a:ext cx="2876173" cy="287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52756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0329" y="763134"/>
            <a:ext cx="9334500" cy="4706937"/>
          </a:xfrm>
        </p:spPr>
        <p:txBody>
          <a:bodyPr>
            <a:normAutofit fontScale="90000"/>
          </a:bodyPr>
          <a:lstStyle/>
          <a:p>
            <a:r>
              <a:rPr lang="ru-RU" sz="4000" spc="-1" dirty="0">
                <a:solidFill>
                  <a:srgbClr val="000000"/>
                </a:solidFill>
                <a:latin typeface="Times New Roman"/>
                <a:ea typeface="DejaVu Sans"/>
                <a:cs typeface="+mn-cs"/>
              </a:rPr>
              <a:t>Без достоверной </a:t>
            </a:r>
            <a:r>
              <a:rPr lang="ru-RU" sz="4000" spc="-1" dirty="0">
                <a:solidFill>
                  <a:srgbClr val="000000"/>
                </a:solidFill>
                <a:latin typeface="Times New Roman"/>
                <a:ea typeface="DejaVu Sans"/>
                <a:cs typeface="+mn-cs"/>
              </a:rPr>
              <a:t>и качественной информации о репродуктивном здоровье населения, в первую очередь, женщин, без знания их отношения к своему здоровью, рождению детей, семейным ценностям, их оценки деятельности служб родовспоможения невозможно проводит успешную демографическую политику</a:t>
            </a:r>
            <a:endParaRPr lang="ru-RU" sz="4000" spc="-1" dirty="0">
              <a:solidFill>
                <a:srgbClr val="000000"/>
              </a:solidFill>
              <a:latin typeface="Times New Roman"/>
              <a:ea typeface="DejaVu San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283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4471" y="767442"/>
            <a:ext cx="4969328" cy="506185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Разработаны информационные </a:t>
            </a:r>
            <a:r>
              <a:rPr lang="ru-RU" sz="2800" b="1" dirty="0"/>
              <a:t>материалы для пар, начинающих обследование и </a:t>
            </a:r>
            <a:r>
              <a:rPr lang="ru-RU" sz="2800" b="1" dirty="0" smtClean="0"/>
              <a:t>лечение</a:t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Распространяется в женских консультациях и межмуниципальных кабинетах бесплодного брака</a:t>
            </a:r>
            <a:endParaRPr lang="ru-RU" sz="28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761" y="646944"/>
            <a:ext cx="3074449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364" y="1953229"/>
            <a:ext cx="3216728" cy="455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730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  <a:ea typeface="+mn-ea"/>
                <a:cs typeface="+mn-cs"/>
              </a:rPr>
              <a:t>Школа </a:t>
            </a:r>
            <a:r>
              <a:rPr lang="ru-RU" sz="2800" b="1" dirty="0" smtClean="0">
                <a:latin typeface="+mn-lt"/>
                <a:ea typeface="+mn-ea"/>
                <a:cs typeface="+mn-cs"/>
              </a:rPr>
              <a:t>ВРТ для пациенток, ожидающих вступления в протокол</a:t>
            </a:r>
            <a:endParaRPr lang="ru-RU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1615" y="6237513"/>
            <a:ext cx="7233556" cy="39188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i="1" dirty="0" smtClean="0"/>
              <a:t>На бесплатной основе!</a:t>
            </a:r>
            <a:endParaRPr lang="ru-RU" b="1" i="1" dirty="0"/>
          </a:p>
        </p:txBody>
      </p:sp>
      <p:pic>
        <p:nvPicPr>
          <p:cNvPr id="6146" name="Picture 2" descr="C:\Users\PAVLOV~1\AppData\Local\Temp\IMG_10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201" y="1605643"/>
            <a:ext cx="5334599" cy="354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64671" y="1605643"/>
            <a:ext cx="4816929" cy="5143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mtClean="0"/>
              <a:t> повышения знаний в области репродуктивного здоровья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mtClean="0"/>
              <a:t>  повышение комплаентности между медицинским персоналом и пациентом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mtClean="0"/>
              <a:t>  снижение уровня стресса и тревожности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587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2985" y="158978"/>
            <a:ext cx="9144000" cy="788079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+mn-lt"/>
                <a:ea typeface="+mn-ea"/>
                <a:cs typeface="+mn-cs"/>
              </a:rPr>
              <a:t>«Репродуктивное здоровье для каждого» - участники:</a:t>
            </a:r>
            <a:endParaRPr lang="ru-RU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3772" y="1283381"/>
            <a:ext cx="4539343" cy="479084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Клинико-диагностический центр «Охрана здоровья матери и ребенка»</a:t>
            </a: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Штаб «Волонтеры-медики» УГМУ</a:t>
            </a: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Медицинские организации Свердловской области</a:t>
            </a:r>
            <a:endParaRPr lang="ru-RU" dirty="0"/>
          </a:p>
        </p:txBody>
      </p:sp>
      <p:pic>
        <p:nvPicPr>
          <p:cNvPr id="4" name="Picture 5" descr="V:\Эмблема Центра\Рисунок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071" y="1052735"/>
            <a:ext cx="1877640" cy="165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un9-17.userapi.com/sun9-9/impf/c856136/v856136734/126b0e/5wdT9_0NUL0.jpg?size=625x725&amp;quality=96&amp;sign=23d36651ee4c4c1d6278fd71eaf3a3c1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815" y="2400470"/>
            <a:ext cx="2088175" cy="242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ng.pngtree.com/png-vector/20190901/ourlarge/pngtree-hospital-icon-png-image_17187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777" y="4082143"/>
            <a:ext cx="2577469" cy="257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3522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301</Words>
  <Application>Microsoft Office PowerPoint</Application>
  <PresentationFormat>Произвольный</PresentationFormat>
  <Paragraphs>48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Достижение показателей приоритетного проекта «Демография» через систему организации помощи парам с бесплодием на территории  Свердловской области</vt:lpstr>
      <vt:lpstr>Актуальность проблемы бесплодия</vt:lpstr>
      <vt:lpstr>Презентация PowerPoint</vt:lpstr>
      <vt:lpstr>Презентация PowerPoint</vt:lpstr>
      <vt:lpstr>Презентация PowerPoint</vt:lpstr>
      <vt:lpstr>Без достоверной и качественной информации о репродуктивном здоровье населения, в первую очередь, женщин, без знания их отношения к своему здоровью, рождению детей, семейным ценностям, их оценки деятельности служб родовспоможения невозможно проводит успешную демографическую политику</vt:lpstr>
      <vt:lpstr>Разработаны информационные материалы для пар, начинающих обследование и лечение  Распространяется в женских консультациях и межмуниципальных кабинетах бесплодного брака</vt:lpstr>
      <vt:lpstr>Школа ВРТ для пациенток, ожидающих вступления в протокол</vt:lpstr>
      <vt:lpstr>«Репродуктивное здоровье для каждого» - участники: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Белка</dc:creator>
  <cp:lastModifiedBy>Павлова Александра Анатольевна</cp:lastModifiedBy>
  <cp:revision>66</cp:revision>
  <cp:lastPrinted>2022-01-24T11:07:52Z</cp:lastPrinted>
  <dcterms:created xsi:type="dcterms:W3CDTF">2021-08-29T18:21:26Z</dcterms:created>
  <dcterms:modified xsi:type="dcterms:W3CDTF">2022-01-24T11:09:59Z</dcterms:modified>
</cp:coreProperties>
</file>