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3" r:id="rId7"/>
    <p:sldId id="265" r:id="rId8"/>
    <p:sldId id="260" r:id="rId9"/>
    <p:sldId id="266" r:id="rId10"/>
  </p:sldIdLst>
  <p:sldSz cx="9144000" cy="5143500" type="screen16x9"/>
  <p:notesSz cx="6858000" cy="9144000"/>
  <p:embeddedFontLst>
    <p:embeddedFont>
      <p:font typeface="Roboto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gSq4s0Rryq6IeVLLOOvW/+KEBUp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98" d="100"/>
          <a:sy n="98" d="100"/>
        </p:scale>
        <p:origin x="594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453895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2513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6604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6" name="Google Shape;6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55525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6760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b6b37c5bc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0" name="Google Shape;80;gb6b37c5bc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9282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8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7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7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5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zidateli.ru/profile/106426" TargetMode="External"/><Relationship Id="rId2" Type="http://schemas.openxmlformats.org/officeDocument/2006/relationships/hyperlink" Target="https://www.sozidateli.ru/profile/8299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>
            <a:spLocks noGrp="1"/>
          </p:cNvSpPr>
          <p:nvPr>
            <p:ph type="ctrTitle"/>
          </p:nvPr>
        </p:nvSpPr>
        <p:spPr>
          <a:xfrm>
            <a:off x="0" y="686561"/>
            <a:ext cx="8590200" cy="869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ru-RU" sz="4000" b="1" dirty="0" smtClean="0">
                <a:latin typeface="Roboto"/>
                <a:ea typeface="Roboto"/>
                <a:cs typeface="Roboto"/>
                <a:sym typeface="Roboto"/>
              </a:rPr>
              <a:t>«</a:t>
            </a:r>
            <a:r>
              <a:rPr lang="ru-RU" sz="4000" b="1" dirty="0"/>
              <a:t>Пожалуйста, не умирай</a:t>
            </a:r>
            <a:r>
              <a:rPr lang="ru-RU" sz="4000" b="1" dirty="0" smtClean="0"/>
              <a:t>!</a:t>
            </a:r>
            <a:r>
              <a:rPr lang="ru-RU" sz="4000" dirty="0" smtClean="0"/>
              <a:t>»</a:t>
            </a:r>
            <a:endParaRPr sz="4000" b="1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5" name="Google Shape;55;p1"/>
          <p:cNvSpPr txBox="1">
            <a:spLocks noGrp="1"/>
          </p:cNvSpPr>
          <p:nvPr>
            <p:ph type="subTitle" idx="1"/>
          </p:nvPr>
        </p:nvSpPr>
        <p:spPr>
          <a:xfrm>
            <a:off x="2113565" y="1649551"/>
            <a:ext cx="4994700" cy="607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l"/>
            <a:r>
              <a:rPr lang="ru" sz="1400" dirty="0" smtClean="0">
                <a:latin typeface="Roboto"/>
                <a:ea typeface="Roboto"/>
                <a:cs typeface="Roboto"/>
                <a:sym typeface="Roboto"/>
              </a:rPr>
              <a:t>Директор: </a:t>
            </a:r>
            <a:r>
              <a:rPr lang="ru-RU" sz="1400" b="1" dirty="0" smtClean="0">
                <a:latin typeface="Roboto"/>
                <a:ea typeface="Roboto"/>
                <a:cs typeface="Roboto"/>
                <a:sym typeface="Roboto"/>
              </a:rPr>
              <a:t>Сальников Алексей Васильевич</a:t>
            </a:r>
            <a:r>
              <a:rPr lang="ru-RU" sz="1400" dirty="0" smtClean="0">
                <a:latin typeface="Roboto"/>
                <a:ea typeface="Roboto"/>
                <a:cs typeface="Roboto"/>
                <a:sym typeface="Roboto"/>
              </a:rPr>
              <a:t/>
            </a:r>
            <a:br>
              <a:rPr lang="ru-RU" sz="1400" dirty="0" smtClean="0">
                <a:latin typeface="Roboto"/>
                <a:ea typeface="Roboto"/>
                <a:cs typeface="Roboto"/>
                <a:sym typeface="Roboto"/>
              </a:rPr>
            </a:br>
            <a:r>
              <a:rPr lang="ru-RU" sz="1200" dirty="0">
                <a:latin typeface="Roboto"/>
                <a:ea typeface="Roboto"/>
                <a:cs typeface="Roboto"/>
                <a:sym typeface="Roboto"/>
              </a:rPr>
              <a:t>Контакты: +79833735256   </a:t>
            </a:r>
            <a:r>
              <a:rPr lang="en-US" sz="1200" dirty="0">
                <a:latin typeface="Roboto"/>
                <a:ea typeface="Roboto"/>
                <a:cs typeface="Roboto"/>
                <a:sym typeface="Roboto"/>
              </a:rPr>
              <a:t>anticrizi@yandex.ru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dirty="0"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113565" y="2687366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АВТОНОМНАЯ НЕКОММЕРЧЕСКАЯ ОРГАНИЗАЦИЯ "ИНФОРМАЦИОННЫЙ ЦЕНТР СОЦИАЛЬНОЙ ПОМОЩИ ЛЮДЯМ, СТРАДАЮЩИМ НАРКОТИЧЕСКОЙ И АЛКОГОЛЬНОЙ ЗАВИСИМОСТЬЮ "ПРАВИЛЬНЫЙ ВЫБОР"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"/>
          <p:cNvSpPr txBox="1">
            <a:spLocks noGrp="1"/>
          </p:cNvSpPr>
          <p:nvPr>
            <p:ph type="title"/>
          </p:nvPr>
        </p:nvSpPr>
        <p:spPr>
          <a:xfrm>
            <a:off x="311700" y="448168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ru-RU" sz="2000" b="1" dirty="0"/>
              <a:t>Проблема, которую решает </a:t>
            </a:r>
            <a:r>
              <a:rPr lang="ru-RU" sz="2000" b="1" dirty="0" smtClean="0"/>
              <a:t>проект - </a:t>
            </a:r>
            <a:r>
              <a:rPr lang="ru-RU" sz="2000" dirty="0"/>
              <a:t/>
            </a:r>
            <a:br>
              <a:rPr lang="ru-RU" sz="2000" dirty="0"/>
            </a:br>
            <a:endParaRPr sz="2000" b="1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2" name="Google Shape;62;p2"/>
          <p:cNvSpPr txBox="1">
            <a:spLocks noGrp="1"/>
          </p:cNvSpPr>
          <p:nvPr>
            <p:ph type="body" idx="1"/>
          </p:nvPr>
        </p:nvSpPr>
        <p:spPr>
          <a:xfrm>
            <a:off x="311700" y="1020868"/>
            <a:ext cx="8520600" cy="3959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ru-RU" sz="1200" b="1" dirty="0" smtClean="0">
                <a:latin typeface="Roboto"/>
                <a:ea typeface="Roboto"/>
                <a:cs typeface="Roboto"/>
                <a:sym typeface="Roboto"/>
              </a:rPr>
              <a:t>алкоголизм</a:t>
            </a:r>
            <a:r>
              <a:rPr lang="ru-RU" sz="1200" b="1" dirty="0">
                <a:latin typeface="Roboto"/>
                <a:ea typeface="Roboto"/>
                <a:cs typeface="Roboto"/>
                <a:sym typeface="Roboto"/>
              </a:rPr>
              <a:t>, наркомания, курения, переедание являются причиной смерти 1.5 млн россиян в год,  это составляет треть всех смертей в России,  треть всех преступлений и более </a:t>
            </a:r>
            <a:r>
              <a:rPr lang="ru-RU" sz="1200" b="1" dirty="0" smtClean="0">
                <a:latin typeface="Roboto"/>
                <a:ea typeface="Roboto"/>
                <a:cs typeface="Roboto"/>
                <a:sym typeface="Roboto"/>
              </a:rPr>
              <a:t>70-80% </a:t>
            </a:r>
            <a:r>
              <a:rPr lang="ru-RU" sz="1200" b="1" dirty="0">
                <a:latin typeface="Roboto"/>
                <a:ea typeface="Roboto"/>
                <a:cs typeface="Roboto"/>
                <a:sym typeface="Roboto"/>
              </a:rPr>
              <a:t>убийств совершается в пьяном виде в России, также пьяные аварии, разрушенные семьи и судьбы, употребляющие дети. Республика Хакасия входит в число самых пьющих регионов России.  Люди страдающими этими заболеваниями очень тяжело признают свою проблему и не хотят принимать помощь, а люди старшего поколения вообще думают что, что-то менять вообще не имеет смысла. </a:t>
            </a:r>
            <a:r>
              <a:rPr lang="ru-RU" sz="1200" b="1" dirty="0" smtClean="0">
                <a:latin typeface="Roboto"/>
                <a:ea typeface="Roboto"/>
                <a:cs typeface="Roboto"/>
                <a:sym typeface="Roboto"/>
              </a:rPr>
              <a:t>Также большой проблемой является незнание населением нашей страны об этих смертельных заболеваниях, ложные представления о лечении и профилактике. Очень </a:t>
            </a:r>
            <a:r>
              <a:rPr lang="ru-RU" sz="1200" b="1" dirty="0">
                <a:latin typeface="Roboto"/>
                <a:ea typeface="Roboto"/>
                <a:cs typeface="Roboto"/>
                <a:sym typeface="Roboto"/>
              </a:rPr>
              <a:t>важную роль после того, как получается убедить человека в принятии помощи, является выбор правильного лечения с первого раза, т.к. второй попытки </a:t>
            </a:r>
            <a:r>
              <a:rPr lang="ru-RU" sz="1200" b="1" dirty="0" smtClean="0">
                <a:latin typeface="Roboto"/>
                <a:ea typeface="Roboto"/>
                <a:cs typeface="Roboto"/>
                <a:sym typeface="Roboto"/>
              </a:rPr>
              <a:t>может и </a:t>
            </a:r>
            <a:r>
              <a:rPr lang="ru-RU" sz="1200" b="1" dirty="0">
                <a:latin typeface="Roboto"/>
                <a:ea typeface="Roboto"/>
                <a:cs typeface="Roboto"/>
                <a:sym typeface="Roboto"/>
              </a:rPr>
              <a:t>не </a:t>
            </a:r>
            <a:r>
              <a:rPr lang="ru-RU" sz="1200" b="1" dirty="0" smtClean="0">
                <a:latin typeface="Roboto"/>
                <a:ea typeface="Roboto"/>
                <a:cs typeface="Roboto"/>
                <a:sym typeface="Roboto"/>
              </a:rPr>
              <a:t>быть.  </a:t>
            </a:r>
            <a:r>
              <a:rPr lang="ru-RU" sz="1200" b="1" dirty="0">
                <a:latin typeface="Roboto"/>
                <a:ea typeface="Roboto"/>
                <a:cs typeface="Roboto"/>
                <a:sym typeface="Roboto"/>
              </a:rPr>
              <a:t>Проект "Пожалуйста не умирай" направлен на улучшение ситуации связанных со смертельными </a:t>
            </a:r>
            <a:r>
              <a:rPr lang="ru-RU" sz="1200" b="1" dirty="0" smtClean="0">
                <a:latin typeface="Roboto"/>
                <a:ea typeface="Roboto"/>
                <a:cs typeface="Roboto"/>
                <a:sym typeface="Roboto"/>
              </a:rPr>
              <a:t>болезнями-зависимостями, выбор </a:t>
            </a:r>
            <a:r>
              <a:rPr lang="ru-RU" sz="1200" b="1" dirty="0">
                <a:latin typeface="Roboto"/>
                <a:ea typeface="Roboto"/>
                <a:cs typeface="Roboto"/>
                <a:sym typeface="Roboto"/>
              </a:rPr>
              <a:t>правильного метода лечения </a:t>
            </a:r>
            <a:r>
              <a:rPr lang="ru-RU" sz="1200" b="1" dirty="0" smtClean="0">
                <a:latin typeface="Roboto"/>
                <a:ea typeface="Roboto"/>
                <a:cs typeface="Roboto"/>
                <a:sym typeface="Roboto"/>
              </a:rPr>
              <a:t>способен </a:t>
            </a:r>
            <a:r>
              <a:rPr lang="ru-RU" sz="1200" b="1" dirty="0">
                <a:latin typeface="Roboto"/>
                <a:ea typeface="Roboto"/>
                <a:cs typeface="Roboto"/>
                <a:sym typeface="Roboto"/>
              </a:rPr>
              <a:t>увеличить число </a:t>
            </a:r>
            <a:r>
              <a:rPr lang="ru-RU" sz="1200" b="1" dirty="0" smtClean="0">
                <a:latin typeface="Roboto"/>
                <a:ea typeface="Roboto"/>
                <a:cs typeface="Roboto"/>
                <a:sym typeface="Roboto"/>
              </a:rPr>
              <a:t>выздоравливающих, правильное информирование и профилактика также способны сильно повлиять на ситуацию в целом.</a:t>
            </a:r>
            <a:br>
              <a:rPr lang="ru-RU" sz="1200" b="1" dirty="0" smtClean="0">
                <a:latin typeface="Roboto"/>
                <a:ea typeface="Roboto"/>
                <a:cs typeface="Roboto"/>
                <a:sym typeface="Roboto"/>
              </a:rPr>
            </a:br>
            <a:r>
              <a:rPr lang="ru-RU" sz="1200" b="1" dirty="0" smtClean="0">
                <a:latin typeface="Roboto"/>
                <a:ea typeface="Roboto"/>
                <a:cs typeface="Roboto"/>
                <a:sym typeface="Roboto"/>
              </a:rPr>
              <a:t>Проект также нацелен на реализацию </a:t>
            </a:r>
            <a:r>
              <a:rPr lang="ru-RU" sz="1200" b="1" dirty="0">
                <a:latin typeface="Roboto"/>
                <a:ea typeface="Roboto"/>
                <a:cs typeface="Roboto"/>
                <a:sym typeface="Roboto"/>
              </a:rPr>
              <a:t>национальных </a:t>
            </a:r>
            <a:r>
              <a:rPr lang="ru-RU" sz="1200" b="1" dirty="0" smtClean="0">
                <a:latin typeface="Roboto"/>
                <a:ea typeface="Roboto"/>
                <a:cs typeface="Roboto"/>
                <a:sym typeface="Roboto"/>
              </a:rPr>
              <a:t>целей </a:t>
            </a:r>
            <a:r>
              <a:rPr lang="ru-RU" sz="1200" b="1" dirty="0">
                <a:latin typeface="Roboto"/>
                <a:ea typeface="Roboto"/>
                <a:cs typeface="Roboto"/>
                <a:sym typeface="Roboto"/>
              </a:rPr>
              <a:t>и стратегических задачах развития Российской </a:t>
            </a:r>
            <a:r>
              <a:rPr lang="ru-RU" sz="1200" b="1" dirty="0" smtClean="0">
                <a:latin typeface="Roboto"/>
                <a:ea typeface="Roboto"/>
                <a:cs typeface="Roboto"/>
                <a:sym typeface="Roboto"/>
              </a:rPr>
              <a:t>Федерации, таких </a:t>
            </a:r>
            <a:r>
              <a:rPr lang="ru-RU" sz="1200" b="1" dirty="0">
                <a:latin typeface="Roboto"/>
                <a:ea typeface="Roboto"/>
                <a:cs typeface="Roboto"/>
                <a:sym typeface="Roboto"/>
              </a:rPr>
              <a:t>как:</a:t>
            </a:r>
            <a:br>
              <a:rPr lang="ru-RU" sz="1200" b="1" dirty="0">
                <a:latin typeface="Roboto"/>
                <a:ea typeface="Roboto"/>
                <a:cs typeface="Roboto"/>
                <a:sym typeface="Roboto"/>
              </a:rPr>
            </a:br>
            <a:r>
              <a:rPr lang="ru-RU" sz="1200" b="1" dirty="0">
                <a:latin typeface="Roboto"/>
                <a:ea typeface="Roboto"/>
                <a:cs typeface="Roboto"/>
                <a:sym typeface="Roboto"/>
              </a:rPr>
              <a:t>- сбережение народа </a:t>
            </a:r>
            <a:r>
              <a:rPr lang="ru-RU" sz="1200" b="1" dirty="0" smtClean="0">
                <a:latin typeface="Roboto"/>
                <a:ea typeface="Roboto"/>
                <a:cs typeface="Roboto"/>
                <a:sym typeface="Roboto"/>
              </a:rPr>
              <a:t>России;</a:t>
            </a:r>
          </a:p>
          <a:p>
            <a:pPr marL="0" lvl="0" indent="0">
              <a:buNone/>
            </a:pPr>
            <a:r>
              <a:rPr lang="ru-RU" sz="1200" b="1" dirty="0">
                <a:latin typeface="Roboto"/>
                <a:ea typeface="Roboto"/>
                <a:cs typeface="Roboto"/>
                <a:sym typeface="Roboto"/>
              </a:rPr>
              <a:t>- обеспечение устойчивого естественного роста численности населения Российской Федерации;</a:t>
            </a:r>
            <a:br>
              <a:rPr lang="ru-RU" sz="1200" b="1" dirty="0">
                <a:latin typeface="Roboto"/>
                <a:ea typeface="Roboto"/>
                <a:cs typeface="Roboto"/>
                <a:sym typeface="Roboto"/>
              </a:rPr>
            </a:br>
            <a:r>
              <a:rPr lang="ru-RU" sz="1200" b="1" dirty="0">
                <a:latin typeface="Roboto"/>
                <a:ea typeface="Roboto"/>
                <a:cs typeface="Roboto"/>
                <a:sym typeface="Roboto"/>
              </a:rPr>
              <a:t>- повышение ожидаемой продолжительности жизни до 78 лет (к 2030 году – до 80 лет</a:t>
            </a:r>
            <a:r>
              <a:rPr lang="ru-RU" sz="1200" b="1" dirty="0" smtClean="0">
                <a:latin typeface="Roboto"/>
                <a:ea typeface="Roboto"/>
                <a:cs typeface="Roboto"/>
                <a:sym typeface="Roboto"/>
              </a:rPr>
              <a:t>).</a:t>
            </a:r>
            <a:endParaRPr sz="1200" b="1" dirty="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000" dirty="0"/>
              <a:t>Проект как решение проблемы</a:t>
            </a:r>
            <a:endParaRPr sz="2000" b="1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9" name="Google Shape;69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rPr lang="ru-RU" dirty="0" smtClean="0"/>
              <a:t>- решением проблемы является то, что консультанты центра прошли на своем опыте все виды лечения и помогли уже нескольким нуждающимся, они точно знают кому, какой метод необходим и в какой именно стадии. Центр также направляет окружение больных на содействие в решении проблем, одновременно подключая медицину и других профессионалов в данной области. Наш опыт основывается на том, что мы сами долго и упорно работали со своей болезнью перепробовав все известные и неизвестные методы. 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000" dirty="0"/>
              <a:t>Механизм реализации проекта</a:t>
            </a:r>
            <a:endParaRPr sz="2000" b="1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6" name="Google Shape;76;p4"/>
          <p:cNvSpPr txBox="1">
            <a:spLocks noGrp="1"/>
          </p:cNvSpPr>
          <p:nvPr>
            <p:ph type="body" idx="1"/>
          </p:nvPr>
        </p:nvSpPr>
        <p:spPr>
          <a:xfrm>
            <a:off x="305502" y="881887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ru-RU" sz="1200" b="1" dirty="0">
                <a:solidFill>
                  <a:schemeClr val="dk1"/>
                </a:solidFill>
              </a:rPr>
              <a:t>Проект «Пожалуйста не умирай» предназначен для создания центра, в котором будут решать бесплатно проблемы алкоголизма, наркомании и других зависимостей, а также проблем которые несут эти болезни. Центр объединит в себе всю информацию о всех самых эффективных методах лечения и профилактики, в одном месте. Здесь будут работать консультанты, которые решили такие проблемы на своем личном опыте, а также имеющие опят работы в сфере реабилитации </a:t>
            </a:r>
            <a:r>
              <a:rPr lang="ru-RU" sz="1200" b="1" dirty="0" err="1">
                <a:solidFill>
                  <a:schemeClr val="dk1"/>
                </a:solidFill>
              </a:rPr>
              <a:t>алко</a:t>
            </a:r>
            <a:r>
              <a:rPr lang="ru-RU" sz="1200" b="1" dirty="0">
                <a:solidFill>
                  <a:schemeClr val="dk1"/>
                </a:solidFill>
              </a:rPr>
              <a:t>- и наркозависимых граждан.  Для этого, центр </a:t>
            </a:r>
            <a:r>
              <a:rPr lang="ru-RU" sz="1200" b="1" dirty="0" smtClean="0">
                <a:solidFill>
                  <a:schemeClr val="dk1"/>
                </a:solidFill>
              </a:rPr>
              <a:t>разработал </a:t>
            </a:r>
            <a:r>
              <a:rPr lang="ru-RU" sz="1200" b="1" dirty="0">
                <a:solidFill>
                  <a:schemeClr val="dk1"/>
                </a:solidFill>
              </a:rPr>
              <a:t>программу помощи и информирования, совместно со специалистами, причастными к этим вопросам, и </a:t>
            </a:r>
            <a:r>
              <a:rPr lang="ru-RU" sz="1200" b="1" dirty="0" smtClean="0">
                <a:solidFill>
                  <a:schemeClr val="dk1"/>
                </a:solidFill>
              </a:rPr>
              <a:t>добавил </a:t>
            </a:r>
            <a:r>
              <a:rPr lang="ru-RU" sz="1200" b="1" dirty="0">
                <a:solidFill>
                  <a:schemeClr val="dk1"/>
                </a:solidFill>
              </a:rPr>
              <a:t>эффективные методы на сегодня. </a:t>
            </a:r>
          </a:p>
          <a:p>
            <a:pPr marL="0" indent="0">
              <a:buNone/>
            </a:pPr>
            <a:r>
              <a:rPr lang="ru-RU" sz="1200" b="1" dirty="0" smtClean="0">
                <a:solidFill>
                  <a:schemeClr val="dk1"/>
                </a:solidFill>
              </a:rPr>
              <a:t>Также </a:t>
            </a:r>
            <a:r>
              <a:rPr lang="ru-RU" sz="1200" b="1" dirty="0">
                <a:solidFill>
                  <a:schemeClr val="dk1"/>
                </a:solidFill>
              </a:rPr>
              <a:t>центр будет вовлекать в эту работу всех, кто может помочь в этом вопросе и разрабатывать для них отдельные информационные и ознакомительные материалы и форматы встреч. Планируется привлечь власти, </a:t>
            </a:r>
            <a:r>
              <a:rPr lang="ru-RU" sz="1200" b="1" dirty="0" smtClean="0">
                <a:solidFill>
                  <a:schemeClr val="dk1"/>
                </a:solidFill>
              </a:rPr>
              <a:t>консультационно-мотивационные пункты </a:t>
            </a:r>
            <a:r>
              <a:rPr lang="ru-RU" sz="1200" b="1" dirty="0">
                <a:solidFill>
                  <a:schemeClr val="dk1"/>
                </a:solidFill>
              </a:rPr>
              <a:t>(КМП), министерства, </a:t>
            </a:r>
            <a:r>
              <a:rPr lang="ru-RU" sz="1200" b="1" dirty="0" smtClean="0">
                <a:solidFill>
                  <a:schemeClr val="dk1"/>
                </a:solidFill>
              </a:rPr>
              <a:t>антинаркотические комиссии, </a:t>
            </a:r>
            <a:r>
              <a:rPr lang="ru-RU" sz="1200" b="1" dirty="0">
                <a:solidFill>
                  <a:schemeClr val="dk1"/>
                </a:solidFill>
              </a:rPr>
              <a:t>работодателей, предпринимателей, законодательные, судебные, надзорные и исправительные органы, медицину, опеку, социальные службы, НКО и другие заинтересованные стороны, чтобы помочь в реализации Стратегии государственной антинаркотической политики </a:t>
            </a:r>
            <a:r>
              <a:rPr lang="ru-RU" sz="1200" b="1" dirty="0" smtClean="0">
                <a:solidFill>
                  <a:schemeClr val="dk1"/>
                </a:solidFill>
              </a:rPr>
              <a:t>РФ, </a:t>
            </a:r>
            <a:r>
              <a:rPr lang="ru-RU" sz="1200" b="1" dirty="0">
                <a:solidFill>
                  <a:schemeClr val="dk1"/>
                </a:solidFill>
              </a:rPr>
              <a:t>утверждённой Указом Президента РФ от 9 июня 2010 года № 690" и передать эти проблемы тем, кто их решил. Центр также будет заниматься развитием </a:t>
            </a:r>
            <a:r>
              <a:rPr lang="ru-RU" sz="1200" b="1" dirty="0" err="1">
                <a:solidFill>
                  <a:schemeClr val="dk1"/>
                </a:solidFill>
              </a:rPr>
              <a:t>волонтерства</a:t>
            </a:r>
            <a:r>
              <a:rPr lang="ru-RU" sz="1200" b="1" dirty="0">
                <a:solidFill>
                  <a:schemeClr val="dk1"/>
                </a:solidFill>
              </a:rPr>
              <a:t> в этих проблемах.</a:t>
            </a:r>
            <a:endParaRPr sz="1200" b="1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Конкурентные преимущества проекта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новые подходы к методам профилактики зависимостей, как среди </a:t>
            </a:r>
            <a:r>
              <a:rPr lang="ru-RU" dirty="0"/>
              <a:t>взрослых, в том числе и старшего поколения, </a:t>
            </a:r>
            <a:r>
              <a:rPr lang="ru-RU" dirty="0" smtClean="0"/>
              <a:t>так и среди детей,</a:t>
            </a:r>
          </a:p>
          <a:p>
            <a:pPr>
              <a:buFontTx/>
              <a:buChar char="-"/>
            </a:pPr>
            <a:r>
              <a:rPr lang="ru-RU" dirty="0" smtClean="0"/>
              <a:t>новые подходы в методах лечения,</a:t>
            </a:r>
          </a:p>
          <a:p>
            <a:pPr>
              <a:buFontTx/>
              <a:buChar char="-"/>
            </a:pPr>
            <a:r>
              <a:rPr lang="ru-RU" dirty="0" smtClean="0"/>
              <a:t>новая методика по выбору правильного метода лечения,</a:t>
            </a:r>
          </a:p>
          <a:p>
            <a:pPr>
              <a:buFontTx/>
              <a:buChar char="-"/>
            </a:pPr>
            <a:r>
              <a:rPr lang="ru-RU" dirty="0" smtClean="0"/>
              <a:t>консультанты испытали все на своем опыте, поэтому знают все подводные камни и темные стороны</a:t>
            </a:r>
          </a:p>
          <a:p>
            <a:pPr>
              <a:buFontTx/>
              <a:buChar char="-"/>
            </a:pPr>
            <a:r>
              <a:rPr lang="ru-RU" dirty="0" smtClean="0"/>
              <a:t>объединение всех сил и сторон, которые могут повлиять на улучшение результатов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7634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Успехи проекта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Достигнуты договоренности с врачами, официальными властями, </a:t>
            </a:r>
            <a:r>
              <a:rPr lang="ru-RU" dirty="0"/>
              <a:t>КМП, ПДН, </a:t>
            </a:r>
            <a:r>
              <a:rPr lang="ru-RU" dirty="0" smtClean="0"/>
              <a:t>опекой, </a:t>
            </a:r>
            <a:r>
              <a:rPr lang="ru-RU" dirty="0"/>
              <a:t>УФСИН, </a:t>
            </a:r>
            <a:r>
              <a:rPr lang="ru-RU" dirty="0" smtClean="0"/>
              <a:t>духовенством, уполномоченным по правам ребенка по </a:t>
            </a:r>
            <a:r>
              <a:rPr lang="ru-RU" dirty="0"/>
              <a:t>Республики </a:t>
            </a:r>
            <a:r>
              <a:rPr lang="ru-RU" dirty="0" smtClean="0"/>
              <a:t>Хакасия, Общественной палатой</a:t>
            </a:r>
          </a:p>
          <a:p>
            <a:r>
              <a:rPr lang="ru-RU" dirty="0" smtClean="0"/>
              <a:t>Выигран и реализуется грант Минздрава Республики Хакасии, проект «Навстречу трезвости»</a:t>
            </a:r>
          </a:p>
          <a:p>
            <a:r>
              <a:rPr lang="ru-RU" dirty="0" smtClean="0"/>
              <a:t>В течении последних 6 месяцев помощь получили более 15 человек</a:t>
            </a:r>
          </a:p>
          <a:p>
            <a:r>
              <a:rPr lang="ru-RU" dirty="0" smtClean="0"/>
              <a:t>В этом году начали работу в еще одном регионе, Иркутской области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5714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Ожидаемый результат проекта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создание </a:t>
            </a:r>
            <a:r>
              <a:rPr lang="ru-RU" sz="1200" dirty="0"/>
              <a:t>условий по анонимным обращениям людей, в том числе и старшего </a:t>
            </a:r>
            <a:r>
              <a:rPr lang="ru-RU" sz="1200" dirty="0" smtClean="0"/>
              <a:t>поколения, </a:t>
            </a:r>
            <a:r>
              <a:rPr lang="ru-RU" sz="1200" dirty="0"/>
              <a:t>страдающих алкогольной, наркотической и иной зависимостью, в Центр, где им будет предложена программа по решению их </a:t>
            </a:r>
            <a:r>
              <a:rPr lang="ru-RU" sz="1200" dirty="0" smtClean="0"/>
              <a:t>проблемы;</a:t>
            </a:r>
            <a:endParaRPr lang="ru-RU" sz="1200" dirty="0"/>
          </a:p>
          <a:p>
            <a:r>
              <a:rPr lang="ru-RU" sz="1200" dirty="0" smtClean="0"/>
              <a:t>не </a:t>
            </a:r>
            <a:r>
              <a:rPr lang="ru-RU" sz="1200" dirty="0"/>
              <a:t>менее 60 </a:t>
            </a:r>
            <a:r>
              <a:rPr lang="ru-RU" sz="1200" dirty="0" smtClean="0"/>
              <a:t>человек в </a:t>
            </a:r>
            <a:r>
              <a:rPr lang="ru-RU" sz="1200" dirty="0"/>
              <a:t>том числе и старшего </a:t>
            </a:r>
            <a:r>
              <a:rPr lang="ru-RU" sz="1200" dirty="0" smtClean="0"/>
              <a:t>поколения, обратятся </a:t>
            </a:r>
            <a:r>
              <a:rPr lang="ru-RU" sz="1200" dirty="0"/>
              <a:t>в Центр и получат квалифицированную помощь психологов-консультантов по химической зависимости; </a:t>
            </a:r>
          </a:p>
          <a:p>
            <a:r>
              <a:rPr lang="ru-RU" sz="1200" dirty="0" smtClean="0"/>
              <a:t>не </a:t>
            </a:r>
            <a:r>
              <a:rPr lang="ru-RU" sz="1200" dirty="0"/>
              <a:t>менее 100 человек, в том числе и старшего </a:t>
            </a:r>
            <a:r>
              <a:rPr lang="ru-RU" sz="1200" dirty="0" smtClean="0"/>
              <a:t>поколения, обратятся </a:t>
            </a:r>
            <a:r>
              <a:rPr lang="ru-RU" sz="1200" dirty="0"/>
              <a:t>на горячую линию Центра и получат квалифицированную помощь; </a:t>
            </a:r>
          </a:p>
          <a:p>
            <a:r>
              <a:rPr lang="ru-RU" sz="1200" dirty="0" smtClean="0"/>
              <a:t>объединение </a:t>
            </a:r>
            <a:r>
              <a:rPr lang="ru-RU" sz="1200" dirty="0"/>
              <a:t>не менее 18 организаций государственной и муниципальной власти, НКО и специалистов, причастным к вопросам борьбы с алкоголем и наркоманией, для совместной деятельности в Республике </a:t>
            </a:r>
            <a:r>
              <a:rPr lang="ru-RU" sz="1200" dirty="0" smtClean="0"/>
              <a:t>Хакасия и Иркутской области;</a:t>
            </a:r>
          </a:p>
          <a:p>
            <a:r>
              <a:rPr lang="ru-RU" sz="1200" dirty="0" smtClean="0"/>
              <a:t>масштабирование по стране;</a:t>
            </a:r>
          </a:p>
          <a:p>
            <a:r>
              <a:rPr lang="ru-RU" sz="1200" dirty="0" smtClean="0"/>
              <a:t>реализация </a:t>
            </a:r>
            <a:r>
              <a:rPr lang="ru-RU" sz="1200" dirty="0"/>
              <a:t>национальных целей и стратегических задачах развития Российской Федерации, таких как</a:t>
            </a:r>
            <a:r>
              <a:rPr lang="ru-RU" sz="1200" dirty="0" smtClean="0"/>
              <a:t>:</a:t>
            </a:r>
          </a:p>
          <a:p>
            <a:pPr marL="114300" indent="0">
              <a:buNone/>
            </a:pPr>
            <a:r>
              <a:rPr lang="ru-RU" sz="1200" dirty="0" smtClean="0"/>
              <a:t>- </a:t>
            </a:r>
            <a:r>
              <a:rPr lang="ru-RU" sz="1200" dirty="0"/>
              <a:t>сбережение народа России;</a:t>
            </a:r>
          </a:p>
          <a:p>
            <a:pPr marL="114300" indent="0">
              <a:buNone/>
            </a:pPr>
            <a:r>
              <a:rPr lang="ru-RU" sz="1200" dirty="0"/>
              <a:t>- обеспечение устойчивого естественного роста численности населения Российской Федерации;</a:t>
            </a:r>
            <a:br>
              <a:rPr lang="ru-RU" sz="1200" dirty="0"/>
            </a:br>
            <a:r>
              <a:rPr lang="ru-RU" sz="1200" dirty="0"/>
              <a:t>- повышение ожидаемой продолжительности жизни до 78 лет (к 2030 году – до 80 лет).</a:t>
            </a:r>
          </a:p>
          <a:p>
            <a:pPr marL="114300" indent="0">
              <a:buNone/>
            </a:pPr>
            <a:endParaRPr lang="ru-RU" sz="1200" dirty="0" smtClean="0"/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17487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b6b37c5bcd_0_0"/>
          <p:cNvSpPr txBox="1">
            <a:spLocks noGrp="1"/>
          </p:cNvSpPr>
          <p:nvPr>
            <p:ph type="title"/>
          </p:nvPr>
        </p:nvSpPr>
        <p:spPr>
          <a:xfrm>
            <a:off x="311700" y="40890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ru" sz="2000" b="1">
                <a:latin typeface="Roboto"/>
                <a:ea typeface="Roboto"/>
                <a:cs typeface="Roboto"/>
                <a:sym typeface="Roboto"/>
              </a:rPr>
              <a:t>Партнеры</a:t>
            </a:r>
            <a:endParaRPr sz="2000"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3" name="Google Shape;83;gb6b37c5bcd_0_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None/>
            </a:pPr>
            <a:r>
              <a:rPr lang="ru" sz="1400" b="1" dirty="0">
                <a:solidFill>
                  <a:schemeClr val="dk1"/>
                </a:solidFill>
                <a:latin typeface="Roboto" panose="020B0604020202020204" charset="0"/>
                <a:ea typeface="Roboto" panose="020B0604020202020204" charset="0"/>
                <a:cs typeface="Roboto"/>
                <a:sym typeface="Roboto"/>
              </a:rPr>
              <a:t>1</a:t>
            </a:r>
            <a:r>
              <a:rPr lang="ru" sz="1400" b="1" dirty="0" smtClean="0">
                <a:solidFill>
                  <a:schemeClr val="dk1"/>
                </a:solidFill>
                <a:latin typeface="Roboto" panose="020B0604020202020204" charset="0"/>
                <a:ea typeface="Roboto" panose="020B0604020202020204" charset="0"/>
                <a:cs typeface="Roboto"/>
                <a:sym typeface="Roboto"/>
              </a:rPr>
              <a:t>.</a:t>
            </a:r>
            <a:r>
              <a:rPr lang="ru-RU" sz="1400" b="1" dirty="0">
                <a:latin typeface="Roboto" panose="020B0604020202020204" charset="0"/>
                <a:ea typeface="Roboto" panose="020B0604020202020204" charset="0"/>
              </a:rPr>
              <a:t> Министерство здравоохранения Республики Хакасия</a:t>
            </a:r>
            <a:r>
              <a:rPr lang="ru" sz="1400" b="1" dirty="0" smtClean="0">
                <a:solidFill>
                  <a:schemeClr val="dk1"/>
                </a:solidFill>
                <a:latin typeface="Roboto" panose="020B0604020202020204" charset="0"/>
                <a:ea typeface="Roboto" panose="020B0604020202020204" charset="0"/>
                <a:cs typeface="Roboto"/>
                <a:sym typeface="Roboto"/>
              </a:rPr>
              <a:t> </a:t>
            </a:r>
            <a:endParaRPr sz="1400" b="1" dirty="0">
              <a:solidFill>
                <a:schemeClr val="dk1"/>
              </a:solidFill>
              <a:latin typeface="Roboto" panose="020B0604020202020204" charset="0"/>
              <a:ea typeface="Roboto" panose="020B0604020202020204" charset="0"/>
              <a:cs typeface="Roboto"/>
              <a:sym typeface="Roboto"/>
            </a:endParaRPr>
          </a:p>
          <a:p>
            <a:pPr marL="0" lvl="0" indent="0">
              <a:spcBef>
                <a:spcPts val="1600"/>
              </a:spcBef>
              <a:buNone/>
            </a:pPr>
            <a:r>
              <a:rPr lang="ru" sz="1400" b="1" dirty="0">
                <a:solidFill>
                  <a:schemeClr val="dk1"/>
                </a:solidFill>
                <a:latin typeface="Roboto" panose="020B0604020202020204" charset="0"/>
                <a:ea typeface="Roboto" panose="020B0604020202020204" charset="0"/>
                <a:cs typeface="Roboto"/>
                <a:sym typeface="Roboto"/>
              </a:rPr>
              <a:t>2. </a:t>
            </a:r>
            <a:r>
              <a:rPr lang="ru-RU" sz="1400" b="1" dirty="0">
                <a:latin typeface="Roboto" panose="020B0604020202020204" charset="0"/>
                <a:ea typeface="Roboto" panose="020B0604020202020204" charset="0"/>
              </a:rPr>
              <a:t>ГБУЗ РХ «Республиканский клинический наркологический диспансер»</a:t>
            </a:r>
            <a:endParaRPr sz="1400" b="1" dirty="0">
              <a:solidFill>
                <a:schemeClr val="dk1"/>
              </a:solidFill>
              <a:latin typeface="Roboto" panose="020B0604020202020204" charset="0"/>
              <a:ea typeface="Roboto" panose="020B0604020202020204" charset="0"/>
              <a:cs typeface="Roboto"/>
              <a:sym typeface="Roboto"/>
            </a:endParaRPr>
          </a:p>
          <a:p>
            <a:pPr marL="0" lvl="0" indent="0">
              <a:spcBef>
                <a:spcPts val="1600"/>
              </a:spcBef>
              <a:buNone/>
            </a:pPr>
            <a:r>
              <a:rPr lang="ru" sz="1400" b="1" dirty="0">
                <a:solidFill>
                  <a:schemeClr val="dk1"/>
                </a:solidFill>
                <a:latin typeface="Roboto" panose="020B0604020202020204" charset="0"/>
                <a:ea typeface="Roboto" panose="020B0604020202020204" charset="0"/>
                <a:cs typeface="Roboto"/>
                <a:sym typeface="Roboto"/>
              </a:rPr>
              <a:t>3. </a:t>
            </a:r>
            <a:r>
              <a:rPr lang="ru-RU" sz="1400" b="1" dirty="0">
                <a:latin typeface="Roboto" panose="020B0604020202020204" charset="0"/>
                <a:ea typeface="Roboto" panose="020B0604020202020204" charset="0"/>
              </a:rPr>
              <a:t>АНО «Центр сопровождения СБ и НКО»</a:t>
            </a:r>
            <a:endParaRPr sz="1400" b="1" dirty="0">
              <a:solidFill>
                <a:schemeClr val="dk1"/>
              </a:solidFill>
              <a:latin typeface="Roboto" panose="020B0604020202020204" charset="0"/>
              <a:ea typeface="Roboto" panose="020B0604020202020204" charset="0"/>
              <a:cs typeface="Roboto"/>
              <a:sym typeface="Roboto"/>
            </a:endParaRPr>
          </a:p>
          <a:p>
            <a:pPr marL="0" lvl="0" indent="0">
              <a:spcBef>
                <a:spcPts val="1600"/>
              </a:spcBef>
              <a:buNone/>
            </a:pPr>
            <a:r>
              <a:rPr lang="ru" sz="1400" b="1" dirty="0">
                <a:solidFill>
                  <a:schemeClr val="dk1"/>
                </a:solidFill>
                <a:latin typeface="Roboto" panose="020B0604020202020204" charset="0"/>
                <a:ea typeface="Roboto" panose="020B0604020202020204" charset="0"/>
                <a:cs typeface="Roboto"/>
                <a:sym typeface="Roboto"/>
              </a:rPr>
              <a:t>4. </a:t>
            </a:r>
            <a:r>
              <a:rPr lang="ru-RU" sz="1400" b="1" dirty="0">
                <a:latin typeface="Roboto" panose="020B0604020202020204" charset="0"/>
                <a:ea typeface="Roboto" panose="020B0604020202020204" charset="0"/>
              </a:rPr>
              <a:t>Уполномоченный по правам ребенка </a:t>
            </a:r>
            <a:r>
              <a:rPr lang="ru-RU" sz="1400" b="1" dirty="0" smtClean="0">
                <a:latin typeface="Roboto" panose="020B0604020202020204" charset="0"/>
                <a:ea typeface="Roboto" panose="020B0604020202020204" charset="0"/>
              </a:rPr>
              <a:t>Республики Хакасия 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ru" sz="1400" b="1" dirty="0" smtClean="0">
                <a:solidFill>
                  <a:schemeClr val="dk1"/>
                </a:solidFill>
                <a:latin typeface="Roboto" panose="020B0604020202020204" charset="0"/>
                <a:ea typeface="Roboto" panose="020B0604020202020204" charset="0"/>
                <a:cs typeface="Roboto"/>
                <a:sym typeface="Roboto"/>
              </a:rPr>
              <a:t>5</a:t>
            </a:r>
            <a:r>
              <a:rPr lang="ru" sz="1400" b="1" dirty="0">
                <a:solidFill>
                  <a:schemeClr val="dk1"/>
                </a:solidFill>
                <a:latin typeface="Roboto" panose="020B0604020202020204" charset="0"/>
                <a:ea typeface="Roboto" panose="020B0604020202020204" charset="0"/>
                <a:cs typeface="Roboto"/>
                <a:sym typeface="Roboto"/>
              </a:rPr>
              <a:t>. </a:t>
            </a:r>
            <a:r>
              <a:rPr lang="ru-RU" sz="1400" b="1" dirty="0" smtClean="0">
                <a:latin typeface="Roboto" panose="020B0604020202020204" charset="0"/>
                <a:ea typeface="Roboto" panose="020B0604020202020204" charset="0"/>
              </a:rPr>
              <a:t>Региональное Общественное Патриотическое Движение </a:t>
            </a:r>
            <a:r>
              <a:rPr lang="ru-RU" sz="1400" b="1" dirty="0">
                <a:latin typeface="Roboto" panose="020B0604020202020204" charset="0"/>
                <a:ea typeface="Roboto" panose="020B0604020202020204" charset="0"/>
              </a:rPr>
              <a:t>"ГРОМ" Республики Хакасия </a:t>
            </a:r>
          </a:p>
          <a:p>
            <a:pPr marL="0" lvl="0" indent="0">
              <a:spcBef>
                <a:spcPts val="1600"/>
              </a:spcBef>
              <a:buNone/>
            </a:pPr>
            <a:r>
              <a:rPr lang="ru-RU" sz="1400" b="1" dirty="0" smtClean="0">
                <a:solidFill>
                  <a:schemeClr val="dk1"/>
                </a:solidFill>
                <a:latin typeface="Roboto" panose="020B0604020202020204" charset="0"/>
                <a:ea typeface="Roboto" panose="020B0604020202020204" charset="0"/>
                <a:cs typeface="Roboto"/>
                <a:sym typeface="Roboto"/>
              </a:rPr>
              <a:t>6. </a:t>
            </a:r>
            <a:r>
              <a:rPr lang="ru-RU" sz="1400" b="1" dirty="0">
                <a:latin typeface="Roboto" panose="020B0604020202020204" charset="0"/>
                <a:ea typeface="Roboto" panose="020B0604020202020204" charset="0"/>
              </a:rPr>
              <a:t>Фонд социальной поддержки населения </a:t>
            </a:r>
            <a:r>
              <a:rPr lang="ru-RU" sz="1400" b="1" dirty="0" smtClean="0">
                <a:latin typeface="Roboto" panose="020B0604020202020204" charset="0"/>
                <a:ea typeface="Roboto" panose="020B0604020202020204" charset="0"/>
              </a:rPr>
              <a:t>«Мир Добра»</a:t>
            </a:r>
          </a:p>
          <a:p>
            <a:pPr marL="0" lvl="0" indent="0">
              <a:spcBef>
                <a:spcPts val="1600"/>
              </a:spcBef>
              <a:buNone/>
            </a:pPr>
            <a:r>
              <a:rPr lang="ru-RU" sz="1400" b="1" dirty="0" smtClean="0">
                <a:latin typeface="Roboto" panose="020B0604020202020204" charset="0"/>
                <a:ea typeface="Roboto" panose="020B0604020202020204" charset="0"/>
              </a:rPr>
              <a:t>7</a:t>
            </a:r>
            <a:r>
              <a:rPr lang="ru-RU" sz="1400" b="1" dirty="0">
                <a:latin typeface="Roboto" panose="020B0604020202020204" charset="0"/>
                <a:ea typeface="Roboto" panose="020B0604020202020204" charset="0"/>
              </a:rPr>
              <a:t>. </a:t>
            </a:r>
            <a:r>
              <a:rPr lang="ru-RU" sz="1400" b="1" dirty="0" smtClean="0">
                <a:latin typeface="Roboto" panose="020B0604020202020204" charset="0"/>
                <a:ea typeface="Roboto" panose="020B0604020202020204" charset="0"/>
              </a:rPr>
              <a:t>Врачи, официальные власти, </a:t>
            </a:r>
            <a:r>
              <a:rPr lang="ru-RU" sz="1400" b="1" dirty="0">
                <a:latin typeface="Roboto" panose="020B0604020202020204" charset="0"/>
                <a:ea typeface="Roboto" panose="020B0604020202020204" charset="0"/>
              </a:rPr>
              <a:t>КМП, ПДН, опека, УФСИН, </a:t>
            </a:r>
            <a:r>
              <a:rPr lang="ru-RU" sz="1400" b="1" dirty="0" smtClean="0">
                <a:latin typeface="Roboto" panose="020B0604020202020204" charset="0"/>
                <a:ea typeface="Roboto" panose="020B0604020202020204" charset="0"/>
              </a:rPr>
              <a:t>духовенством Республики Хакасия и Иркутской области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Контакты 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228600">
              <a:buAutoNum type="arabicPeriod"/>
            </a:pPr>
            <a:r>
              <a:rPr lang="ru-RU" sz="1200" dirty="0" smtClean="0"/>
              <a:t>Сальников Алексей Васильевич – директор, консультант по зависимостям тел +79833735256 </a:t>
            </a:r>
            <a:r>
              <a:rPr lang="en-US" sz="1200" dirty="0"/>
              <a:t>https://www.sozidateli.ru/profile/104505</a:t>
            </a:r>
            <a:endParaRPr lang="ru-RU" sz="1200" dirty="0" smtClean="0"/>
          </a:p>
          <a:p>
            <a:pPr marL="342900" indent="-228600">
              <a:buAutoNum type="arabicPeriod"/>
            </a:pPr>
            <a:r>
              <a:rPr lang="ru-RU" sz="1200" dirty="0" smtClean="0"/>
              <a:t>Желтобрюхов Алексей Викторович – директор</a:t>
            </a:r>
            <a:r>
              <a:rPr lang="ru-RU" sz="1200" dirty="0"/>
              <a:t> </a:t>
            </a:r>
            <a:r>
              <a:rPr lang="ru-RU" sz="1200" dirty="0" smtClean="0"/>
              <a:t>по стратегическому развитию,  </a:t>
            </a:r>
            <a:r>
              <a:rPr lang="ru-RU" sz="1200" dirty="0"/>
              <a:t>консультант по зависимостям тел +</a:t>
            </a:r>
            <a:r>
              <a:rPr lang="ru-RU" sz="1200" dirty="0" smtClean="0"/>
              <a:t>79149321363  </a:t>
            </a:r>
            <a:r>
              <a:rPr lang="en-US" sz="1200" dirty="0">
                <a:hlinkClick r:id="rId2"/>
              </a:rPr>
              <a:t>https://</a:t>
            </a:r>
            <a:r>
              <a:rPr lang="en-US" sz="1200" dirty="0" smtClean="0">
                <a:hlinkClick r:id="rId2"/>
              </a:rPr>
              <a:t>www.sozidateli.ru/profile/82997</a:t>
            </a:r>
            <a:endParaRPr lang="ru-RU" sz="1200" dirty="0" smtClean="0"/>
          </a:p>
          <a:p>
            <a:pPr marL="342900" indent="-228600">
              <a:buAutoNum type="arabicPeriod"/>
            </a:pPr>
            <a:r>
              <a:rPr lang="ru-RU" sz="1200" dirty="0" smtClean="0"/>
              <a:t>Алешин Александр Павлович - </a:t>
            </a:r>
            <a:r>
              <a:rPr lang="ru-RU" sz="1200" dirty="0"/>
              <a:t>консультант по зависимостям </a:t>
            </a:r>
            <a:r>
              <a:rPr lang="ru-RU" sz="1200" dirty="0" smtClean="0"/>
              <a:t>тел +79095254012 </a:t>
            </a:r>
            <a:r>
              <a:rPr lang="en-US" sz="1200" dirty="0">
                <a:hlinkClick r:id="rId3"/>
              </a:rPr>
              <a:t>https://</a:t>
            </a:r>
            <a:r>
              <a:rPr lang="en-US" sz="1200" dirty="0" smtClean="0">
                <a:hlinkClick r:id="rId3"/>
              </a:rPr>
              <a:t>www.sozidateli.ru/profile/106426</a:t>
            </a:r>
            <a:endParaRPr lang="ru-RU" sz="1200" dirty="0" smtClean="0"/>
          </a:p>
          <a:p>
            <a:pPr marL="342900" indent="-228600">
              <a:buFont typeface="Arial"/>
              <a:buAutoNum type="arabicPeriod"/>
            </a:pPr>
            <a:r>
              <a:rPr lang="ru-RU" sz="1200" dirty="0" err="1"/>
              <a:t>Тирская</a:t>
            </a:r>
            <a:r>
              <a:rPr lang="ru-RU" sz="1200" dirty="0"/>
              <a:t> Татьяна </a:t>
            </a:r>
            <a:r>
              <a:rPr lang="ru-RU" sz="1200" dirty="0" smtClean="0"/>
              <a:t>Андреевна - консультант </a:t>
            </a:r>
            <a:r>
              <a:rPr lang="ru-RU" sz="1200" dirty="0"/>
              <a:t>по химической </a:t>
            </a:r>
            <a:r>
              <a:rPr lang="ru-RU" sz="1200" dirty="0" smtClean="0"/>
              <a:t>зависимости +79041238909</a:t>
            </a:r>
            <a:endParaRPr lang="ru-RU" sz="1200" dirty="0"/>
          </a:p>
          <a:p>
            <a:pPr marL="342900" indent="-228600">
              <a:buAutoNum type="arabicPeriod"/>
            </a:pPr>
            <a:endParaRPr lang="ru-RU" sz="1200" dirty="0" smtClean="0"/>
          </a:p>
          <a:p>
            <a:pPr marL="114300" indent="0">
              <a:buNone/>
            </a:pPr>
            <a:endParaRPr lang="ru-RU" sz="1200" dirty="0" smtClean="0"/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8203823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6539</TotalTime>
  <Words>930</Words>
  <Application>Microsoft Office PowerPoint</Application>
  <PresentationFormat>Экран (16:9)</PresentationFormat>
  <Paragraphs>45</Paragraphs>
  <Slides>9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Roboto</vt:lpstr>
      <vt:lpstr>Arial</vt:lpstr>
      <vt:lpstr>Simple Light</vt:lpstr>
      <vt:lpstr>«Пожалуйста, не умирай!»</vt:lpstr>
      <vt:lpstr>Проблема, которую решает проект -  </vt:lpstr>
      <vt:lpstr>Проект как решение проблемы</vt:lpstr>
      <vt:lpstr>Механизм реализации проекта</vt:lpstr>
      <vt:lpstr>Конкурентные преимущества проекта</vt:lpstr>
      <vt:lpstr>Успехи проекта</vt:lpstr>
      <vt:lpstr>Ожидаемый результат проекта</vt:lpstr>
      <vt:lpstr>Партнеры</vt:lpstr>
      <vt:lpstr>Контакты 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Всероссийская акция «Спаси миллион жизней».</dc:title>
  <dc:creator>Tata</dc:creator>
  <cp:lastModifiedBy>Учетная запись Майкрософт</cp:lastModifiedBy>
  <cp:revision>45</cp:revision>
  <dcterms:modified xsi:type="dcterms:W3CDTF">2021-08-18T15:35:57Z</dcterms:modified>
</cp:coreProperties>
</file>