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315" r:id="rId2"/>
    <p:sldId id="317" r:id="rId3"/>
    <p:sldId id="318" r:id="rId4"/>
    <p:sldId id="323" r:id="rId5"/>
    <p:sldId id="325" r:id="rId6"/>
    <p:sldId id="330" r:id="rId7"/>
    <p:sldId id="331" r:id="rId8"/>
    <p:sldId id="327" r:id="rId9"/>
    <p:sldId id="326" r:id="rId10"/>
    <p:sldId id="322" r:id="rId11"/>
    <p:sldId id="329" r:id="rId12"/>
    <p:sldId id="324" r:id="rId13"/>
    <p:sldId id="321" r:id="rId14"/>
    <p:sldId id="328" r:id="rId15"/>
    <p:sldId id="316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794" autoAdjust="0"/>
    <p:restoredTop sz="94660"/>
  </p:normalViewPr>
  <p:slideViewPr>
    <p:cSldViewPr snapToGrid="0">
      <p:cViewPr varScale="1">
        <p:scale>
          <a:sx n="72" d="100"/>
          <a:sy n="72" d="100"/>
        </p:scale>
        <p:origin x="75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2D8A24E-0981-4F99-B25D-EF31E03D521A}" type="doc">
      <dgm:prSet loTypeId="urn:microsoft.com/office/officeart/2005/8/layout/arrow2" loCatId="process" qsTypeId="urn:microsoft.com/office/officeart/2005/8/quickstyle/simple1" qsCatId="simple" csTypeId="urn:microsoft.com/office/officeart/2005/8/colors/accent3_1" csCatId="accent3" phldr="1"/>
      <dgm:spPr/>
      <dgm:t>
        <a:bodyPr/>
        <a:lstStyle/>
        <a:p>
          <a:endParaRPr lang="ru-RU"/>
        </a:p>
      </dgm:t>
    </dgm:pt>
    <dgm:pt modelId="{A90B9062-6A0D-40F9-9BC5-4A574C86A9E6}">
      <dgm:prSet phldrT="[Текст]"/>
      <dgm:spPr/>
      <dgm:t>
        <a:bodyPr/>
        <a:lstStyle/>
        <a:p>
          <a:r>
            <a:rPr lang="ru-RU" dirty="0"/>
            <a:t>2020 г</a:t>
          </a:r>
        </a:p>
        <a:p>
          <a:r>
            <a:rPr lang="ru-RU" dirty="0"/>
            <a:t>1 консультант по сну, </a:t>
          </a:r>
        </a:p>
        <a:p>
          <a:r>
            <a:rPr lang="ru-RU" dirty="0"/>
            <a:t>0 подписчиков в </a:t>
          </a:r>
          <a:r>
            <a:rPr lang="ru-RU" dirty="0" err="1"/>
            <a:t>соц</a:t>
          </a:r>
          <a:r>
            <a:rPr lang="ru-RU" dirty="0"/>
            <a:t> сетях.</a:t>
          </a:r>
        </a:p>
        <a:p>
          <a:r>
            <a:rPr lang="ru-RU" dirty="0"/>
            <a:t>Начинаю вести лекции в клиниках и роддомах Самары.</a:t>
          </a:r>
        </a:p>
        <a:p>
          <a:r>
            <a:rPr lang="ru-RU" dirty="0"/>
            <a:t>Получение гранта </a:t>
          </a:r>
          <a:r>
            <a:rPr lang="ru-RU" dirty="0" err="1"/>
            <a:t>Мин.экон</a:t>
          </a:r>
          <a:r>
            <a:rPr lang="ru-RU" dirty="0"/>
            <a:t> развития</a:t>
          </a:r>
        </a:p>
      </dgm:t>
    </dgm:pt>
    <dgm:pt modelId="{E6FC4F28-DD18-42A1-9376-7ED21A263702}" type="parTrans" cxnId="{40BD8038-5177-4041-99A5-BF5921D71810}">
      <dgm:prSet/>
      <dgm:spPr/>
      <dgm:t>
        <a:bodyPr/>
        <a:lstStyle/>
        <a:p>
          <a:endParaRPr lang="ru-RU"/>
        </a:p>
      </dgm:t>
    </dgm:pt>
    <dgm:pt modelId="{2B4F2A1A-A3BC-46D4-9E09-EAAFD4F8590C}" type="sibTrans" cxnId="{40BD8038-5177-4041-99A5-BF5921D71810}">
      <dgm:prSet/>
      <dgm:spPr/>
      <dgm:t>
        <a:bodyPr/>
        <a:lstStyle/>
        <a:p>
          <a:endParaRPr lang="ru-RU"/>
        </a:p>
      </dgm:t>
    </dgm:pt>
    <dgm:pt modelId="{FA3E79D0-4715-4ECE-8E9D-CB231A773591}">
      <dgm:prSet phldrT="[Текст]"/>
      <dgm:spPr/>
      <dgm:t>
        <a:bodyPr/>
        <a:lstStyle/>
        <a:p>
          <a:r>
            <a:rPr lang="ru-RU" dirty="0"/>
            <a:t>2021 г</a:t>
          </a:r>
        </a:p>
        <a:p>
          <a:r>
            <a:rPr lang="ru-RU" dirty="0"/>
            <a:t>команда 5 чел-  консультант по сну,  консультант по ГВ, сомнолог-консультант , детский психолог, </a:t>
          </a:r>
          <a:r>
            <a:rPr lang="ru-RU" dirty="0" err="1"/>
            <a:t>смм</a:t>
          </a:r>
          <a:r>
            <a:rPr lang="ru-RU" dirty="0"/>
            <a:t>-специалист. </a:t>
          </a:r>
        </a:p>
        <a:p>
          <a:r>
            <a:rPr lang="ru-RU" dirty="0"/>
            <a:t>20000 подписчиков в </a:t>
          </a:r>
          <a:r>
            <a:rPr lang="ru-RU" dirty="0" err="1"/>
            <a:t>соц</a:t>
          </a:r>
          <a:r>
            <a:rPr lang="ru-RU" dirty="0"/>
            <a:t> сетях.</a:t>
          </a:r>
        </a:p>
        <a:p>
          <a:r>
            <a:rPr lang="ru-RU" dirty="0"/>
            <a:t>Более 500 мам решили проблемы со сном и ГВ</a:t>
          </a:r>
        </a:p>
        <a:p>
          <a:r>
            <a:rPr lang="ru-RU" dirty="0"/>
            <a:t>Проведено более 100 лекций в школах для будущих мам, в роддомах Самары</a:t>
          </a:r>
        </a:p>
        <a:p>
          <a:r>
            <a:rPr lang="ru-RU" dirty="0"/>
            <a:t>Участие в конкурсе «МАМА-предприниматель»</a:t>
          </a:r>
        </a:p>
        <a:p>
          <a:r>
            <a:rPr lang="ru-RU" dirty="0"/>
            <a:t>Премия- «Лучший специалист по работе с грудными детьми»</a:t>
          </a:r>
        </a:p>
        <a:p>
          <a:r>
            <a:rPr lang="ru-RU" dirty="0"/>
            <a:t>Создано 5 онлайн курсов по сну и ГВ</a:t>
          </a:r>
        </a:p>
      </dgm:t>
    </dgm:pt>
    <dgm:pt modelId="{1F133600-59A7-49D6-8D24-D5D88169CACA}" type="parTrans" cxnId="{1882289B-D0B7-4A96-B160-35CD35352B56}">
      <dgm:prSet/>
      <dgm:spPr/>
      <dgm:t>
        <a:bodyPr/>
        <a:lstStyle/>
        <a:p>
          <a:endParaRPr lang="ru-RU"/>
        </a:p>
      </dgm:t>
    </dgm:pt>
    <dgm:pt modelId="{C5E566BD-C064-4A1F-977E-3641423A6C0F}" type="sibTrans" cxnId="{1882289B-D0B7-4A96-B160-35CD35352B56}">
      <dgm:prSet/>
      <dgm:spPr/>
      <dgm:t>
        <a:bodyPr/>
        <a:lstStyle/>
        <a:p>
          <a:endParaRPr lang="ru-RU"/>
        </a:p>
      </dgm:t>
    </dgm:pt>
    <dgm:pt modelId="{F286446D-07D0-4623-85DB-F71C896A2112}">
      <dgm:prSet phldrT="[Текст]" custT="1"/>
      <dgm:spPr/>
      <dgm:t>
        <a:bodyPr/>
        <a:lstStyle/>
        <a:p>
          <a:r>
            <a:rPr lang="ru-RU" sz="1400" b="1" dirty="0"/>
            <a:t>2022 г</a:t>
          </a:r>
        </a:p>
        <a:p>
          <a:r>
            <a:rPr lang="ru-RU" sz="700" b="1" dirty="0"/>
            <a:t>команда 6 чел. </a:t>
          </a:r>
        </a:p>
        <a:p>
          <a:r>
            <a:rPr lang="ru-RU" sz="700" b="1" dirty="0"/>
            <a:t>30000 подписчиков в соцсетях. Реализовано 10 курсов по сну и ГВ. </a:t>
          </a:r>
        </a:p>
        <a:p>
          <a:r>
            <a:rPr lang="ru-RU" sz="700" b="1" dirty="0"/>
            <a:t>Выступления на Всероссийских конференциях </a:t>
          </a:r>
          <a:r>
            <a:rPr lang="ru-RU" sz="700" b="1" dirty="0" err="1"/>
            <a:t>г.Москва</a:t>
          </a:r>
          <a:r>
            <a:rPr lang="ru-RU" sz="700" b="1" dirty="0"/>
            <a:t>, </a:t>
          </a:r>
          <a:r>
            <a:rPr lang="ru-RU" sz="700" b="1" dirty="0" err="1"/>
            <a:t>г.Санкт</a:t>
          </a:r>
          <a:r>
            <a:rPr lang="ru-RU" sz="700" b="1" dirty="0"/>
            <a:t>-Петербург, </a:t>
          </a:r>
          <a:r>
            <a:rPr lang="ru-RU" sz="700" b="1" dirty="0" err="1"/>
            <a:t>г.Казань</a:t>
          </a:r>
          <a:r>
            <a:rPr lang="ru-RU" sz="700" b="1" dirty="0"/>
            <a:t> и </a:t>
          </a:r>
          <a:r>
            <a:rPr lang="ru-RU" sz="700" b="1" dirty="0" err="1"/>
            <a:t>тд</a:t>
          </a:r>
          <a:endParaRPr lang="ru-RU" sz="700" b="1" dirty="0"/>
        </a:p>
        <a:p>
          <a:r>
            <a:rPr lang="ru-RU" sz="700" b="1" dirty="0"/>
            <a:t>Более 800 мам решили проблемы со сном и ГВ. </a:t>
          </a:r>
        </a:p>
        <a:p>
          <a:r>
            <a:rPr lang="ru-RU" sz="700" b="1" dirty="0"/>
            <a:t>Более 2000 мам присутствовали на лекциях онлайн, более 2000 на офлайн лекциях во всех городах.</a:t>
          </a:r>
        </a:p>
        <a:p>
          <a:r>
            <a:rPr lang="ru-RU" sz="700" b="1" dirty="0"/>
            <a:t>Подключили работу со сном взрослых.</a:t>
          </a:r>
        </a:p>
        <a:p>
          <a:r>
            <a:rPr lang="ru-RU" sz="700" b="1" dirty="0"/>
            <a:t>Финалист Премии Добро,</a:t>
          </a:r>
        </a:p>
        <a:p>
          <a:r>
            <a:rPr lang="ru-RU" sz="700" b="1" dirty="0"/>
            <a:t>Победитель конкурса «Лучшие практики ЗОЖ» от Общественной Палаты РФ </a:t>
          </a:r>
        </a:p>
        <a:p>
          <a:r>
            <a:rPr lang="ru-RU" sz="700" b="1" dirty="0"/>
            <a:t>Получение статуса </a:t>
          </a:r>
          <a:r>
            <a:rPr lang="ru-RU" sz="700" b="1"/>
            <a:t>СОЦИАЛЬНОГО предпринимателя</a:t>
          </a:r>
          <a:endParaRPr lang="ru-RU" sz="700" b="1" dirty="0"/>
        </a:p>
      </dgm:t>
    </dgm:pt>
    <dgm:pt modelId="{0F21A033-D8D7-4477-9000-1CB26B6190D9}" type="parTrans" cxnId="{0BCC704F-15C0-4D0E-81FF-96FDFC1DF639}">
      <dgm:prSet/>
      <dgm:spPr/>
      <dgm:t>
        <a:bodyPr/>
        <a:lstStyle/>
        <a:p>
          <a:endParaRPr lang="ru-RU"/>
        </a:p>
      </dgm:t>
    </dgm:pt>
    <dgm:pt modelId="{827FCEBD-5098-40F0-ABC9-4478F00AE25B}" type="sibTrans" cxnId="{0BCC704F-15C0-4D0E-81FF-96FDFC1DF639}">
      <dgm:prSet/>
      <dgm:spPr/>
      <dgm:t>
        <a:bodyPr/>
        <a:lstStyle/>
        <a:p>
          <a:endParaRPr lang="ru-RU"/>
        </a:p>
      </dgm:t>
    </dgm:pt>
    <dgm:pt modelId="{87C8DF54-480D-45E4-A9CF-0766A46EBFAE}">
      <dgm:prSet/>
      <dgm:spPr/>
      <dgm:t>
        <a:bodyPr/>
        <a:lstStyle/>
        <a:p>
          <a:endParaRPr lang="ru-RU" dirty="0"/>
        </a:p>
      </dgm:t>
    </dgm:pt>
    <dgm:pt modelId="{524F94F0-7169-43FA-9BBA-66E62CB82651}" type="parTrans" cxnId="{4536416A-FA32-47EC-99F5-C56845CDE895}">
      <dgm:prSet/>
      <dgm:spPr/>
      <dgm:t>
        <a:bodyPr/>
        <a:lstStyle/>
        <a:p>
          <a:endParaRPr lang="ru-RU"/>
        </a:p>
      </dgm:t>
    </dgm:pt>
    <dgm:pt modelId="{5C3EC512-C4B8-427E-BB06-FC32CE6AD024}" type="sibTrans" cxnId="{4536416A-FA32-47EC-99F5-C56845CDE895}">
      <dgm:prSet/>
      <dgm:spPr/>
      <dgm:t>
        <a:bodyPr/>
        <a:lstStyle/>
        <a:p>
          <a:endParaRPr lang="ru-RU"/>
        </a:p>
      </dgm:t>
    </dgm:pt>
    <dgm:pt modelId="{056D4DF1-4959-49DF-BF0D-82F064CC871B}">
      <dgm:prSet/>
      <dgm:spPr/>
      <dgm:t>
        <a:bodyPr/>
        <a:lstStyle/>
        <a:p>
          <a:endParaRPr lang="ru-RU" dirty="0"/>
        </a:p>
      </dgm:t>
    </dgm:pt>
    <dgm:pt modelId="{194E4E46-CB82-4BE5-94C0-4D360BDE0CCB}" type="parTrans" cxnId="{65BA15F2-B4BF-43E2-ACBB-F72FD917A950}">
      <dgm:prSet/>
      <dgm:spPr/>
      <dgm:t>
        <a:bodyPr/>
        <a:lstStyle/>
        <a:p>
          <a:endParaRPr lang="ru-RU"/>
        </a:p>
      </dgm:t>
    </dgm:pt>
    <dgm:pt modelId="{F5256953-BF15-4019-ACA0-98B88EF80673}" type="sibTrans" cxnId="{65BA15F2-B4BF-43E2-ACBB-F72FD917A950}">
      <dgm:prSet/>
      <dgm:spPr/>
      <dgm:t>
        <a:bodyPr/>
        <a:lstStyle/>
        <a:p>
          <a:endParaRPr lang="ru-RU"/>
        </a:p>
      </dgm:t>
    </dgm:pt>
    <dgm:pt modelId="{28E2AC28-19F3-4BBC-B06C-F1C790DBC6AC}">
      <dgm:prSet/>
      <dgm:spPr/>
      <dgm:t>
        <a:bodyPr/>
        <a:lstStyle/>
        <a:p>
          <a:endParaRPr lang="ru-RU" dirty="0"/>
        </a:p>
      </dgm:t>
    </dgm:pt>
    <dgm:pt modelId="{A38EE570-7149-4F64-83DB-720F00305E3E}" type="parTrans" cxnId="{9832118D-B913-4B29-B98E-9C40F8F77F2D}">
      <dgm:prSet/>
      <dgm:spPr/>
      <dgm:t>
        <a:bodyPr/>
        <a:lstStyle/>
        <a:p>
          <a:endParaRPr lang="ru-RU"/>
        </a:p>
      </dgm:t>
    </dgm:pt>
    <dgm:pt modelId="{EA42B9D4-58C9-401E-BC58-829F741E52E4}" type="sibTrans" cxnId="{9832118D-B913-4B29-B98E-9C40F8F77F2D}">
      <dgm:prSet/>
      <dgm:spPr/>
      <dgm:t>
        <a:bodyPr/>
        <a:lstStyle/>
        <a:p>
          <a:endParaRPr lang="ru-RU"/>
        </a:p>
      </dgm:t>
    </dgm:pt>
    <dgm:pt modelId="{C5A7220C-DCFF-499B-84B5-EB124E3CDB12}">
      <dgm:prSet phldrT="[Текст]"/>
      <dgm:spPr/>
      <dgm:t>
        <a:bodyPr/>
        <a:lstStyle/>
        <a:p>
          <a:endParaRPr lang="ru-RU" dirty="0"/>
        </a:p>
      </dgm:t>
    </dgm:pt>
    <dgm:pt modelId="{184D96FD-8C86-42C1-AB30-3AD90CE8E45F}" type="parTrans" cxnId="{18FA9894-95D4-42D1-AC61-0A5E85168CAD}">
      <dgm:prSet/>
      <dgm:spPr/>
      <dgm:t>
        <a:bodyPr/>
        <a:lstStyle/>
        <a:p>
          <a:endParaRPr lang="ru-RU"/>
        </a:p>
      </dgm:t>
    </dgm:pt>
    <dgm:pt modelId="{B73C2402-A6DF-4777-8CD9-BC94C746A0D4}" type="sibTrans" cxnId="{18FA9894-95D4-42D1-AC61-0A5E85168CAD}">
      <dgm:prSet/>
      <dgm:spPr/>
      <dgm:t>
        <a:bodyPr/>
        <a:lstStyle/>
        <a:p>
          <a:endParaRPr lang="ru-RU"/>
        </a:p>
      </dgm:t>
    </dgm:pt>
    <dgm:pt modelId="{49190AF9-F0DD-4D2A-BF55-935B934B6940}">
      <dgm:prSet phldrT="[Текст]"/>
      <dgm:spPr/>
      <dgm:t>
        <a:bodyPr/>
        <a:lstStyle/>
        <a:p>
          <a:endParaRPr lang="ru-RU" dirty="0"/>
        </a:p>
      </dgm:t>
    </dgm:pt>
    <dgm:pt modelId="{014441CD-8674-4EDF-90A3-DEFCCF80A7A9}" type="parTrans" cxnId="{C30D6DF0-C91F-448B-894B-9BF0A44DFC8B}">
      <dgm:prSet/>
      <dgm:spPr/>
      <dgm:t>
        <a:bodyPr/>
        <a:lstStyle/>
        <a:p>
          <a:endParaRPr lang="ru-RU"/>
        </a:p>
      </dgm:t>
    </dgm:pt>
    <dgm:pt modelId="{73D2BA25-FB45-424D-BDAD-FFB9A2613E18}" type="sibTrans" cxnId="{C30D6DF0-C91F-448B-894B-9BF0A44DFC8B}">
      <dgm:prSet/>
      <dgm:spPr/>
      <dgm:t>
        <a:bodyPr/>
        <a:lstStyle/>
        <a:p>
          <a:endParaRPr lang="ru-RU"/>
        </a:p>
      </dgm:t>
    </dgm:pt>
    <dgm:pt modelId="{C06D4462-6B5B-480D-90E0-E107774E526B}" type="pres">
      <dgm:prSet presAssocID="{F2D8A24E-0981-4F99-B25D-EF31E03D521A}" presName="arrowDiagram" presStyleCnt="0">
        <dgm:presLayoutVars>
          <dgm:chMax val="5"/>
          <dgm:dir/>
          <dgm:resizeHandles val="exact"/>
        </dgm:presLayoutVars>
      </dgm:prSet>
      <dgm:spPr/>
    </dgm:pt>
    <dgm:pt modelId="{24CDFD4B-F38E-442A-808F-8FA27D86AC2C}" type="pres">
      <dgm:prSet presAssocID="{F2D8A24E-0981-4F99-B25D-EF31E03D521A}" presName="arrow" presStyleLbl="bgShp" presStyleIdx="0" presStyleCnt="1" custLinFactNeighborX="-21374" custLinFactNeighborY="-3230"/>
      <dgm:spPr>
        <a:solidFill>
          <a:srgbClr val="FF0000"/>
        </a:solidFill>
      </dgm:spPr>
    </dgm:pt>
    <dgm:pt modelId="{98DA365A-D0D4-480C-95B7-AD8639F80797}" type="pres">
      <dgm:prSet presAssocID="{F2D8A24E-0981-4F99-B25D-EF31E03D521A}" presName="arrowDiagram5" presStyleCnt="0"/>
      <dgm:spPr/>
    </dgm:pt>
    <dgm:pt modelId="{4B8ADFE5-56EF-40A3-BAE0-D7AC24459846}" type="pres">
      <dgm:prSet presAssocID="{A90B9062-6A0D-40F9-9BC5-4A574C86A9E6}" presName="bullet5a" presStyleLbl="node1" presStyleIdx="0" presStyleCnt="5"/>
      <dgm:spPr/>
    </dgm:pt>
    <dgm:pt modelId="{4A9F29E9-AAA5-476B-83FE-798DA3EBEBED}" type="pres">
      <dgm:prSet presAssocID="{A90B9062-6A0D-40F9-9BC5-4A574C86A9E6}" presName="textBox5a" presStyleLbl="revTx" presStyleIdx="0" presStyleCnt="5">
        <dgm:presLayoutVars>
          <dgm:bulletEnabled val="1"/>
        </dgm:presLayoutVars>
      </dgm:prSet>
      <dgm:spPr/>
    </dgm:pt>
    <dgm:pt modelId="{F84A1070-F92C-47F1-9080-84FC113BC0ED}" type="pres">
      <dgm:prSet presAssocID="{FA3E79D0-4715-4ECE-8E9D-CB231A773591}" presName="bullet5b" presStyleLbl="node1" presStyleIdx="1" presStyleCnt="5"/>
      <dgm:spPr/>
    </dgm:pt>
    <dgm:pt modelId="{C3DD94A6-1DD6-461A-ACCF-58F48C6125B3}" type="pres">
      <dgm:prSet presAssocID="{FA3E79D0-4715-4ECE-8E9D-CB231A773591}" presName="textBox5b" presStyleLbl="revTx" presStyleIdx="1" presStyleCnt="5" custLinFactNeighborX="2456" custLinFactNeighborY="4386">
        <dgm:presLayoutVars>
          <dgm:bulletEnabled val="1"/>
        </dgm:presLayoutVars>
      </dgm:prSet>
      <dgm:spPr/>
    </dgm:pt>
    <dgm:pt modelId="{58347E95-C492-4B5B-AA7E-3C2226707390}" type="pres">
      <dgm:prSet presAssocID="{F286446D-07D0-4623-85DB-F71C896A2112}" presName="bullet5c" presStyleLbl="node1" presStyleIdx="2" presStyleCnt="5"/>
      <dgm:spPr/>
    </dgm:pt>
    <dgm:pt modelId="{A64E8381-175D-46F2-83BD-83A766008334}" type="pres">
      <dgm:prSet presAssocID="{F286446D-07D0-4623-85DB-F71C896A2112}" presName="textBox5c" presStyleLbl="revTx" presStyleIdx="2" presStyleCnt="5" custLinFactNeighborX="7661" custLinFactNeighborY="6013">
        <dgm:presLayoutVars>
          <dgm:bulletEnabled val="1"/>
        </dgm:presLayoutVars>
      </dgm:prSet>
      <dgm:spPr/>
    </dgm:pt>
    <dgm:pt modelId="{7BAFCFA9-EFAA-4916-AF54-BA94FE1D50EC}" type="pres">
      <dgm:prSet presAssocID="{87C8DF54-480D-45E4-A9CF-0766A46EBFAE}" presName="bullet5d" presStyleLbl="node1" presStyleIdx="3" presStyleCnt="5"/>
      <dgm:spPr/>
    </dgm:pt>
    <dgm:pt modelId="{DE5FE5E8-E4D4-46FB-A0D5-0AAEDCB85394}" type="pres">
      <dgm:prSet presAssocID="{87C8DF54-480D-45E4-A9CF-0766A46EBFAE}" presName="textBox5d" presStyleLbl="revTx" presStyleIdx="3" presStyleCnt="5">
        <dgm:presLayoutVars>
          <dgm:bulletEnabled val="1"/>
        </dgm:presLayoutVars>
      </dgm:prSet>
      <dgm:spPr/>
    </dgm:pt>
    <dgm:pt modelId="{A60B1E31-B3B0-4C08-ABBE-8067AB473966}" type="pres">
      <dgm:prSet presAssocID="{056D4DF1-4959-49DF-BF0D-82F064CC871B}" presName="bullet5e" presStyleLbl="node1" presStyleIdx="4" presStyleCnt="5"/>
      <dgm:spPr/>
    </dgm:pt>
    <dgm:pt modelId="{C68E7DFC-EE49-41AF-9F16-BD7466B7746C}" type="pres">
      <dgm:prSet presAssocID="{056D4DF1-4959-49DF-BF0D-82F064CC871B}" presName="textBox5e" presStyleLbl="revTx" presStyleIdx="4" presStyleCnt="5">
        <dgm:presLayoutVars>
          <dgm:bulletEnabled val="1"/>
        </dgm:presLayoutVars>
      </dgm:prSet>
      <dgm:spPr/>
    </dgm:pt>
  </dgm:ptLst>
  <dgm:cxnLst>
    <dgm:cxn modelId="{40BD8038-5177-4041-99A5-BF5921D71810}" srcId="{F2D8A24E-0981-4F99-B25D-EF31E03D521A}" destId="{A90B9062-6A0D-40F9-9BC5-4A574C86A9E6}" srcOrd="0" destOrd="0" parTransId="{E6FC4F28-DD18-42A1-9376-7ED21A263702}" sibTransId="{2B4F2A1A-A3BC-46D4-9E09-EAAFD4F8590C}"/>
    <dgm:cxn modelId="{9092F23A-1543-4A79-9568-9A74AB751E97}" type="presOf" srcId="{056D4DF1-4959-49DF-BF0D-82F064CC871B}" destId="{C68E7DFC-EE49-41AF-9F16-BD7466B7746C}" srcOrd="0" destOrd="0" presId="urn:microsoft.com/office/officeart/2005/8/layout/arrow2"/>
    <dgm:cxn modelId="{4536416A-FA32-47EC-99F5-C56845CDE895}" srcId="{F2D8A24E-0981-4F99-B25D-EF31E03D521A}" destId="{87C8DF54-480D-45E4-A9CF-0766A46EBFAE}" srcOrd="3" destOrd="0" parTransId="{524F94F0-7169-43FA-9BBA-66E62CB82651}" sibTransId="{5C3EC512-C4B8-427E-BB06-FC32CE6AD024}"/>
    <dgm:cxn modelId="{0BCC704F-15C0-4D0E-81FF-96FDFC1DF639}" srcId="{F2D8A24E-0981-4F99-B25D-EF31E03D521A}" destId="{F286446D-07D0-4623-85DB-F71C896A2112}" srcOrd="2" destOrd="0" parTransId="{0F21A033-D8D7-4477-9000-1CB26B6190D9}" sibTransId="{827FCEBD-5098-40F0-ABC9-4478F00AE25B}"/>
    <dgm:cxn modelId="{8316D377-F99E-4D07-BBF3-9A04B4F465D9}" type="presOf" srcId="{F2D8A24E-0981-4F99-B25D-EF31E03D521A}" destId="{C06D4462-6B5B-480D-90E0-E107774E526B}" srcOrd="0" destOrd="0" presId="urn:microsoft.com/office/officeart/2005/8/layout/arrow2"/>
    <dgm:cxn modelId="{9832118D-B913-4B29-B98E-9C40F8F77F2D}" srcId="{F2D8A24E-0981-4F99-B25D-EF31E03D521A}" destId="{28E2AC28-19F3-4BBC-B06C-F1C790DBC6AC}" srcOrd="5" destOrd="0" parTransId="{A38EE570-7149-4F64-83DB-720F00305E3E}" sibTransId="{EA42B9D4-58C9-401E-BC58-829F741E52E4}"/>
    <dgm:cxn modelId="{18FA9894-95D4-42D1-AC61-0A5E85168CAD}" srcId="{F2D8A24E-0981-4F99-B25D-EF31E03D521A}" destId="{C5A7220C-DCFF-499B-84B5-EB124E3CDB12}" srcOrd="6" destOrd="0" parTransId="{184D96FD-8C86-42C1-AB30-3AD90CE8E45F}" sibTransId="{B73C2402-A6DF-4777-8CD9-BC94C746A0D4}"/>
    <dgm:cxn modelId="{1882289B-D0B7-4A96-B160-35CD35352B56}" srcId="{F2D8A24E-0981-4F99-B25D-EF31E03D521A}" destId="{FA3E79D0-4715-4ECE-8E9D-CB231A773591}" srcOrd="1" destOrd="0" parTransId="{1F133600-59A7-49D6-8D24-D5D88169CACA}" sibTransId="{C5E566BD-C064-4A1F-977E-3641423A6C0F}"/>
    <dgm:cxn modelId="{74A0819D-07B5-4008-BFD3-5CF98740E73C}" type="presOf" srcId="{FA3E79D0-4715-4ECE-8E9D-CB231A773591}" destId="{C3DD94A6-1DD6-461A-ACCF-58F48C6125B3}" srcOrd="0" destOrd="0" presId="urn:microsoft.com/office/officeart/2005/8/layout/arrow2"/>
    <dgm:cxn modelId="{268D84A5-EE38-4F5C-9B63-F7263ED9D67A}" type="presOf" srcId="{A90B9062-6A0D-40F9-9BC5-4A574C86A9E6}" destId="{4A9F29E9-AAA5-476B-83FE-798DA3EBEBED}" srcOrd="0" destOrd="0" presId="urn:microsoft.com/office/officeart/2005/8/layout/arrow2"/>
    <dgm:cxn modelId="{FA78CEBD-F5BF-4B39-831B-7DF418FDFF8D}" type="presOf" srcId="{F286446D-07D0-4623-85DB-F71C896A2112}" destId="{A64E8381-175D-46F2-83BD-83A766008334}" srcOrd="0" destOrd="0" presId="urn:microsoft.com/office/officeart/2005/8/layout/arrow2"/>
    <dgm:cxn modelId="{104778BE-4A4F-4A2D-AF2C-EB640A582BA6}" type="presOf" srcId="{87C8DF54-480D-45E4-A9CF-0766A46EBFAE}" destId="{DE5FE5E8-E4D4-46FB-A0D5-0AAEDCB85394}" srcOrd="0" destOrd="0" presId="urn:microsoft.com/office/officeart/2005/8/layout/arrow2"/>
    <dgm:cxn modelId="{C30D6DF0-C91F-448B-894B-9BF0A44DFC8B}" srcId="{F2D8A24E-0981-4F99-B25D-EF31E03D521A}" destId="{49190AF9-F0DD-4D2A-BF55-935B934B6940}" srcOrd="7" destOrd="0" parTransId="{014441CD-8674-4EDF-90A3-DEFCCF80A7A9}" sibTransId="{73D2BA25-FB45-424D-BDAD-FFB9A2613E18}"/>
    <dgm:cxn modelId="{65BA15F2-B4BF-43E2-ACBB-F72FD917A950}" srcId="{F2D8A24E-0981-4F99-B25D-EF31E03D521A}" destId="{056D4DF1-4959-49DF-BF0D-82F064CC871B}" srcOrd="4" destOrd="0" parTransId="{194E4E46-CB82-4BE5-94C0-4D360BDE0CCB}" sibTransId="{F5256953-BF15-4019-ACA0-98B88EF80673}"/>
    <dgm:cxn modelId="{8C0864DE-FC0A-44A6-8EFE-31083A8ED355}" type="presParOf" srcId="{C06D4462-6B5B-480D-90E0-E107774E526B}" destId="{24CDFD4B-F38E-442A-808F-8FA27D86AC2C}" srcOrd="0" destOrd="0" presId="urn:microsoft.com/office/officeart/2005/8/layout/arrow2"/>
    <dgm:cxn modelId="{A0F17E45-BDBD-4AE2-A82E-BCFE509B0EEF}" type="presParOf" srcId="{C06D4462-6B5B-480D-90E0-E107774E526B}" destId="{98DA365A-D0D4-480C-95B7-AD8639F80797}" srcOrd="1" destOrd="0" presId="urn:microsoft.com/office/officeart/2005/8/layout/arrow2"/>
    <dgm:cxn modelId="{DDF92D8B-B764-4EEB-B2C4-7C3811C79695}" type="presParOf" srcId="{98DA365A-D0D4-480C-95B7-AD8639F80797}" destId="{4B8ADFE5-56EF-40A3-BAE0-D7AC24459846}" srcOrd="0" destOrd="0" presId="urn:microsoft.com/office/officeart/2005/8/layout/arrow2"/>
    <dgm:cxn modelId="{C42C884D-472C-43A0-A03C-93EB64CD608B}" type="presParOf" srcId="{98DA365A-D0D4-480C-95B7-AD8639F80797}" destId="{4A9F29E9-AAA5-476B-83FE-798DA3EBEBED}" srcOrd="1" destOrd="0" presId="urn:microsoft.com/office/officeart/2005/8/layout/arrow2"/>
    <dgm:cxn modelId="{41BCEC98-E40B-4D7D-B874-725BDE42661C}" type="presParOf" srcId="{98DA365A-D0D4-480C-95B7-AD8639F80797}" destId="{F84A1070-F92C-47F1-9080-84FC113BC0ED}" srcOrd="2" destOrd="0" presId="urn:microsoft.com/office/officeart/2005/8/layout/arrow2"/>
    <dgm:cxn modelId="{CEB020CB-8071-41E3-96D0-7DA687AE9214}" type="presParOf" srcId="{98DA365A-D0D4-480C-95B7-AD8639F80797}" destId="{C3DD94A6-1DD6-461A-ACCF-58F48C6125B3}" srcOrd="3" destOrd="0" presId="urn:microsoft.com/office/officeart/2005/8/layout/arrow2"/>
    <dgm:cxn modelId="{116AB2EF-8180-4E1E-B7AB-C270C964C7EE}" type="presParOf" srcId="{98DA365A-D0D4-480C-95B7-AD8639F80797}" destId="{58347E95-C492-4B5B-AA7E-3C2226707390}" srcOrd="4" destOrd="0" presId="urn:microsoft.com/office/officeart/2005/8/layout/arrow2"/>
    <dgm:cxn modelId="{6CF78836-BD92-4AF4-8F23-2ABFD1553396}" type="presParOf" srcId="{98DA365A-D0D4-480C-95B7-AD8639F80797}" destId="{A64E8381-175D-46F2-83BD-83A766008334}" srcOrd="5" destOrd="0" presId="urn:microsoft.com/office/officeart/2005/8/layout/arrow2"/>
    <dgm:cxn modelId="{46545C00-0AF1-428E-8544-9B8B106F5446}" type="presParOf" srcId="{98DA365A-D0D4-480C-95B7-AD8639F80797}" destId="{7BAFCFA9-EFAA-4916-AF54-BA94FE1D50EC}" srcOrd="6" destOrd="0" presId="urn:microsoft.com/office/officeart/2005/8/layout/arrow2"/>
    <dgm:cxn modelId="{700B309C-12A4-424D-BC6C-22C45C952D1C}" type="presParOf" srcId="{98DA365A-D0D4-480C-95B7-AD8639F80797}" destId="{DE5FE5E8-E4D4-46FB-A0D5-0AAEDCB85394}" srcOrd="7" destOrd="0" presId="urn:microsoft.com/office/officeart/2005/8/layout/arrow2"/>
    <dgm:cxn modelId="{BA71268D-825D-4C56-8834-F2F253838AA2}" type="presParOf" srcId="{98DA365A-D0D4-480C-95B7-AD8639F80797}" destId="{A60B1E31-B3B0-4C08-ABBE-8067AB473966}" srcOrd="8" destOrd="0" presId="urn:microsoft.com/office/officeart/2005/8/layout/arrow2"/>
    <dgm:cxn modelId="{BDB9468A-386F-479D-A76A-E070267A517E}" type="presParOf" srcId="{98DA365A-D0D4-480C-95B7-AD8639F80797}" destId="{C68E7DFC-EE49-41AF-9F16-BD7466B7746C}" srcOrd="9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4CDFD4B-F38E-442A-808F-8FA27D86AC2C}">
      <dsp:nvSpPr>
        <dsp:cNvPr id="0" name=""/>
        <dsp:cNvSpPr/>
      </dsp:nvSpPr>
      <dsp:spPr>
        <a:xfrm>
          <a:off x="0" y="8065"/>
          <a:ext cx="8645239" cy="5403274"/>
        </a:xfrm>
        <a:prstGeom prst="swooshArrow">
          <a:avLst>
            <a:gd name="adj1" fmla="val 25000"/>
            <a:gd name="adj2" fmla="val 25000"/>
          </a:avLst>
        </a:prstGeom>
        <a:solidFill>
          <a:srgbClr val="FF0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B8ADFE5-56EF-40A3-BAE0-D7AC24459846}">
      <dsp:nvSpPr>
        <dsp:cNvPr id="0" name=""/>
        <dsp:cNvSpPr/>
      </dsp:nvSpPr>
      <dsp:spPr>
        <a:xfrm>
          <a:off x="851556" y="4200466"/>
          <a:ext cx="198840" cy="19884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A9F29E9-AAA5-476B-83FE-798DA3EBEBED}">
      <dsp:nvSpPr>
        <dsp:cNvPr id="0" name=""/>
        <dsp:cNvSpPr/>
      </dsp:nvSpPr>
      <dsp:spPr>
        <a:xfrm>
          <a:off x="950976" y="4299886"/>
          <a:ext cx="1132526" cy="12859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5361" tIns="0" rIns="0" bIns="0" numCol="1" spcCol="1270" anchor="t" anchorCtr="0">
          <a:noAutofit/>
        </a:bodyPr>
        <a:lstStyle/>
        <a:p>
          <a:pPr marL="0" lvl="0" indent="0" algn="l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700" kern="1200" dirty="0"/>
            <a:t>2020 г</a:t>
          </a:r>
        </a:p>
        <a:p>
          <a:pPr marL="0" lvl="0" indent="0" algn="l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700" kern="1200" dirty="0"/>
            <a:t>1 консультант по сну, </a:t>
          </a:r>
        </a:p>
        <a:p>
          <a:pPr marL="0" lvl="0" indent="0" algn="l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700" kern="1200" dirty="0"/>
            <a:t>0 подписчиков в </a:t>
          </a:r>
          <a:r>
            <a:rPr lang="ru-RU" sz="700" kern="1200" dirty="0" err="1"/>
            <a:t>соц</a:t>
          </a:r>
          <a:r>
            <a:rPr lang="ru-RU" sz="700" kern="1200" dirty="0"/>
            <a:t> сетях.</a:t>
          </a:r>
        </a:p>
        <a:p>
          <a:pPr marL="0" lvl="0" indent="0" algn="l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700" kern="1200" dirty="0"/>
            <a:t>Начинаю вести лекции в клиниках и роддомах Самары.</a:t>
          </a:r>
        </a:p>
        <a:p>
          <a:pPr marL="0" lvl="0" indent="0" algn="l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700" kern="1200" dirty="0"/>
            <a:t>Получение гранта </a:t>
          </a:r>
          <a:r>
            <a:rPr lang="ru-RU" sz="700" kern="1200" dirty="0" err="1"/>
            <a:t>Мин.экон</a:t>
          </a:r>
          <a:r>
            <a:rPr lang="ru-RU" sz="700" kern="1200" dirty="0"/>
            <a:t> развития</a:t>
          </a:r>
        </a:p>
      </dsp:txBody>
      <dsp:txXfrm>
        <a:off x="950976" y="4299886"/>
        <a:ext cx="1132526" cy="1285979"/>
      </dsp:txXfrm>
    </dsp:sp>
    <dsp:sp modelId="{F84A1070-F92C-47F1-9080-84FC113BC0ED}">
      <dsp:nvSpPr>
        <dsp:cNvPr id="0" name=""/>
        <dsp:cNvSpPr/>
      </dsp:nvSpPr>
      <dsp:spPr>
        <a:xfrm>
          <a:off x="1927888" y="3166279"/>
          <a:ext cx="311228" cy="31122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3DD94A6-1DD6-461A-ACCF-58F48C6125B3}">
      <dsp:nvSpPr>
        <dsp:cNvPr id="0" name=""/>
        <dsp:cNvSpPr/>
      </dsp:nvSpPr>
      <dsp:spPr>
        <a:xfrm>
          <a:off x="2118748" y="3421191"/>
          <a:ext cx="1435109" cy="22639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4914" tIns="0" rIns="0" bIns="0" numCol="1" spcCol="1270" anchor="t" anchorCtr="0">
          <a:noAutofit/>
        </a:bodyPr>
        <a:lstStyle/>
        <a:p>
          <a:pPr marL="0" lvl="0" indent="0" algn="l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700" kern="1200" dirty="0"/>
            <a:t>2021 г</a:t>
          </a:r>
        </a:p>
        <a:p>
          <a:pPr marL="0" lvl="0" indent="0" algn="l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700" kern="1200" dirty="0"/>
            <a:t>команда 5 чел-  консультант по сну,  консультант по ГВ, сомнолог-консультант , детский психолог, </a:t>
          </a:r>
          <a:r>
            <a:rPr lang="ru-RU" sz="700" kern="1200" dirty="0" err="1"/>
            <a:t>смм</a:t>
          </a:r>
          <a:r>
            <a:rPr lang="ru-RU" sz="700" kern="1200" dirty="0"/>
            <a:t>-специалист. </a:t>
          </a:r>
        </a:p>
        <a:p>
          <a:pPr marL="0" lvl="0" indent="0" algn="l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700" kern="1200" dirty="0"/>
            <a:t>20000 подписчиков в </a:t>
          </a:r>
          <a:r>
            <a:rPr lang="ru-RU" sz="700" kern="1200" dirty="0" err="1"/>
            <a:t>соц</a:t>
          </a:r>
          <a:r>
            <a:rPr lang="ru-RU" sz="700" kern="1200" dirty="0"/>
            <a:t> сетях.</a:t>
          </a:r>
        </a:p>
        <a:p>
          <a:pPr marL="0" lvl="0" indent="0" algn="l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700" kern="1200" dirty="0"/>
            <a:t>Более 500 мам решили проблемы со сном и ГВ</a:t>
          </a:r>
        </a:p>
        <a:p>
          <a:pPr marL="0" lvl="0" indent="0" algn="l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700" kern="1200" dirty="0"/>
            <a:t>Проведено более 100 лекций в школах для будущих мам, в роддомах Самары</a:t>
          </a:r>
        </a:p>
        <a:p>
          <a:pPr marL="0" lvl="0" indent="0" algn="l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700" kern="1200" dirty="0"/>
            <a:t>Участие в конкурсе «МАМА-предприниматель»</a:t>
          </a:r>
        </a:p>
        <a:p>
          <a:pPr marL="0" lvl="0" indent="0" algn="l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700" kern="1200" dirty="0"/>
            <a:t>Премия- «Лучший специалист по работе с грудными детьми»</a:t>
          </a:r>
        </a:p>
        <a:p>
          <a:pPr marL="0" lvl="0" indent="0" algn="l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700" kern="1200" dirty="0"/>
            <a:t>Создано 5 онлайн курсов по сну и ГВ</a:t>
          </a:r>
        </a:p>
      </dsp:txBody>
      <dsp:txXfrm>
        <a:off x="2118748" y="3421191"/>
        <a:ext cx="1435109" cy="2263971"/>
      </dsp:txXfrm>
    </dsp:sp>
    <dsp:sp modelId="{58347E95-C492-4B5B-AA7E-3C2226707390}">
      <dsp:nvSpPr>
        <dsp:cNvPr id="0" name=""/>
        <dsp:cNvSpPr/>
      </dsp:nvSpPr>
      <dsp:spPr>
        <a:xfrm>
          <a:off x="3311126" y="2341739"/>
          <a:ext cx="414971" cy="41497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64E8381-175D-46F2-83BD-83A766008334}">
      <dsp:nvSpPr>
        <dsp:cNvPr id="0" name=""/>
        <dsp:cNvSpPr/>
      </dsp:nvSpPr>
      <dsp:spPr>
        <a:xfrm>
          <a:off x="3646438" y="2731816"/>
          <a:ext cx="1668531" cy="30366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9885" tIns="0" rIns="0" bIns="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/>
            <a:t>2022 г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700" b="1" kern="1200" dirty="0"/>
            <a:t>команда 6 чел. 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700" b="1" kern="1200" dirty="0"/>
            <a:t>30000 подписчиков в соцсетях. Реализовано 10 курсов по сну и ГВ. 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700" b="1" kern="1200" dirty="0"/>
            <a:t>Выступления на Всероссийских конференциях </a:t>
          </a:r>
          <a:r>
            <a:rPr lang="ru-RU" sz="700" b="1" kern="1200" dirty="0" err="1"/>
            <a:t>г.Москва</a:t>
          </a:r>
          <a:r>
            <a:rPr lang="ru-RU" sz="700" b="1" kern="1200" dirty="0"/>
            <a:t>, </a:t>
          </a:r>
          <a:r>
            <a:rPr lang="ru-RU" sz="700" b="1" kern="1200" dirty="0" err="1"/>
            <a:t>г.Санкт</a:t>
          </a:r>
          <a:r>
            <a:rPr lang="ru-RU" sz="700" b="1" kern="1200" dirty="0"/>
            <a:t>-Петербург, </a:t>
          </a:r>
          <a:r>
            <a:rPr lang="ru-RU" sz="700" b="1" kern="1200" dirty="0" err="1"/>
            <a:t>г.Казань</a:t>
          </a:r>
          <a:r>
            <a:rPr lang="ru-RU" sz="700" b="1" kern="1200" dirty="0"/>
            <a:t> и </a:t>
          </a:r>
          <a:r>
            <a:rPr lang="ru-RU" sz="700" b="1" kern="1200" dirty="0" err="1"/>
            <a:t>тд</a:t>
          </a:r>
          <a:endParaRPr lang="ru-RU" sz="700" b="1" kern="1200" dirty="0"/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700" b="1" kern="1200" dirty="0"/>
            <a:t>Более 800 мам решили проблемы со сном и ГВ. 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700" b="1" kern="1200" dirty="0"/>
            <a:t>Более 2000 мам присутствовали на лекциях онлайн, более 2000 на офлайн лекциях во всех городах.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700" b="1" kern="1200" dirty="0"/>
            <a:t>Подключили работу со сном взрослых.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700" b="1" kern="1200" dirty="0"/>
            <a:t>Финалист Премии Добро,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700" b="1" kern="1200" dirty="0"/>
            <a:t>Победитель конкурса «Лучшие практики ЗОЖ» от Общественной Палаты РФ 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700" b="1" kern="1200" dirty="0"/>
            <a:t>Получение статуса </a:t>
          </a:r>
          <a:r>
            <a:rPr lang="ru-RU" sz="700" b="1" kern="1200"/>
            <a:t>СОЦИАЛЬНОГО предпринимателя</a:t>
          </a:r>
          <a:endParaRPr lang="ru-RU" sz="700" b="1" kern="1200" dirty="0"/>
        </a:p>
      </dsp:txBody>
      <dsp:txXfrm>
        <a:off x="3646438" y="2731816"/>
        <a:ext cx="1668531" cy="3036640"/>
      </dsp:txXfrm>
    </dsp:sp>
    <dsp:sp modelId="{7BAFCFA9-EFAA-4916-AF54-BA94FE1D50EC}">
      <dsp:nvSpPr>
        <dsp:cNvPr id="0" name=""/>
        <dsp:cNvSpPr/>
      </dsp:nvSpPr>
      <dsp:spPr>
        <a:xfrm>
          <a:off x="4919140" y="1697669"/>
          <a:ext cx="536004" cy="53600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5FE5E8-E4D4-46FB-A0D5-0AAEDCB85394}">
      <dsp:nvSpPr>
        <dsp:cNvPr id="0" name=""/>
        <dsp:cNvSpPr/>
      </dsp:nvSpPr>
      <dsp:spPr>
        <a:xfrm>
          <a:off x="5187143" y="1965671"/>
          <a:ext cx="1729047" cy="36201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4018" tIns="0" rIns="0" bIns="0" numCol="1" spcCol="1270" anchor="t" anchorCtr="0">
          <a:noAutofit/>
        </a:bodyPr>
        <a:lstStyle/>
        <a:p>
          <a:pPr marL="0" lvl="0" indent="0" algn="l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700" kern="1200" dirty="0"/>
        </a:p>
      </dsp:txBody>
      <dsp:txXfrm>
        <a:off x="5187143" y="1965671"/>
        <a:ext cx="1729047" cy="3620193"/>
      </dsp:txXfrm>
    </dsp:sp>
    <dsp:sp modelId="{A60B1E31-B3B0-4C08-ABBE-8067AB473966}">
      <dsp:nvSpPr>
        <dsp:cNvPr id="0" name=""/>
        <dsp:cNvSpPr/>
      </dsp:nvSpPr>
      <dsp:spPr>
        <a:xfrm>
          <a:off x="6574704" y="1267568"/>
          <a:ext cx="682973" cy="68297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68E7DFC-EE49-41AF-9F16-BD7466B7746C}">
      <dsp:nvSpPr>
        <dsp:cNvPr id="0" name=""/>
        <dsp:cNvSpPr/>
      </dsp:nvSpPr>
      <dsp:spPr>
        <a:xfrm>
          <a:off x="6916191" y="1609055"/>
          <a:ext cx="1729047" cy="39768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1894" tIns="0" rIns="0" bIns="0" numCol="1" spcCol="1270" anchor="t" anchorCtr="0">
          <a:noAutofit/>
        </a:bodyPr>
        <a:lstStyle/>
        <a:p>
          <a:pPr marL="0" lvl="0" indent="0" algn="l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700" kern="1200" dirty="0"/>
        </a:p>
      </dsp:txBody>
      <dsp:txXfrm>
        <a:off x="6916191" y="1609055"/>
        <a:ext cx="1729047" cy="397680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47218B-2630-46DE-8683-1D8AB9B87842}" type="datetimeFigureOut">
              <a:rPr lang="ru-RU" smtClean="0"/>
              <a:t>01.04.2023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3B4109-6835-4566-A536-5EC7D3B680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65696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3B4109-6835-4566-A536-5EC7D3B68009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13317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3B4109-6835-4566-A536-5EC7D3B68009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63688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3B4109-6835-4566-A536-5EC7D3B68009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93093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3B4109-6835-4566-A536-5EC7D3B68009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16326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3B4109-6835-4566-A536-5EC7D3B68009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87112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3B4109-6835-4566-A536-5EC7D3B68009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40212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3B4109-6835-4566-A536-5EC7D3B68009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22797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3B4109-6835-4566-A536-5EC7D3B68009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33770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3B4109-6835-4566-A536-5EC7D3B68009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79219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3B4109-6835-4566-A536-5EC7D3B68009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34609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3B4109-6835-4566-A536-5EC7D3B68009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63878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3B4109-6835-4566-A536-5EC7D3B68009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20579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3B4109-6835-4566-A536-5EC7D3B68009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41687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4E8CA4-9362-4130-B05D-09FD7D5084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D5CE0A5-112F-4358-8F29-6B2F3688AB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16F3A9A-926E-4051-AF9B-2EB69AEBAE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5F208-9145-426F-B47E-0900EE623013}" type="datetimeFigureOut">
              <a:rPr lang="ru-RU" smtClean="0"/>
              <a:t>01.04.2023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6D26E68-08D0-4F80-B8CC-08D3B6551A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EB0FF8E-BDE6-4058-A12B-C8E9A569EB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FBF92-77B9-4568-8685-66C04FD2AB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85340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1E9285-3A1D-481A-9673-398DC38450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0FCBEE6-04D6-4E33-8F04-2043FD227D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898B3D0-A561-480A-AA3C-59786896E7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5F208-9145-426F-B47E-0900EE623013}" type="datetimeFigureOut">
              <a:rPr lang="ru-RU" smtClean="0"/>
              <a:t>01.04.2023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67D4317-358D-4D88-85E0-E48B38428E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4497E99-A22D-4648-99B2-22D69575E3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FBF92-77B9-4568-8685-66C04FD2AB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74487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90B2005-C694-4605-99EF-7905FDDC6E0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C230A70-F27C-425F-A76D-6CF8509765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19FAFBB-815F-4D23-89F2-E21511B128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5F208-9145-426F-B47E-0900EE623013}" type="datetimeFigureOut">
              <a:rPr lang="ru-RU" smtClean="0"/>
              <a:t>01.04.2023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B5642A2-4C67-45AE-902D-148BB7C4E0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68C1F07-58BD-4BD5-94BE-FBD6E82EF2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FBF92-77B9-4568-8685-66C04FD2AB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83714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3B627D-BE64-4C01-8628-33E9D78046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F8F46F6-06C5-405A-AFC5-A1A279A983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54D7352-34AA-4AC2-BAF8-02897D6F67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5F208-9145-426F-B47E-0900EE623013}" type="datetimeFigureOut">
              <a:rPr lang="ru-RU" smtClean="0"/>
              <a:t>01.04.2023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67D97F9-EC10-44F1-B36A-52B0585E30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D149F04-5021-496B-B952-81D746622C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FBF92-77B9-4568-8685-66C04FD2AB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79752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0C2F45-58CE-4CFE-9303-833D108987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CBC6B27-C24B-4C61-AE0C-05FDB4501F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FCFCE59-8570-4DBD-96F9-B3765DD842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5F208-9145-426F-B47E-0900EE623013}" type="datetimeFigureOut">
              <a:rPr lang="ru-RU" smtClean="0"/>
              <a:t>01.04.2023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D8C8C4F-E818-47D0-B0C7-06D9E8074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67040B0-B508-4E54-9DC4-867501C91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FBF92-77B9-4568-8685-66C04FD2AB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48177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519AA3-7283-4145-B21B-8DF32D5FA0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D1BD9A4-FAE7-466E-8BC6-9714E879CDE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F83E83F-FE05-486D-AD3D-3AD3B6BAE4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60486B2-D8A6-4AFC-B2E4-5AA7246A53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5F208-9145-426F-B47E-0900EE623013}" type="datetimeFigureOut">
              <a:rPr lang="ru-RU" smtClean="0"/>
              <a:t>01.04.2023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58461EB-EF16-44DE-94B5-BDB427DA93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9FF5F01-6244-46C1-BADF-18BCEE8382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FBF92-77B9-4568-8685-66C04FD2AB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3202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795512-FEA7-4BCE-B891-4AF8A11B49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13E28E6-D081-4ACE-AC90-2D0B6B9CBF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E418AC6-2DDA-4E3A-A598-F5B81E1CD5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5C5617A-60AB-401E-ADB6-39778664BB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CE3BC3D-4AEC-4006-B442-2117139F19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30360B2-F1E4-482F-A093-87DFE6B479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5F208-9145-426F-B47E-0900EE623013}" type="datetimeFigureOut">
              <a:rPr lang="ru-RU" smtClean="0"/>
              <a:t>01.04.2023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65A3050-4519-40EE-A9A2-1A59B56F92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E9145CE-6B0B-4215-B51A-2A3E398F14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FBF92-77B9-4568-8685-66C04FD2AB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2296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D4B260-285B-40CD-B8B0-C7228AE9D4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E0AE61A-305F-46B4-9CD6-A6E2B53BEB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5F208-9145-426F-B47E-0900EE623013}" type="datetimeFigureOut">
              <a:rPr lang="ru-RU" smtClean="0"/>
              <a:t>01.04.2023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B968359-5B93-4604-9C09-52D90FBA0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4A9548E-B191-4098-98F4-2BEA4B88BC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FBF92-77B9-4568-8685-66C04FD2AB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14028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CEE4C86-509D-4C7B-802C-4580FA57F1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5F208-9145-426F-B47E-0900EE623013}" type="datetimeFigureOut">
              <a:rPr lang="ru-RU" smtClean="0"/>
              <a:t>01.04.2023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4EF3F29-AA78-40A3-83BF-8F6CD74354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173FF61-70B7-42B6-BA77-128DC7579E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FBF92-77B9-4568-8685-66C04FD2AB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14949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B421F7-5109-4DAD-AD7A-34ECC105A2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F69AAD9-EEDE-425C-988C-6EB277F803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8CED79C-B8C2-4A37-ADBE-DF706D4901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A2C3559-E0BB-491D-BAE9-752223FEFE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5F208-9145-426F-B47E-0900EE623013}" type="datetimeFigureOut">
              <a:rPr lang="ru-RU" smtClean="0"/>
              <a:t>01.04.2023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B657C09-7A2B-40AC-BA2A-2C7395CCB9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DF9545A-3D47-41A7-BEED-50F29CB11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FBF92-77B9-4568-8685-66C04FD2AB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90105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3D2B8F-A4D6-47AC-B3BD-0DA7F30FFC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9A294B8-45D3-430C-BBBD-D6BB05AD67D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BD78EA1-BE4C-4EDE-BFD8-5FC33EB7E2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768EFFA-6D1D-4DF0-8B08-FD85F6A3CB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5F208-9145-426F-B47E-0900EE623013}" type="datetimeFigureOut">
              <a:rPr lang="ru-RU" smtClean="0"/>
              <a:t>01.04.2023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A878F47-BD65-4790-B38B-C1742F320C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5C34CDA-2A02-4346-A7E6-D92C708498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FBF92-77B9-4568-8685-66C04FD2AB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16157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FCCC37-78D7-4C59-8A83-BCABC1493A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7E6E987-FDD2-4F76-ABF0-75D8F30B74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A98FA00-DA7D-41B8-ACD6-3760A40AA6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D5F208-9145-426F-B47E-0900EE623013}" type="datetimeFigureOut">
              <a:rPr lang="ru-RU" smtClean="0"/>
              <a:t>01.04.2023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D95BDFA-DC21-415E-9DB3-5392CAAFF9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BBE4544-04B0-44E4-95B5-0FFC92EC9F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5FBF92-77B9-4568-8685-66C04FD2AB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51084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1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hyperlink" Target="https://vk.com/id205862114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vk.com/notsleepingclub" TargetMode="External"/><Relationship Id="rId3" Type="http://schemas.openxmlformats.org/officeDocument/2006/relationships/hyperlink" Target="https://school.sonlandiya.ru/" TargetMode="External"/><Relationship Id="rId7" Type="http://schemas.openxmlformats.org/officeDocument/2006/relationships/hyperlink" Target="https://taplink.cc/sonlandiya?ysclid=lff5n1ddcj727179106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t.me/sonlandiya" TargetMode="External"/><Relationship Id="rId5" Type="http://schemas.openxmlformats.org/officeDocument/2006/relationships/hyperlink" Target="https://vk.com/sonlandiya" TargetMode="External"/><Relationship Id="rId10" Type="http://schemas.openxmlformats.org/officeDocument/2006/relationships/image" Target="../media/image3.png"/><Relationship Id="rId4" Type="http://schemas.openxmlformats.org/officeDocument/2006/relationships/hyperlink" Target="https://www.instagram.com/sonlandiya/" TargetMode="External"/><Relationship Id="rId9" Type="http://schemas.openxmlformats.org/officeDocument/2006/relationships/hyperlink" Target="https://disk.yandex.ru/i/-d-mnshcZFY9mg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539D622-E01C-8541-BC21-343A488513E6}"/>
              </a:ext>
            </a:extLst>
          </p:cNvPr>
          <p:cNvSpPr txBox="1"/>
          <p:nvPr/>
        </p:nvSpPr>
        <p:spPr>
          <a:xfrm>
            <a:off x="910760" y="4284586"/>
            <a:ext cx="5278006" cy="52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400"/>
              </a:lnSpc>
            </a:pPr>
            <a:r>
              <a:rPr lang="ru-RU" sz="3200" dirty="0">
                <a:solidFill>
                  <a:srgbClr val="D41124"/>
                </a:solidFill>
                <a:latin typeface="Futura New Book" panose="020B0502020204020303" pitchFamily="34" charset="0"/>
              </a:rPr>
              <a:t>Светлана Парамонова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3D76871-438D-B142-A08E-D836FC3458B7}"/>
              </a:ext>
            </a:extLst>
          </p:cNvPr>
          <p:cNvSpPr txBox="1"/>
          <p:nvPr/>
        </p:nvSpPr>
        <p:spPr>
          <a:xfrm>
            <a:off x="8009923" y="4284586"/>
            <a:ext cx="4182077" cy="52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400"/>
              </a:lnSpc>
            </a:pPr>
            <a:r>
              <a:rPr lang="ru-RU" sz="3200" dirty="0" err="1">
                <a:latin typeface="Futura PT Book" panose="020B0502020204020303" pitchFamily="34" charset="0"/>
                <a:cs typeface="Futura Medium" panose="020B0602020204020303" pitchFamily="34" charset="-79"/>
              </a:rPr>
              <a:t>г.Самара</a:t>
            </a:r>
            <a:endParaRPr lang="ru-RU" sz="3200" dirty="0">
              <a:latin typeface="Futura PT Book" panose="020B0502020204020303" pitchFamily="34" charset="0"/>
              <a:cs typeface="Futura Medium" panose="020B0602020204020303" pitchFamily="34" charset="-79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ECFB398-BB87-462C-BD22-AA8E4B3C66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6348" y="565925"/>
            <a:ext cx="7499304" cy="286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9323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83;p16">
            <a:extLst>
              <a:ext uri="{FF2B5EF4-FFF2-40B4-BE49-F238E27FC236}">
                <a16:creationId xmlns:a16="http://schemas.microsoft.com/office/drawing/2014/main" id="{9B66A519-A28C-4B5A-A0B4-48560FF46A5D}"/>
              </a:ext>
            </a:extLst>
          </p:cNvPr>
          <p:cNvSpPr txBox="1"/>
          <p:nvPr/>
        </p:nvSpPr>
        <p:spPr>
          <a:xfrm>
            <a:off x="200025" y="59729"/>
            <a:ext cx="7514124" cy="69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Futura New Bold"/>
                <a:ea typeface="Tahoma" panose="020B0604030504040204" pitchFamily="34" charset="0"/>
                <a:cs typeface="Tahoma" panose="020B0604030504040204" pitchFamily="34" charset="0"/>
                <a:sym typeface="Tahoma"/>
              </a:rPr>
              <a:t>Реализовано на данный момент и перспективы</a:t>
            </a: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FB1B3F3C-32DF-4150-82C0-1D7AFB844603}"/>
              </a:ext>
            </a:extLst>
          </p:cNvPr>
          <p:cNvSpPr/>
          <p:nvPr/>
        </p:nvSpPr>
        <p:spPr>
          <a:xfrm>
            <a:off x="3862511" y="2417862"/>
            <a:ext cx="296747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Futura New Book"/>
                <a:ea typeface="Tahoma" panose="020B0604030504040204" pitchFamily="34" charset="0"/>
                <a:cs typeface="Tahoma" panose="020B0604030504040204" pitchFamily="34" charset="0"/>
              </a:rPr>
              <a:t>                                                        </a:t>
            </a:r>
          </a:p>
          <a:p>
            <a:endParaRPr lang="ru-RU" dirty="0">
              <a:latin typeface="Futura New Book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dirty="0">
                <a:latin typeface="Futura New Book"/>
                <a:ea typeface="Tahoma" panose="020B0604030504040204" pitchFamily="34" charset="0"/>
                <a:cs typeface="Tahoma" panose="020B0604030504040204" pitchFamily="34" charset="0"/>
              </a:rPr>
              <a:t>                               </a:t>
            </a:r>
          </a:p>
        </p:txBody>
      </p:sp>
      <p:graphicFrame>
        <p:nvGraphicFramePr>
          <p:cNvPr id="7" name="Схема 6">
            <a:extLst>
              <a:ext uri="{FF2B5EF4-FFF2-40B4-BE49-F238E27FC236}">
                <a16:creationId xmlns:a16="http://schemas.microsoft.com/office/drawing/2014/main" id="{126BCB2E-C0B3-428A-B19B-AE9D5C3A95F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58746333"/>
              </p:ext>
            </p:extLst>
          </p:nvPr>
        </p:nvGraphicFramePr>
        <p:xfrm>
          <a:off x="495280" y="876943"/>
          <a:ext cx="8645239" cy="57684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7A77B493-BDE3-429E-9933-AE764902A04E}"/>
              </a:ext>
            </a:extLst>
          </p:cNvPr>
          <p:cNvSpPr txBox="1"/>
          <p:nvPr/>
        </p:nvSpPr>
        <p:spPr>
          <a:xfrm>
            <a:off x="5790099" y="3300525"/>
            <a:ext cx="1724025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/>
              <a:t>2022 г</a:t>
            </a:r>
          </a:p>
          <a:p>
            <a:r>
              <a:rPr lang="ru-RU" sz="1000" b="1" dirty="0"/>
              <a:t>От Администрации </a:t>
            </a:r>
            <a:r>
              <a:rPr lang="ru-RU" sz="1000" b="1" dirty="0" err="1"/>
              <a:t>г.о.Самара</a:t>
            </a:r>
            <a:r>
              <a:rPr lang="ru-RU" sz="1000" b="1" dirty="0"/>
              <a:t> получено здание для открытия офлайн Центра Семейного сна. </a:t>
            </a:r>
          </a:p>
          <a:p>
            <a:pPr lvl="0"/>
            <a:endParaRPr lang="ru-RU" sz="1000" b="1" dirty="0"/>
          </a:p>
          <a:p>
            <a:pPr lvl="0"/>
            <a:r>
              <a:rPr lang="ru-RU" sz="1000" b="1" dirty="0"/>
              <a:t>Участник Национальной общественной премии "Российские организации, дружественные к детям" НИИ «</a:t>
            </a:r>
            <a:r>
              <a:rPr lang="ru-RU" sz="1000" b="1" dirty="0" err="1"/>
              <a:t>Росдетство</a:t>
            </a:r>
            <a:r>
              <a:rPr lang="ru-RU" sz="1000" b="1" dirty="0"/>
              <a:t>»</a:t>
            </a:r>
          </a:p>
          <a:p>
            <a:pPr lvl="0"/>
            <a:endParaRPr lang="ru-RU" sz="1000" b="1" dirty="0"/>
          </a:p>
          <a:p>
            <a:pPr lvl="0"/>
            <a:r>
              <a:rPr lang="ru-RU" sz="1000" b="1" dirty="0"/>
              <a:t>Подача заявки в Фонд культурных инициатив, Премию Импульс Добра, Премию ЗОЖ и </a:t>
            </a:r>
            <a:r>
              <a:rPr lang="ru-RU" sz="1000" b="1" dirty="0" err="1"/>
              <a:t>пр</a:t>
            </a:r>
            <a:endParaRPr lang="ru-RU" sz="1000" b="1" dirty="0"/>
          </a:p>
          <a:p>
            <a:endParaRPr lang="ru-RU" sz="1200" dirty="0"/>
          </a:p>
          <a:p>
            <a:endParaRPr lang="ru-R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C3A3E57-7F33-4DE6-8E7B-99F2120F8033}"/>
              </a:ext>
            </a:extLst>
          </p:cNvPr>
          <p:cNvSpPr txBox="1"/>
          <p:nvPr/>
        </p:nvSpPr>
        <p:spPr>
          <a:xfrm>
            <a:off x="7558728" y="3643165"/>
            <a:ext cx="152876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/>
              <a:t>2023-2024 г</a:t>
            </a:r>
          </a:p>
          <a:p>
            <a:r>
              <a:rPr lang="ru-RU" sz="1000" dirty="0"/>
              <a:t>Реализация</a:t>
            </a:r>
          </a:p>
          <a:p>
            <a:r>
              <a:rPr lang="ru-RU" sz="1000" dirty="0"/>
              <a:t> проекта «Семейный патронаж»</a:t>
            </a:r>
          </a:p>
          <a:p>
            <a:r>
              <a:rPr lang="ru-RU" sz="1000" dirty="0"/>
              <a:t>Комплексный подход к проблеме послеродовой депрессии посредством психологических практик и инструментов культуры.</a:t>
            </a:r>
          </a:p>
          <a:p>
            <a:endParaRPr lang="ru-RU" sz="1000" dirty="0"/>
          </a:p>
          <a:p>
            <a:r>
              <a:rPr lang="ru-RU" sz="1000" b="1" dirty="0"/>
              <a:t>Перспектива: оформление мед лицензии и подключение работы с медицинскими нарушениями сна.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19DB864-6ED5-422C-B303-C983BCA6F23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92830" y="1624116"/>
            <a:ext cx="3423556" cy="2510821"/>
          </a:xfrm>
          <a:prstGeom prst="rect">
            <a:avLst/>
          </a:prstGeom>
          <a:effectLst>
            <a:softEdge rad="215900"/>
          </a:effectLst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246EB4BE-0943-4E1B-9E81-DD3AF68CB282}"/>
              </a:ext>
            </a:extLst>
          </p:cNvPr>
          <p:cNvSpPr/>
          <p:nvPr/>
        </p:nvSpPr>
        <p:spPr>
          <a:xfrm>
            <a:off x="9229726" y="4134937"/>
            <a:ext cx="231052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Futura PT Book"/>
              </a:rPr>
              <a:t>2 передачи про сон </a:t>
            </a:r>
          </a:p>
          <a:p>
            <a:r>
              <a:rPr lang="ru-RU" sz="1600" dirty="0">
                <a:latin typeface="Futura PT Book"/>
              </a:rPr>
              <a:t>на «Утро Губернии»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F6DA252-DA97-4165-9BBE-372108D58A0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4111" y="1213379"/>
            <a:ext cx="1871320" cy="3332294"/>
          </a:xfrm>
          <a:prstGeom prst="rect">
            <a:avLst/>
          </a:prstGeom>
          <a:effectLst>
            <a:softEdge rad="241300"/>
          </a:effectLst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822DE406-96B9-401D-BD6D-4E40C23A1F3F}"/>
              </a:ext>
            </a:extLst>
          </p:cNvPr>
          <p:cNvSpPr/>
          <p:nvPr/>
        </p:nvSpPr>
        <p:spPr>
          <a:xfrm>
            <a:off x="778795" y="3550162"/>
            <a:ext cx="126348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600" dirty="0">
                <a:latin typeface="Futura New Book"/>
                <a:cs typeface="Arial" panose="020B0604020202020204" pitchFamily="34" charset="0"/>
              </a:rPr>
              <a:t>«Радио </a:t>
            </a:r>
          </a:p>
          <a:p>
            <a:pPr algn="ctr"/>
            <a:r>
              <a:rPr lang="ru-RU" sz="1600" dirty="0">
                <a:latin typeface="Futura New Book"/>
                <a:cs typeface="Arial" panose="020B0604020202020204" pitchFamily="34" charset="0"/>
              </a:rPr>
              <a:t>Губернии»</a:t>
            </a:r>
            <a:endParaRPr lang="ru-RU" sz="1600" dirty="0">
              <a:latin typeface="Futura New Book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AC81051-7919-4B82-BC9C-44E6E4B8AA7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7900" y="53677"/>
            <a:ext cx="2324100" cy="887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4742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83;p16">
            <a:extLst>
              <a:ext uri="{FF2B5EF4-FFF2-40B4-BE49-F238E27FC236}">
                <a16:creationId xmlns:a16="http://schemas.microsoft.com/office/drawing/2014/main" id="{9B66A519-A28C-4B5A-A0B4-48560FF46A5D}"/>
              </a:ext>
            </a:extLst>
          </p:cNvPr>
          <p:cNvSpPr txBox="1"/>
          <p:nvPr/>
        </p:nvSpPr>
        <p:spPr>
          <a:xfrm>
            <a:off x="200025" y="59729"/>
            <a:ext cx="9292318" cy="69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Futura New Bold"/>
                <a:ea typeface="Tahoma" panose="020B0604030504040204" pitchFamily="34" charset="0"/>
                <a:cs typeface="Tahoma" panose="020B0604030504040204" pitchFamily="34" charset="0"/>
                <a:sym typeface="Tahoma"/>
              </a:rPr>
              <a:t>2022 г-скачок в развитии Центра:</a:t>
            </a: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FB1B3F3C-32DF-4150-82C0-1D7AFB844603}"/>
              </a:ext>
            </a:extLst>
          </p:cNvPr>
          <p:cNvSpPr/>
          <p:nvPr/>
        </p:nvSpPr>
        <p:spPr>
          <a:xfrm>
            <a:off x="3862511" y="2417862"/>
            <a:ext cx="296747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Futura New Book"/>
                <a:ea typeface="Tahoma" panose="020B0604030504040204" pitchFamily="34" charset="0"/>
                <a:cs typeface="Tahoma" panose="020B0604030504040204" pitchFamily="34" charset="0"/>
              </a:rPr>
              <a:t>                                                        </a:t>
            </a:r>
          </a:p>
          <a:p>
            <a:endParaRPr lang="ru-RU" dirty="0">
              <a:latin typeface="Futura New Book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dirty="0">
                <a:latin typeface="Futura New Book"/>
                <a:ea typeface="Tahoma" panose="020B0604030504040204" pitchFamily="34" charset="0"/>
                <a:cs typeface="Tahoma" panose="020B0604030504040204" pitchFamily="34" charset="0"/>
              </a:rPr>
              <a:t>                              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AC81051-7919-4B82-BC9C-44E6E4B8AA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7900" y="53677"/>
            <a:ext cx="2324100" cy="887292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74CB0B22-68A6-4234-BF03-065C0202369C}"/>
              </a:ext>
            </a:extLst>
          </p:cNvPr>
          <p:cNvSpPr/>
          <p:nvPr/>
        </p:nvSpPr>
        <p:spPr>
          <a:xfrm>
            <a:off x="333829" y="940969"/>
            <a:ext cx="8069942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От Администрации </a:t>
            </a:r>
            <a:r>
              <a:rPr lang="ru-RU" dirty="0" err="1"/>
              <a:t>г.о.Самара</a:t>
            </a:r>
            <a:r>
              <a:rPr lang="ru-RU" dirty="0"/>
              <a:t> получено здание для открытия офлайн Центра Семейного сна.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команда 6 чел.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30000 подписчиков в соцсетях. Реализовано 10 курсов по сну и грудному вскармливанию (ГВ).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Выступления на Всероссийских конференциях </a:t>
            </a:r>
            <a:r>
              <a:rPr lang="ru-RU" dirty="0" err="1"/>
              <a:t>г.Москва</a:t>
            </a:r>
            <a:r>
              <a:rPr lang="ru-RU" dirty="0"/>
              <a:t>, </a:t>
            </a:r>
            <a:r>
              <a:rPr lang="ru-RU" dirty="0" err="1"/>
              <a:t>г.Санкт</a:t>
            </a:r>
            <a:r>
              <a:rPr lang="ru-RU" dirty="0"/>
              <a:t>-Петербург, </a:t>
            </a:r>
            <a:r>
              <a:rPr lang="ru-RU" dirty="0" err="1"/>
              <a:t>г.Казань</a:t>
            </a:r>
            <a:r>
              <a:rPr lang="ru-RU" dirty="0"/>
              <a:t> и </a:t>
            </a:r>
            <a:r>
              <a:rPr lang="ru-RU" dirty="0" err="1"/>
              <a:t>тд</a:t>
            </a:r>
            <a:r>
              <a:rPr lang="ru-RU" dirty="0"/>
              <a:t>- 8 конференций за год по 250 чел=2000 чел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Более 400 мам решили проблемы со сном и ГВ.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Более 800 мам присутствовали на лекциях онлайн.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Подключили работу со сном взрослых.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err="1"/>
              <a:t>ПолуФиналист</a:t>
            </a:r>
            <a:r>
              <a:rPr lang="ru-RU" dirty="0"/>
              <a:t> Премии МЫВМЕСТЕ,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Победитель конкурса «Лучшие практики ЗОЖ» от Общественной Палаты РФ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Получение статуса СОЦИАЛЬНОГО предпринимателя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Участник Национальной общественной премии "Российские организации, дружественные к детям" НИИ «</a:t>
            </a:r>
            <a:r>
              <a:rPr lang="ru-RU" dirty="0" err="1"/>
              <a:t>Росдетство</a:t>
            </a:r>
            <a:r>
              <a:rPr lang="ru-RU" dirty="0"/>
              <a:t>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Подача заявки в Фонд культурных инициатив, Премию Импульс Добра и </a:t>
            </a:r>
            <a:r>
              <a:rPr lang="ru-RU" dirty="0" err="1"/>
              <a:t>пр</a:t>
            </a:r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Победитель Международной Премии</a:t>
            </a:r>
            <a:r>
              <a:rPr lang="en-US" dirty="0"/>
              <a:t> Pro</a:t>
            </a:r>
            <a:r>
              <a:rPr lang="ru-RU" dirty="0"/>
              <a:t>-</a:t>
            </a:r>
            <a:r>
              <a:rPr lang="en-US" dirty="0"/>
              <a:t>women</a:t>
            </a:r>
            <a:r>
              <a:rPr lang="ru-RU" dirty="0"/>
              <a:t> </a:t>
            </a:r>
            <a:r>
              <a:rPr lang="en-US" dirty="0"/>
              <a:t> </a:t>
            </a:r>
            <a:r>
              <a:rPr lang="ru-RU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</p:txBody>
      </p:sp>
      <p:pic>
        <p:nvPicPr>
          <p:cNvPr id="13" name="Google Shape;382;p14">
            <a:extLst>
              <a:ext uri="{FF2B5EF4-FFF2-40B4-BE49-F238E27FC236}">
                <a16:creationId xmlns:a16="http://schemas.microsoft.com/office/drawing/2014/main" id="{E8C27036-3A7B-4E3E-9F23-F35BEAE817F7}"/>
              </a:ext>
            </a:extLst>
          </p:cNvPr>
          <p:cNvPicPr preferRelativeResize="0"/>
          <p:nvPr/>
        </p:nvPicPr>
        <p:blipFill>
          <a:blip r:embed="rId4"/>
          <a:srcRect t="5389" b="5389"/>
          <a:stretch/>
        </p:blipFill>
        <p:spPr>
          <a:xfrm>
            <a:off x="8732164" y="1154638"/>
            <a:ext cx="3253015" cy="3066944"/>
          </a:xfrm>
          <a:prstGeom prst="ellipse">
            <a:avLst/>
          </a:prstGeom>
          <a:noFill/>
          <a:ln>
            <a:noFill/>
          </a:ln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33E90EF-A4AE-4CBD-99BB-247D1A7193BD}"/>
              </a:ext>
            </a:extLst>
          </p:cNvPr>
          <p:cNvSpPr/>
          <p:nvPr/>
        </p:nvSpPr>
        <p:spPr>
          <a:xfrm>
            <a:off x="8450042" y="4221582"/>
            <a:ext cx="3817257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ts val="600"/>
              </a:spcBef>
            </a:pPr>
            <a:r>
              <a:rPr lang="ru-RU" dirty="0">
                <a:latin typeface="Cambria Math" panose="02040503050406030204" pitchFamily="18" charset="0"/>
                <a:ea typeface="Cambria Math" panose="02040503050406030204" pitchFamily="18" charset="0"/>
                <a:sym typeface="Barlow"/>
              </a:rPr>
              <a:t>Здание, переданное в безвозмездное пользование от Администрации </a:t>
            </a:r>
            <a:r>
              <a:rPr lang="ru-RU" dirty="0" err="1">
                <a:latin typeface="Cambria Math" panose="02040503050406030204" pitchFamily="18" charset="0"/>
                <a:ea typeface="Cambria Math" panose="02040503050406030204" pitchFamily="18" charset="0"/>
                <a:sym typeface="Barlow"/>
              </a:rPr>
              <a:t>г.о.Самара</a:t>
            </a:r>
            <a:r>
              <a:rPr lang="ru-RU" dirty="0">
                <a:latin typeface="Cambria Math" panose="02040503050406030204" pitchFamily="18" charset="0"/>
                <a:ea typeface="Cambria Math" panose="02040503050406030204" pitchFamily="18" charset="0"/>
                <a:sym typeface="Barlow"/>
              </a:rPr>
              <a:t> </a:t>
            </a:r>
          </a:p>
          <a:p>
            <a:pPr lvl="0" algn="ctr">
              <a:spcBef>
                <a:spcPts val="600"/>
              </a:spcBef>
            </a:pPr>
            <a:r>
              <a:rPr lang="ru-RU" dirty="0">
                <a:latin typeface="Cambria Math" panose="02040503050406030204" pitchFamily="18" charset="0"/>
                <a:ea typeface="Cambria Math" panose="02040503050406030204" pitchFamily="18" charset="0"/>
                <a:sym typeface="Barlow"/>
              </a:rPr>
              <a:t>для Центра семейного сна</a:t>
            </a:r>
          </a:p>
          <a:p>
            <a:pPr lvl="0" algn="ctr">
              <a:spcBef>
                <a:spcPts val="600"/>
              </a:spcBef>
              <a:buClr>
                <a:schemeClr val="dk1"/>
              </a:buClr>
              <a:buSzPts val="1100"/>
            </a:pPr>
            <a:r>
              <a:rPr lang="ru-RU" b="1" u="sng" dirty="0">
                <a:latin typeface="Cambria Math" panose="02040503050406030204" pitchFamily="18" charset="0"/>
                <a:ea typeface="Cambria Math" panose="02040503050406030204" pitchFamily="18" charset="0"/>
              </a:rPr>
              <a:t>г. Самара ул. Ленинская, 162</a:t>
            </a:r>
          </a:p>
        </p:txBody>
      </p:sp>
    </p:spTree>
    <p:extLst>
      <p:ext uri="{BB962C8B-B14F-4D97-AF65-F5344CB8AC3E}">
        <p14:creationId xmlns:p14="http://schemas.microsoft.com/office/powerpoint/2010/main" val="24289731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83;p16">
            <a:extLst>
              <a:ext uri="{FF2B5EF4-FFF2-40B4-BE49-F238E27FC236}">
                <a16:creationId xmlns:a16="http://schemas.microsoft.com/office/drawing/2014/main" id="{9B66A519-A28C-4B5A-A0B4-48560FF46A5D}"/>
              </a:ext>
            </a:extLst>
          </p:cNvPr>
          <p:cNvSpPr txBox="1"/>
          <p:nvPr/>
        </p:nvSpPr>
        <p:spPr>
          <a:xfrm>
            <a:off x="301196" y="0"/>
            <a:ext cx="8984084" cy="11728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Futura New Bold"/>
                <a:ea typeface="Tahoma" panose="020B0604030504040204" pitchFamily="34" charset="0"/>
                <a:cs typeface="Tahoma" panose="020B0604030504040204" pitchFamily="34" charset="0"/>
                <a:sym typeface="Tahoma"/>
              </a:rPr>
              <a:t>Команда -руководитель Центра</a:t>
            </a:r>
            <a:endParaRPr sz="3200" b="1" dirty="0">
              <a:solidFill>
                <a:schemeClr val="tx1">
                  <a:lumMod val="75000"/>
                  <a:lumOff val="25000"/>
                </a:schemeClr>
              </a:solidFill>
              <a:latin typeface="Futura New Bold"/>
              <a:ea typeface="Tahoma" panose="020B0604030504040204" pitchFamily="34" charset="0"/>
              <a:cs typeface="Tahoma" panose="020B0604030504040204" pitchFamily="34" charset="0"/>
              <a:sym typeface="Tahoma"/>
            </a:endParaRP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FB1B3F3C-32DF-4150-82C0-1D7AFB844603}"/>
              </a:ext>
            </a:extLst>
          </p:cNvPr>
          <p:cNvSpPr/>
          <p:nvPr/>
        </p:nvSpPr>
        <p:spPr>
          <a:xfrm>
            <a:off x="3862511" y="2417862"/>
            <a:ext cx="296747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Futura New Book"/>
                <a:ea typeface="Tahoma" panose="020B0604030504040204" pitchFamily="34" charset="0"/>
                <a:cs typeface="Tahoma" panose="020B0604030504040204" pitchFamily="34" charset="0"/>
              </a:rPr>
              <a:t>                                                        </a:t>
            </a:r>
          </a:p>
          <a:p>
            <a:endParaRPr lang="ru-RU" dirty="0">
              <a:latin typeface="Futura New Book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dirty="0">
                <a:latin typeface="Futura New Book"/>
                <a:ea typeface="Tahoma" panose="020B0604030504040204" pitchFamily="34" charset="0"/>
                <a:cs typeface="Tahoma" panose="020B0604030504040204" pitchFamily="34" charset="0"/>
              </a:rPr>
              <a:t>                               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0FBC06B-B0FC-4F85-8655-0E80162787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9542" y="755526"/>
            <a:ext cx="2353846" cy="3324672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276556DC-3F4E-41D2-B7DC-9B1A216484B5}"/>
              </a:ext>
            </a:extLst>
          </p:cNvPr>
          <p:cNvSpPr/>
          <p:nvPr/>
        </p:nvSpPr>
        <p:spPr>
          <a:xfrm>
            <a:off x="476891" y="4526011"/>
            <a:ext cx="467568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Barlow"/>
                <a:ea typeface="Barlow"/>
                <a:cs typeface="Barlow"/>
                <a:sym typeface="Barlow"/>
              </a:rPr>
              <a:t>Светлана Парамонова – спикер-волонтер</a:t>
            </a:r>
          </a:p>
          <a:p>
            <a:r>
              <a:rPr lang="ru-RU" dirty="0">
                <a:latin typeface="Barlow"/>
                <a:ea typeface="Barlow"/>
                <a:cs typeface="Barlow"/>
                <a:sym typeface="Barlow"/>
              </a:rPr>
              <a:t> на Всероссийских конференциях для беременных в городах Москва, Санкт-Петербург, Казань, Самара и </a:t>
            </a:r>
            <a:r>
              <a:rPr lang="ru-RU" dirty="0" err="1">
                <a:latin typeface="Barlow"/>
                <a:ea typeface="Barlow"/>
                <a:cs typeface="Barlow"/>
                <a:sym typeface="Barlow"/>
              </a:rPr>
              <a:t>тд</a:t>
            </a:r>
            <a:r>
              <a:rPr lang="ru-RU" dirty="0">
                <a:latin typeface="Barlow"/>
                <a:ea typeface="Barlow"/>
                <a:cs typeface="Barlow"/>
                <a:sym typeface="Barlow"/>
              </a:rPr>
              <a:t> </a:t>
            </a:r>
          </a:p>
          <a:p>
            <a:r>
              <a:rPr lang="ru-RU" dirty="0">
                <a:latin typeface="Barlow"/>
                <a:ea typeface="Barlow"/>
                <a:cs typeface="Barlow"/>
                <a:sym typeface="Barlow"/>
              </a:rPr>
              <a:t>( 4800 чел присутствовали </a:t>
            </a:r>
          </a:p>
          <a:p>
            <a:r>
              <a:rPr lang="ru-RU" dirty="0">
                <a:latin typeface="Barlow"/>
                <a:ea typeface="Barlow"/>
                <a:cs typeface="Barlow"/>
                <a:sym typeface="Barlow"/>
              </a:rPr>
              <a:t>на бесплатных лекциях офлайн и</a:t>
            </a:r>
          </a:p>
          <a:p>
            <a:r>
              <a:rPr lang="ru-RU" dirty="0">
                <a:latin typeface="Barlow"/>
                <a:ea typeface="Barlow"/>
                <a:cs typeface="Barlow"/>
                <a:sym typeface="Barlow"/>
              </a:rPr>
              <a:t> онлайн)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9D1800F-7339-4A67-8560-4ED9F07A6F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44274" y="1032279"/>
            <a:ext cx="2615411" cy="369449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D4BD7E9-633C-4090-AC19-09A800B76C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89673" y="4130531"/>
            <a:ext cx="3859102" cy="2725148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7F680B4-7C14-4A32-A6B6-05A8926753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3124" y="36077"/>
            <a:ext cx="2382217" cy="90948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7F9C008-9D81-40CA-989D-7A993BA0E4F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1196" y="687010"/>
            <a:ext cx="5105568" cy="382917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7607617-B18C-40E6-B922-9E1911D344F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4199" y="4526011"/>
            <a:ext cx="3210910" cy="2271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1550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83;p16">
            <a:extLst>
              <a:ext uri="{FF2B5EF4-FFF2-40B4-BE49-F238E27FC236}">
                <a16:creationId xmlns:a16="http://schemas.microsoft.com/office/drawing/2014/main" id="{9B66A519-A28C-4B5A-A0B4-48560FF46A5D}"/>
              </a:ext>
            </a:extLst>
          </p:cNvPr>
          <p:cNvSpPr txBox="1"/>
          <p:nvPr/>
        </p:nvSpPr>
        <p:spPr>
          <a:xfrm>
            <a:off x="272382" y="61272"/>
            <a:ext cx="8357268" cy="11728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Futura New Bold"/>
                <a:ea typeface="Tahoma" panose="020B0604030504040204" pitchFamily="34" charset="0"/>
                <a:cs typeface="Tahoma" panose="020B0604030504040204" pitchFamily="34" charset="0"/>
                <a:sym typeface="Tahoma"/>
              </a:rPr>
              <a:t>Команда,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Futura New Bold"/>
                <a:ea typeface="Tahoma" panose="020B0604030504040204" pitchFamily="34" charset="0"/>
                <a:cs typeface="Tahoma" panose="020B0604030504040204" pitchFamily="34" charset="0"/>
                <a:sym typeface="Tahoma"/>
              </a:rPr>
              <a:t>партнеры</a:t>
            </a:r>
            <a:endParaRPr sz="3200" b="1" dirty="0">
              <a:solidFill>
                <a:schemeClr val="tx1">
                  <a:lumMod val="75000"/>
                  <a:lumOff val="25000"/>
                </a:schemeClr>
              </a:solidFill>
              <a:latin typeface="Futura New Bold"/>
              <a:ea typeface="Tahoma" panose="020B0604030504040204" pitchFamily="34" charset="0"/>
              <a:cs typeface="Tahoma" panose="020B0604030504040204" pitchFamily="34" charset="0"/>
              <a:sym typeface="Tahoma"/>
            </a:endParaRP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FB1B3F3C-32DF-4150-82C0-1D7AFB844603}"/>
              </a:ext>
            </a:extLst>
          </p:cNvPr>
          <p:cNvSpPr/>
          <p:nvPr/>
        </p:nvSpPr>
        <p:spPr>
          <a:xfrm>
            <a:off x="3862511" y="2417862"/>
            <a:ext cx="296747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Futura New Book"/>
                <a:ea typeface="Tahoma" panose="020B0604030504040204" pitchFamily="34" charset="0"/>
                <a:cs typeface="Tahoma" panose="020B0604030504040204" pitchFamily="34" charset="0"/>
              </a:rPr>
              <a:t>                                                        </a:t>
            </a:r>
          </a:p>
          <a:p>
            <a:endParaRPr lang="ru-RU" dirty="0">
              <a:latin typeface="Futura New Book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dirty="0">
                <a:latin typeface="Futura New Book"/>
                <a:ea typeface="Tahoma" panose="020B0604030504040204" pitchFamily="34" charset="0"/>
                <a:cs typeface="Tahoma" panose="020B0604030504040204" pitchFamily="34" charset="0"/>
              </a:rPr>
              <a:t>                               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FD0046C-A857-49E3-897A-63186E97C5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5995" y="430394"/>
            <a:ext cx="1987468" cy="1987468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90F10F5-1679-4E1E-9154-F3EB107AA8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3252" y="430394"/>
            <a:ext cx="1981372" cy="1987468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2B3D2AC-9687-40E4-B808-88F6D760CD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0952" y="1042005"/>
            <a:ext cx="4133850" cy="6210300"/>
          </a:xfrm>
          <a:prstGeom prst="rect">
            <a:avLst/>
          </a:prstGeom>
          <a:effectLst>
            <a:softEdge rad="355600"/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D97A277-FFEE-46F4-9A2E-4733F7D4FFAB}"/>
              </a:ext>
            </a:extLst>
          </p:cNvPr>
          <p:cNvSpPr txBox="1"/>
          <p:nvPr/>
        </p:nvSpPr>
        <p:spPr>
          <a:xfrm>
            <a:off x="3773512" y="2417862"/>
            <a:ext cx="270298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dirty="0" err="1">
                <a:latin typeface="Futura New Book"/>
              </a:rPr>
              <a:t>Костырева</a:t>
            </a:r>
            <a:r>
              <a:rPr lang="ru-RU" sz="1400" dirty="0">
                <a:latin typeface="Futura New Book"/>
              </a:rPr>
              <a:t> Анастасия</a:t>
            </a:r>
          </a:p>
          <a:p>
            <a:r>
              <a:rPr lang="ru-RU" sz="1400" dirty="0">
                <a:latin typeface="Futura New Book"/>
              </a:rPr>
              <a:t>Консультант по грудному </a:t>
            </a:r>
          </a:p>
          <a:p>
            <a:pPr algn="ctr"/>
            <a:r>
              <a:rPr lang="ru-RU" sz="1400" dirty="0">
                <a:latin typeface="Futura New Book"/>
              </a:rPr>
              <a:t>вскармливанию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21E7F78-D2C8-4B73-8F8C-E398F4FFF230}"/>
              </a:ext>
            </a:extLst>
          </p:cNvPr>
          <p:cNvSpPr txBox="1"/>
          <p:nvPr/>
        </p:nvSpPr>
        <p:spPr>
          <a:xfrm>
            <a:off x="6526419" y="2417862"/>
            <a:ext cx="22717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dirty="0">
                <a:latin typeface="Futura New Book"/>
              </a:rPr>
              <a:t>Овсянникова Кристина</a:t>
            </a:r>
          </a:p>
          <a:p>
            <a:pPr algn="ctr"/>
            <a:r>
              <a:rPr lang="ru-RU" sz="1400" dirty="0">
                <a:latin typeface="Futura New Book"/>
              </a:rPr>
              <a:t>Консультант по сну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1DA260E-C0A8-44DA-922B-0842BB523F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85990" y="3561992"/>
            <a:ext cx="4133851" cy="222788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B477693-A298-4F81-8510-CF162943D99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41029" y="4224020"/>
            <a:ext cx="3950971" cy="2633980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C273A838-8493-4F5A-9F4F-9ECF0FA8DF74}"/>
              </a:ext>
            </a:extLst>
          </p:cNvPr>
          <p:cNvSpPr/>
          <p:nvPr/>
        </p:nvSpPr>
        <p:spPr>
          <a:xfrm>
            <a:off x="3244322" y="5466707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Статья на сайте </a:t>
            </a:r>
          </a:p>
          <a:p>
            <a:pPr algn="ctr"/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«Российского общества сомнологов»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722FEF8-637E-4818-B967-394A1336932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0322" y="30284"/>
            <a:ext cx="2847046" cy="1086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8463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83;p16">
            <a:extLst>
              <a:ext uri="{FF2B5EF4-FFF2-40B4-BE49-F238E27FC236}">
                <a16:creationId xmlns:a16="http://schemas.microsoft.com/office/drawing/2014/main" id="{9B66A519-A28C-4B5A-A0B4-48560FF46A5D}"/>
              </a:ext>
            </a:extLst>
          </p:cNvPr>
          <p:cNvSpPr txBox="1"/>
          <p:nvPr/>
        </p:nvSpPr>
        <p:spPr>
          <a:xfrm>
            <a:off x="272382" y="61272"/>
            <a:ext cx="8357268" cy="11728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Futura New Bold"/>
                <a:ea typeface="Tahoma" panose="020B0604030504040204" pitchFamily="34" charset="0"/>
                <a:cs typeface="Tahoma" panose="020B0604030504040204" pitchFamily="34" charset="0"/>
                <a:sym typeface="Tahoma"/>
              </a:rPr>
              <a:t> Партнеры</a:t>
            </a:r>
            <a:endParaRPr sz="3200" b="1" dirty="0">
              <a:solidFill>
                <a:schemeClr val="tx1">
                  <a:lumMod val="75000"/>
                  <a:lumOff val="25000"/>
                </a:schemeClr>
              </a:solidFill>
              <a:latin typeface="Futura New Bold"/>
              <a:ea typeface="Tahoma" panose="020B0604030504040204" pitchFamily="34" charset="0"/>
              <a:cs typeface="Tahoma" panose="020B0604030504040204" pitchFamily="34" charset="0"/>
              <a:sym typeface="Tahoma"/>
            </a:endParaRP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FB1B3F3C-32DF-4150-82C0-1D7AFB844603}"/>
              </a:ext>
            </a:extLst>
          </p:cNvPr>
          <p:cNvSpPr/>
          <p:nvPr/>
        </p:nvSpPr>
        <p:spPr>
          <a:xfrm>
            <a:off x="3862511" y="2417862"/>
            <a:ext cx="296747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Futura New Book"/>
                <a:ea typeface="Tahoma" panose="020B0604030504040204" pitchFamily="34" charset="0"/>
                <a:cs typeface="Tahoma" panose="020B0604030504040204" pitchFamily="34" charset="0"/>
              </a:rPr>
              <a:t>                                                        </a:t>
            </a:r>
          </a:p>
          <a:p>
            <a:endParaRPr lang="ru-RU" dirty="0">
              <a:latin typeface="Futura New Book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dirty="0">
                <a:latin typeface="Futura New Book"/>
                <a:ea typeface="Tahoma" panose="020B0604030504040204" pitchFamily="34" charset="0"/>
                <a:cs typeface="Tahoma" panose="020B0604030504040204" pitchFamily="34" charset="0"/>
              </a:rPr>
              <a:t>                               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722FEF8-637E-4818-B967-394A133693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0322" y="30284"/>
            <a:ext cx="2847046" cy="1086942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A0DFE4DD-2AD1-42FC-BB2A-41A1EF6A8A6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53" t="16333" r="-62" b="6942"/>
          <a:stretch/>
        </p:blipFill>
        <p:spPr>
          <a:xfrm>
            <a:off x="5972200" y="61272"/>
            <a:ext cx="2967479" cy="2749535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16E310CB-E4AB-48DB-B46A-A5322B08DC4B}"/>
              </a:ext>
            </a:extLst>
          </p:cNvPr>
          <p:cNvSpPr/>
          <p:nvPr/>
        </p:nvSpPr>
        <p:spPr>
          <a:xfrm>
            <a:off x="272382" y="1338054"/>
            <a:ext cx="7809506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ru-RU" i="1" dirty="0">
                <a:latin typeface="Arial" panose="020B0604020202020204" pitchFamily="34" charset="0"/>
                <a:cs typeface="Arial" panose="020B0604020202020204" pitchFamily="34" charset="0"/>
              </a:rPr>
              <a:t>Российское общество сомнологов (</a:t>
            </a:r>
            <a:r>
              <a:rPr lang="ru-RU" i="1" dirty="0" err="1">
                <a:latin typeface="Arial" panose="020B0604020202020204" pitchFamily="34" charset="0"/>
                <a:cs typeface="Arial" panose="020B0604020202020204" pitchFamily="34" charset="0"/>
              </a:rPr>
              <a:t>г.Москва</a:t>
            </a:r>
            <a:r>
              <a:rPr lang="ru-RU" i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ru-RU" i="1" dirty="0">
                <a:latin typeface="Arial" panose="020B0604020202020204" pitchFamily="34" charset="0"/>
                <a:cs typeface="Arial" panose="020B0604020202020204" pitchFamily="34" charset="0"/>
              </a:rPr>
              <a:t>Союз поддержки материнства и Детства 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ru-RU" i="1" dirty="0">
                <a:latin typeface="Arial" panose="020B0604020202020204" pitchFamily="34" charset="0"/>
                <a:cs typeface="Arial" panose="020B0604020202020204" pitchFamily="34" charset="0"/>
              </a:rPr>
              <a:t>Международное сообщество 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Pro-</a:t>
            </a:r>
            <a:r>
              <a:rPr lang="ru-RU" i="1" dirty="0">
                <a:latin typeface="Arial" panose="020B0604020202020204" pitchFamily="34" charset="0"/>
                <a:cs typeface="Arial" panose="020B0604020202020204" pitchFamily="34" charset="0"/>
              </a:rPr>
              <a:t>женщин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ru-RU" i="1" dirty="0">
                <a:latin typeface="Arial" panose="020B0604020202020204" pitchFamily="34" charset="0"/>
                <a:cs typeface="Arial" panose="020B0604020202020204" pitchFamily="34" charset="0"/>
              </a:rPr>
              <a:t>Министерство Экономического развития, МойБизнес63 - ГРАНТ 100 000 р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ru-RU" i="1" dirty="0">
                <a:latin typeface="Arial" panose="020B0604020202020204" pitchFamily="34" charset="0"/>
                <a:cs typeface="Arial" panose="020B0604020202020204" pitchFamily="34" charset="0"/>
              </a:rPr>
              <a:t>Письма поддержки от Главы </a:t>
            </a:r>
            <a:r>
              <a:rPr lang="ru-RU" i="1" dirty="0" err="1">
                <a:latin typeface="Arial" panose="020B0604020202020204" pitchFamily="34" charset="0"/>
                <a:cs typeface="Arial" panose="020B0604020202020204" pitchFamily="34" charset="0"/>
              </a:rPr>
              <a:t>г.о.Самара</a:t>
            </a:r>
            <a:r>
              <a:rPr lang="ru-RU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i="1" dirty="0" err="1">
                <a:latin typeface="Arial" panose="020B0604020202020204" pitchFamily="34" charset="0"/>
                <a:cs typeface="Arial" panose="020B0604020202020204" pitchFamily="34" charset="0"/>
              </a:rPr>
              <a:t>Лапушкиной</a:t>
            </a:r>
            <a:r>
              <a:rPr lang="ru-RU" i="1" dirty="0">
                <a:latin typeface="Arial" panose="020B0604020202020204" pitchFamily="34" charset="0"/>
                <a:cs typeface="Arial" panose="020B0604020202020204" pitchFamily="34" charset="0"/>
              </a:rPr>
              <a:t> Е.В, депутата государственной Думы Хинштейна А.Е., депутата Думы </a:t>
            </a:r>
            <a:r>
              <a:rPr lang="ru-RU" i="1" dirty="0" err="1">
                <a:latin typeface="Arial" panose="020B0604020202020204" pitchFamily="34" charset="0"/>
                <a:cs typeface="Arial" panose="020B0604020202020204" pitchFamily="34" charset="0"/>
              </a:rPr>
              <a:t>г.о.Самары</a:t>
            </a:r>
            <a:r>
              <a:rPr lang="ru-RU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i="1" dirty="0" err="1">
                <a:latin typeface="Arial" panose="020B0604020202020204" pitchFamily="34" charset="0"/>
                <a:cs typeface="Arial" panose="020B0604020202020204" pitchFamily="34" charset="0"/>
              </a:rPr>
              <a:t>Макушевой</a:t>
            </a:r>
            <a:r>
              <a:rPr lang="ru-RU" i="1" dirty="0">
                <a:latin typeface="Arial" panose="020B0604020202020204" pitchFamily="34" charset="0"/>
                <a:cs typeface="Arial" panose="020B0604020202020204" pitchFamily="34" charset="0"/>
              </a:rPr>
              <a:t> С.В., международного сообщества 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Pro-</a:t>
            </a:r>
            <a:r>
              <a:rPr lang="ru-RU" i="1" dirty="0">
                <a:latin typeface="Arial" panose="020B0604020202020204" pitchFamily="34" charset="0"/>
                <a:cs typeface="Arial" panose="020B0604020202020204" pitchFamily="34" charset="0"/>
              </a:rPr>
              <a:t>женщин и Российского общества сомнологов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ru-RU" i="1" dirty="0">
                <a:latin typeface="Arial" panose="020B0604020202020204" pitchFamily="34" charset="0"/>
                <a:cs typeface="Arial" panose="020B0604020202020204" pitchFamily="34" charset="0"/>
              </a:rPr>
              <a:t>Организаторы Всероссийских конференций для беременных во всех городах 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Za</a:t>
            </a:r>
            <a:r>
              <a:rPr lang="ru-RU" i="1" dirty="0">
                <a:latin typeface="Arial" panose="020B0604020202020204" pitchFamily="34" charset="0"/>
                <a:cs typeface="Arial" panose="020B0604020202020204" pitchFamily="34" charset="0"/>
              </a:rPr>
              <a:t>рождение, 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Ma</a:t>
            </a:r>
            <a:r>
              <a:rPr lang="ru-RU" i="1" dirty="0" err="1">
                <a:latin typeface="Arial" panose="020B0604020202020204" pitchFamily="34" charset="0"/>
                <a:cs typeface="Arial" panose="020B0604020202020204" pitchFamily="34" charset="0"/>
              </a:rPr>
              <a:t>ма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Party</a:t>
            </a:r>
            <a:r>
              <a:rPr lang="ru-RU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Supermama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 fest, </a:t>
            </a:r>
            <a:r>
              <a:rPr lang="ru-RU" i="1" dirty="0" err="1">
                <a:latin typeface="Arial" panose="020B0604020202020204" pitchFamily="34" charset="0"/>
                <a:cs typeface="Arial" panose="020B0604020202020204" pitchFamily="34" charset="0"/>
              </a:rPr>
              <a:t>МатеринствоРус</a:t>
            </a:r>
            <a:r>
              <a:rPr lang="ru-RU" i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>
              <a:buFont typeface="+mj-lt"/>
              <a:buAutoNum type="arabicPeriod"/>
            </a:pPr>
            <a:endParaRPr lang="ru-RU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AutoNum type="arabicPeriod"/>
            </a:pPr>
            <a:endParaRPr lang="ru-RU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68EF8FA2-4B50-4E6C-ABA2-429A9E8E6C8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9650" y="1338054"/>
            <a:ext cx="3320417" cy="2208855"/>
          </a:xfrm>
          <a:prstGeom prst="rect">
            <a:avLst/>
          </a:prstGeom>
          <a:effectLst>
            <a:softEdge rad="393700"/>
          </a:effectLst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3988F0CF-1AC1-4651-8161-F1B9F55DFC9E}"/>
              </a:ext>
            </a:extLst>
          </p:cNvPr>
          <p:cNvSpPr/>
          <p:nvPr/>
        </p:nvSpPr>
        <p:spPr>
          <a:xfrm>
            <a:off x="8081888" y="3535021"/>
            <a:ext cx="41752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Форум Роддомов </a:t>
            </a:r>
            <a:r>
              <a:rPr lang="ru-RU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г.Санкт</a:t>
            </a:r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-Петербург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EA1CB8F0-E3C6-4CC3-A658-7C4E0096F42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5541" y="3996392"/>
            <a:ext cx="3313284" cy="2208856"/>
          </a:xfrm>
          <a:prstGeom prst="rect">
            <a:avLst/>
          </a:prstGeom>
          <a:effectLst>
            <a:softEdge rad="406400"/>
          </a:effectLst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67344C21-4659-43F9-A732-B73B7A5E92D3}"/>
              </a:ext>
            </a:extLst>
          </p:cNvPr>
          <p:cNvSpPr/>
          <p:nvPr/>
        </p:nvSpPr>
        <p:spPr>
          <a:xfrm>
            <a:off x="8392027" y="6205248"/>
            <a:ext cx="37203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Форум для беременных </a:t>
            </a:r>
            <a:r>
              <a:rPr lang="ru-RU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г.Москва</a:t>
            </a:r>
            <a:endParaRPr lang="ru-RU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8056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5DA65AEF-6341-45E3-911B-7C76FA025711}"/>
              </a:ext>
            </a:extLst>
          </p:cNvPr>
          <p:cNvSpPr/>
          <p:nvPr/>
        </p:nvSpPr>
        <p:spPr>
          <a:xfrm>
            <a:off x="3309257" y="5152571"/>
            <a:ext cx="77280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400" dirty="0"/>
              <a:t>Путин В.В. "Создание условий для роста рождаемости, охрана материнства и детства, укрепление института семьи – это приоритетные социальные задачи в России". 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B7AF5B9-F4FC-47D7-B38B-C044CF5486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915" y="391884"/>
            <a:ext cx="7728052" cy="4347029"/>
          </a:xfrm>
          <a:prstGeom prst="rect">
            <a:avLst/>
          </a:prstGeom>
          <a:effectLst>
            <a:softEdge rad="457200"/>
          </a:effectLst>
        </p:spPr>
      </p:pic>
    </p:spTree>
    <p:extLst>
      <p:ext uri="{BB962C8B-B14F-4D97-AF65-F5344CB8AC3E}">
        <p14:creationId xmlns:p14="http://schemas.microsoft.com/office/powerpoint/2010/main" val="21586933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83;p16">
            <a:extLst>
              <a:ext uri="{FF2B5EF4-FFF2-40B4-BE49-F238E27FC236}">
                <a16:creationId xmlns:a16="http://schemas.microsoft.com/office/drawing/2014/main" id="{9B66A519-A28C-4B5A-A0B4-48560FF46A5D}"/>
              </a:ext>
            </a:extLst>
          </p:cNvPr>
          <p:cNvSpPr txBox="1"/>
          <p:nvPr/>
        </p:nvSpPr>
        <p:spPr>
          <a:xfrm>
            <a:off x="305060" y="212600"/>
            <a:ext cx="6025500" cy="69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Futura New Bold"/>
                <a:ea typeface="Tahoma" panose="020B0604030504040204" pitchFamily="34" charset="0"/>
                <a:cs typeface="Tahoma" panose="020B0604030504040204" pitchFamily="34" charset="0"/>
                <a:sym typeface="Tahoma"/>
              </a:rPr>
              <a:t>Руководитель</a:t>
            </a:r>
            <a:endParaRPr sz="3200" b="1" dirty="0">
              <a:solidFill>
                <a:schemeClr val="tx1">
                  <a:lumMod val="75000"/>
                  <a:lumOff val="25000"/>
                </a:schemeClr>
              </a:solidFill>
              <a:latin typeface="Futura New Bold"/>
              <a:ea typeface="Tahoma" panose="020B0604030504040204" pitchFamily="34" charset="0"/>
              <a:cs typeface="Tahoma" panose="020B0604030504040204" pitchFamily="34" charset="0"/>
              <a:sym typeface="Tahoma"/>
            </a:endParaRPr>
          </a:p>
        </p:txBody>
      </p:sp>
      <p:sp>
        <p:nvSpPr>
          <p:cNvPr id="20" name="Google Shape;83;p16">
            <a:extLst>
              <a:ext uri="{FF2B5EF4-FFF2-40B4-BE49-F238E27FC236}">
                <a16:creationId xmlns:a16="http://schemas.microsoft.com/office/drawing/2014/main" id="{A440E6DE-E97A-425B-9190-1A588F8F0541}"/>
              </a:ext>
            </a:extLst>
          </p:cNvPr>
          <p:cNvSpPr txBox="1"/>
          <p:nvPr/>
        </p:nvSpPr>
        <p:spPr>
          <a:xfrm>
            <a:off x="4454765" y="1335866"/>
            <a:ext cx="5063308" cy="15043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ru-RU" sz="2400" b="1" dirty="0">
                <a:solidFill>
                  <a:srgbClr val="434343"/>
                </a:solidFill>
                <a:latin typeface="Futura New Book"/>
                <a:ea typeface="Tahoma" panose="020B0604030504040204" pitchFamily="34" charset="0"/>
                <a:cs typeface="Tahoma" panose="020B0604030504040204" pitchFamily="34" charset="0"/>
              </a:rPr>
              <a:t>Светлана Парамонова</a:t>
            </a:r>
          </a:p>
          <a:p>
            <a:pPr lvl="0"/>
            <a:endParaRPr lang="ru-RU" sz="2400" b="1" dirty="0">
              <a:solidFill>
                <a:srgbClr val="434343"/>
              </a:solidFill>
              <a:latin typeface="Futura New Book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/>
            <a:r>
              <a:rPr lang="ru-RU" sz="2000" dirty="0" err="1">
                <a:solidFill>
                  <a:srgbClr val="434343"/>
                </a:solidFill>
                <a:latin typeface="Futura New Book"/>
                <a:ea typeface="Tahoma" panose="020B0604030504040204" pitchFamily="34" charset="0"/>
                <a:cs typeface="Tahoma" panose="020B0604030504040204" pitchFamily="34" charset="0"/>
              </a:rPr>
              <a:t>г.Самара</a:t>
            </a:r>
            <a:endParaRPr lang="ru-RU" sz="2000" dirty="0">
              <a:solidFill>
                <a:srgbClr val="434343"/>
              </a:solidFill>
              <a:latin typeface="Futura New Book"/>
              <a:ea typeface="Tahoma" panose="020B0604030504040204" pitchFamily="34" charset="0"/>
              <a:cs typeface="Tahoma" panose="020B0604030504040204" pitchFamily="34" charset="0"/>
              <a:sym typeface="Tahoma"/>
            </a:endParaRPr>
          </a:p>
          <a:p>
            <a:r>
              <a:rPr lang="ru-RU" sz="2000" dirty="0">
                <a:solidFill>
                  <a:srgbClr val="434343"/>
                </a:solidFill>
                <a:latin typeface="Futura New Book"/>
                <a:ea typeface="Tahoma" panose="020B0604030504040204" pitchFamily="34" charset="0"/>
                <a:cs typeface="Tahoma" panose="020B0604030504040204" pitchFamily="34" charset="0"/>
                <a:sym typeface="Tahoma"/>
              </a:rPr>
              <a:t>39 лет</a:t>
            </a: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1CDE7020-8B19-444F-8DBE-089446C17C3F}"/>
              </a:ext>
            </a:extLst>
          </p:cNvPr>
          <p:cNvSpPr/>
          <p:nvPr/>
        </p:nvSpPr>
        <p:spPr>
          <a:xfrm>
            <a:off x="4454765" y="5616736"/>
            <a:ext cx="591986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434343"/>
                </a:solidFill>
                <a:latin typeface="Futura New Book"/>
                <a:ea typeface="Tahoma"/>
                <a:cs typeface="Tahoma"/>
                <a:sym typeface="Tahoma"/>
              </a:rPr>
              <a:t>+7 (909) 344-98-64</a:t>
            </a:r>
          </a:p>
          <a:p>
            <a:r>
              <a:rPr lang="en-US" dirty="0">
                <a:solidFill>
                  <a:srgbClr val="434343"/>
                </a:solidFill>
                <a:latin typeface="Futura New Book"/>
                <a:ea typeface="Tahoma"/>
                <a:cs typeface="Tahoma"/>
                <a:sym typeface="Tahoma"/>
              </a:rPr>
              <a:t>kolibelnaya@list.ru</a:t>
            </a:r>
            <a:endParaRPr lang="ru-RU" dirty="0">
              <a:solidFill>
                <a:srgbClr val="434343"/>
              </a:solidFill>
              <a:latin typeface="Futura New Book"/>
              <a:ea typeface="Tahoma"/>
              <a:cs typeface="Tahoma"/>
              <a:sym typeface="Tahoma"/>
            </a:endParaRPr>
          </a:p>
          <a:p>
            <a:endParaRPr lang="ru-RU" dirty="0">
              <a:solidFill>
                <a:srgbClr val="434343"/>
              </a:solidFill>
              <a:latin typeface="Futura New Book"/>
              <a:ea typeface="Tahoma"/>
              <a:cs typeface="Tahoma"/>
              <a:sym typeface="Tahoma"/>
            </a:endParaRP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FB1B3F3C-32DF-4150-82C0-1D7AFB844603}"/>
              </a:ext>
            </a:extLst>
          </p:cNvPr>
          <p:cNvSpPr/>
          <p:nvPr/>
        </p:nvSpPr>
        <p:spPr>
          <a:xfrm>
            <a:off x="4471751" y="3454921"/>
            <a:ext cx="541437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b="1" dirty="0">
                <a:solidFill>
                  <a:srgbClr val="434343"/>
                </a:solidFill>
                <a:latin typeface="Futura New Book"/>
                <a:ea typeface="Tahoma" panose="020B0604030504040204" pitchFamily="34" charset="0"/>
                <a:cs typeface="Tahoma" panose="020B0604030504040204" pitchFamily="34" charset="0"/>
                <a:sym typeface="Tahoma"/>
              </a:rPr>
              <a:t>Центр семейного сна «</a:t>
            </a:r>
            <a:r>
              <a:rPr lang="ru-RU" sz="2400" b="1" dirty="0" err="1">
                <a:solidFill>
                  <a:srgbClr val="434343"/>
                </a:solidFill>
                <a:latin typeface="Futura New Book"/>
                <a:ea typeface="Tahoma" panose="020B0604030504040204" pitchFamily="34" charset="0"/>
                <a:cs typeface="Tahoma" panose="020B0604030504040204" pitchFamily="34" charset="0"/>
                <a:sym typeface="Tahoma"/>
              </a:rPr>
              <a:t>Сонландия</a:t>
            </a:r>
            <a:r>
              <a:rPr lang="ru-RU" sz="2400" b="1" dirty="0">
                <a:solidFill>
                  <a:srgbClr val="434343"/>
                </a:solidFill>
                <a:latin typeface="Futura New Book"/>
                <a:ea typeface="Tahoma" panose="020B0604030504040204" pitchFamily="34" charset="0"/>
                <a:cs typeface="Tahoma" panose="020B0604030504040204" pitchFamily="34" charset="0"/>
                <a:sym typeface="Tahoma"/>
              </a:rPr>
              <a:t>»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19D3FF2-BBFB-456A-BF94-ABC3C3D750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888" y="1350891"/>
            <a:ext cx="3193514" cy="3193514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FA34652D-0D18-4F94-AD68-05F14DA822C9}"/>
              </a:ext>
            </a:extLst>
          </p:cNvPr>
          <p:cNvSpPr/>
          <p:nvPr/>
        </p:nvSpPr>
        <p:spPr>
          <a:xfrm>
            <a:off x="4521405" y="4359739"/>
            <a:ext cx="289329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4"/>
              </a:rPr>
              <a:t>https://vk.com/id205862114</a:t>
            </a:r>
            <a:endParaRPr lang="ru-RU" dirty="0"/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D5231F6-06EA-418B-B14F-23BC22CF38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6034" y="0"/>
            <a:ext cx="2835965" cy="1082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3635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83;p16">
            <a:extLst>
              <a:ext uri="{FF2B5EF4-FFF2-40B4-BE49-F238E27FC236}">
                <a16:creationId xmlns:a16="http://schemas.microsoft.com/office/drawing/2014/main" id="{9B66A519-A28C-4B5A-A0B4-48560FF46A5D}"/>
              </a:ext>
            </a:extLst>
          </p:cNvPr>
          <p:cNvSpPr txBox="1"/>
          <p:nvPr/>
        </p:nvSpPr>
        <p:spPr>
          <a:xfrm>
            <a:off x="305060" y="570698"/>
            <a:ext cx="9131040" cy="122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ru-RU" sz="3200" b="1" dirty="0">
                <a:solidFill>
                  <a:srgbClr val="434343"/>
                </a:solidFill>
                <a:latin typeface="Futura New Bold"/>
                <a:ea typeface="Tahoma"/>
                <a:cs typeface="Tahoma"/>
                <a:sym typeface="Tahoma"/>
              </a:rPr>
              <a:t>Ссылки на сайт и социальные сети</a:t>
            </a:r>
          </a:p>
        </p:txBody>
      </p:sp>
      <p:sp>
        <p:nvSpPr>
          <p:cNvPr id="9" name="Google Shape;83;p16">
            <a:extLst>
              <a:ext uri="{FF2B5EF4-FFF2-40B4-BE49-F238E27FC236}">
                <a16:creationId xmlns:a16="http://schemas.microsoft.com/office/drawing/2014/main" id="{E2D53878-2B2E-46A3-9090-F9A66C975591}"/>
              </a:ext>
            </a:extLst>
          </p:cNvPr>
          <p:cNvSpPr txBox="1"/>
          <p:nvPr/>
        </p:nvSpPr>
        <p:spPr>
          <a:xfrm>
            <a:off x="305060" y="4083993"/>
            <a:ext cx="9131040" cy="712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ru-RU" sz="3200" b="1" dirty="0">
                <a:solidFill>
                  <a:srgbClr val="434343"/>
                </a:solidFill>
                <a:latin typeface="Futura New Bold"/>
                <a:ea typeface="Tahoma"/>
                <a:cs typeface="Tahoma"/>
                <a:sym typeface="Tahoma"/>
              </a:rPr>
              <a:t>Видео-визитка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1A531471-F283-4945-8B97-79F3133C3759}"/>
              </a:ext>
            </a:extLst>
          </p:cNvPr>
          <p:cNvSpPr/>
          <p:nvPr/>
        </p:nvSpPr>
        <p:spPr>
          <a:xfrm>
            <a:off x="305060" y="5007323"/>
            <a:ext cx="878352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600" b="1" dirty="0">
              <a:solidFill>
                <a:schemeClr val="tx1">
                  <a:lumMod val="75000"/>
                  <a:lumOff val="25000"/>
                </a:schemeClr>
              </a:solidFill>
              <a:latin typeface="Futura New Book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024398C7-8DA2-460D-B10E-1B31A9A1B7DF}"/>
              </a:ext>
            </a:extLst>
          </p:cNvPr>
          <p:cNvSpPr/>
          <p:nvPr/>
        </p:nvSpPr>
        <p:spPr>
          <a:xfrm>
            <a:off x="384659" y="1474004"/>
            <a:ext cx="670155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https://school.sonlandiya.ru</a:t>
            </a:r>
            <a:r>
              <a:rPr lang="ru-RU" dirty="0"/>
              <a:t>                        Сайт Центра</a:t>
            </a:r>
            <a:endParaRPr lang="en-US" u="sng" dirty="0">
              <a:hlinkClick r:id="rId4"/>
            </a:endParaRPr>
          </a:p>
          <a:p>
            <a:r>
              <a:rPr lang="en-US" u="sng" dirty="0">
                <a:hlinkClick r:id="rId4"/>
              </a:rPr>
              <a:t>https</a:t>
            </a:r>
            <a:r>
              <a:rPr lang="ru-RU" u="sng" dirty="0">
                <a:hlinkClick r:id="rId4"/>
              </a:rPr>
              <a:t>://</a:t>
            </a:r>
            <a:r>
              <a:rPr lang="en-US" u="sng" dirty="0">
                <a:hlinkClick r:id="rId4"/>
              </a:rPr>
              <a:t>www</a:t>
            </a:r>
            <a:r>
              <a:rPr lang="ru-RU" u="sng" dirty="0">
                <a:hlinkClick r:id="rId4"/>
              </a:rPr>
              <a:t>.</a:t>
            </a:r>
            <a:r>
              <a:rPr lang="en-US" u="sng" dirty="0" err="1">
                <a:hlinkClick r:id="rId4"/>
              </a:rPr>
              <a:t>instagram</a:t>
            </a:r>
            <a:r>
              <a:rPr lang="ru-RU" u="sng" dirty="0">
                <a:hlinkClick r:id="rId4"/>
              </a:rPr>
              <a:t>.</a:t>
            </a:r>
            <a:r>
              <a:rPr lang="en-US" u="sng" dirty="0">
                <a:hlinkClick r:id="rId4"/>
              </a:rPr>
              <a:t>com</a:t>
            </a:r>
            <a:r>
              <a:rPr lang="ru-RU" u="sng" dirty="0">
                <a:hlinkClick r:id="rId4"/>
              </a:rPr>
              <a:t>/</a:t>
            </a:r>
            <a:r>
              <a:rPr lang="en-US" u="sng" dirty="0" err="1">
                <a:hlinkClick r:id="rId4"/>
              </a:rPr>
              <a:t>sonlandiya</a:t>
            </a:r>
            <a:r>
              <a:rPr lang="ru-RU" u="sng" dirty="0">
                <a:hlinkClick r:id="rId4"/>
              </a:rPr>
              <a:t>/</a:t>
            </a:r>
            <a:r>
              <a:rPr lang="ru-RU" dirty="0"/>
              <a:t>  Инстаграм</a:t>
            </a:r>
            <a:endParaRPr lang="en-US" dirty="0"/>
          </a:p>
          <a:p>
            <a:r>
              <a:rPr lang="ru-RU" u="sng" dirty="0">
                <a:hlinkClick r:id="rId5"/>
              </a:rPr>
              <a:t>https://vk.com/sonlandiya</a:t>
            </a:r>
            <a:r>
              <a:rPr lang="ru-RU" dirty="0"/>
              <a:t>                            Группа в ВК</a:t>
            </a:r>
            <a:endParaRPr lang="en-US" dirty="0"/>
          </a:p>
          <a:p>
            <a:r>
              <a:rPr lang="ru-RU" u="sng" dirty="0">
                <a:hlinkClick r:id="rId6"/>
              </a:rPr>
              <a:t>https://t.me/sonlandiya</a:t>
            </a:r>
            <a:r>
              <a:rPr lang="ru-RU" dirty="0"/>
              <a:t>                                </a:t>
            </a:r>
            <a:r>
              <a:rPr lang="ru-RU" dirty="0" err="1"/>
              <a:t>Телеграм</a:t>
            </a:r>
            <a:endParaRPr lang="en-US" dirty="0"/>
          </a:p>
          <a:p>
            <a:r>
              <a:rPr lang="en-US" dirty="0" err="1">
                <a:hlinkClick r:id="rId7"/>
              </a:rPr>
              <a:t>Sonlandiya</a:t>
            </a:r>
            <a:r>
              <a:rPr lang="en-US" dirty="0">
                <a:hlinkClick r:id="rId7"/>
              </a:rPr>
              <a:t> at </a:t>
            </a:r>
            <a:r>
              <a:rPr lang="en-US" dirty="0" err="1">
                <a:hlinkClick r:id="rId7"/>
              </a:rPr>
              <a:t>Taplink</a:t>
            </a:r>
            <a:r>
              <a:rPr lang="ru-RU" dirty="0"/>
              <a:t>                                     Сайт курсов по сну и ГВ</a:t>
            </a:r>
          </a:p>
          <a:p>
            <a:r>
              <a:rPr lang="en-US" dirty="0">
                <a:hlinkClick r:id="rId8"/>
              </a:rPr>
              <a:t>https://vk.com/notsleepingclub</a:t>
            </a:r>
            <a:r>
              <a:rPr lang="ru-RU" dirty="0"/>
              <a:t>                  Группа по сну взрослых</a:t>
            </a:r>
          </a:p>
          <a:p>
            <a:endParaRPr lang="ru-RU" dirty="0"/>
          </a:p>
          <a:p>
            <a:endParaRPr lang="ru-RU" dirty="0">
              <a:latin typeface="Futura New Book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EE7C69B2-CE6A-465A-8DD3-A032A18474AE}"/>
              </a:ext>
            </a:extLst>
          </p:cNvPr>
          <p:cNvSpPr/>
          <p:nvPr/>
        </p:nvSpPr>
        <p:spPr>
          <a:xfrm>
            <a:off x="384660" y="4807268"/>
            <a:ext cx="409791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9"/>
              </a:rPr>
              <a:t>https://disk.yandex.ru/i/-d-mnshcZFY9mg</a:t>
            </a:r>
            <a:endParaRPr lang="ru-RU" dirty="0"/>
          </a:p>
          <a:p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F33E1A6-B24B-443C-BF5C-56E2FC1F15E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86217" y="2074169"/>
            <a:ext cx="4163929" cy="4163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9153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83;p16">
            <a:extLst>
              <a:ext uri="{FF2B5EF4-FFF2-40B4-BE49-F238E27FC236}">
                <a16:creationId xmlns:a16="http://schemas.microsoft.com/office/drawing/2014/main" id="{9B66A519-A28C-4B5A-A0B4-48560FF46A5D}"/>
              </a:ext>
            </a:extLst>
          </p:cNvPr>
          <p:cNvSpPr txBox="1"/>
          <p:nvPr/>
        </p:nvSpPr>
        <p:spPr>
          <a:xfrm>
            <a:off x="299159" y="77696"/>
            <a:ext cx="9116030" cy="107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Futura New Bold"/>
                <a:ea typeface="Tahoma" panose="020B0604030504040204" pitchFamily="34" charset="0"/>
                <a:cs typeface="Tahoma" panose="020B0604030504040204" pitchFamily="34" charset="0"/>
                <a:sym typeface="Tahoma"/>
              </a:rPr>
              <a:t>Краткое описание, география</a:t>
            </a:r>
            <a:endParaRPr sz="3200" b="1" dirty="0">
              <a:solidFill>
                <a:schemeClr val="tx1">
                  <a:lumMod val="75000"/>
                  <a:lumOff val="25000"/>
                </a:schemeClr>
              </a:solidFill>
              <a:latin typeface="Futura New Bold"/>
              <a:ea typeface="Tahoma" panose="020B0604030504040204" pitchFamily="34" charset="0"/>
              <a:cs typeface="Tahoma" panose="020B0604030504040204" pitchFamily="34" charset="0"/>
              <a:sym typeface="Tahoma"/>
            </a:endParaRP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FB1B3F3C-32DF-4150-82C0-1D7AFB844603}"/>
              </a:ext>
            </a:extLst>
          </p:cNvPr>
          <p:cNvSpPr/>
          <p:nvPr/>
        </p:nvSpPr>
        <p:spPr>
          <a:xfrm>
            <a:off x="3862511" y="2417862"/>
            <a:ext cx="296747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Futura New Book"/>
                <a:ea typeface="Tahoma" panose="020B0604030504040204" pitchFamily="34" charset="0"/>
                <a:cs typeface="Tahoma" panose="020B0604030504040204" pitchFamily="34" charset="0"/>
              </a:rPr>
              <a:t>                                                        </a:t>
            </a:r>
          </a:p>
          <a:p>
            <a:endParaRPr lang="ru-RU" dirty="0">
              <a:latin typeface="Futura New Book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dirty="0">
                <a:latin typeface="Futura New Book"/>
                <a:ea typeface="Tahoma" panose="020B0604030504040204" pitchFamily="34" charset="0"/>
                <a:cs typeface="Tahoma" panose="020B0604030504040204" pitchFamily="34" charset="0"/>
              </a:rPr>
              <a:t>                               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061BF539-5BE3-4534-9F5D-A04E82D3ED27}"/>
              </a:ext>
            </a:extLst>
          </p:cNvPr>
          <p:cNvSpPr/>
          <p:nvPr/>
        </p:nvSpPr>
        <p:spPr>
          <a:xfrm>
            <a:off x="340660" y="734884"/>
            <a:ext cx="5755340" cy="5786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Futura PT Book"/>
              </a:rPr>
              <a:t>Сон-жизненно необходим для человека. Проблемы со сном есть практически у всех маленьких детей. В обществе существует стереотип, что проблему не решить, ребенок перерастет. Часть семей идут к врачам, чтобы ребенку прописали успокоительные, чтоб хоть как-то высыпаться. </a:t>
            </a:r>
          </a:p>
          <a:p>
            <a:endParaRPr lang="ru-RU" sz="1600" dirty="0">
              <a:latin typeface="Futura PT Book"/>
            </a:endParaRPr>
          </a:p>
          <a:p>
            <a:r>
              <a:rPr lang="ru-RU" sz="1600" dirty="0">
                <a:latin typeface="Futura PT Book"/>
              </a:rPr>
              <a:t>Ведь не спит вся семья, отец часто переезжает в другую комнату, мама от недосыпа раздражена, начинается депрессия, разлад в семье. </a:t>
            </a:r>
            <a:r>
              <a:rPr lang="ru-RU" sz="1600" b="1" dirty="0">
                <a:latin typeface="Futura PT Book"/>
              </a:rPr>
              <a:t>В самом деле 90% нарушений сна имеют не медицинскую причину, а поведенческую. </a:t>
            </a:r>
            <a:r>
              <a:rPr lang="ru-RU" sz="1600" dirty="0">
                <a:latin typeface="Futura PT Book"/>
              </a:rPr>
              <a:t>Но у медицинских работников отсутствуют знания о поведенческой коррекции детского сна, да и времени на приеме не достаточно.</a:t>
            </a:r>
          </a:p>
          <a:p>
            <a:endParaRPr lang="ru-RU" dirty="0"/>
          </a:p>
          <a:p>
            <a:pPr lvl="0"/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Futura New Book"/>
                <a:ea typeface="Tahoma" panose="020B0604030504040204" pitchFamily="34" charset="0"/>
                <a:cs typeface="Tahoma" panose="020B0604030504040204" pitchFamily="34" charset="0"/>
              </a:rPr>
              <a:t>Именно этим вопросом занимается Центр семейного сна «</a:t>
            </a:r>
            <a:r>
              <a:rPr lang="ru-RU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Futura New Book"/>
                <a:ea typeface="Tahoma" panose="020B0604030504040204" pitchFamily="34" charset="0"/>
                <a:cs typeface="Tahoma" panose="020B0604030504040204" pitchFamily="34" charset="0"/>
              </a:rPr>
              <a:t>Сонландия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Futura New Book"/>
                <a:ea typeface="Tahoma" panose="020B0604030504040204" pitchFamily="34" charset="0"/>
                <a:cs typeface="Tahoma" panose="020B0604030504040204" pitchFamily="34" charset="0"/>
              </a:rPr>
              <a:t>» уже 3 года. Работа происходит в онлайн формате по всей России </a:t>
            </a:r>
          </a:p>
          <a:p>
            <a:pPr lvl="0"/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Futura New Book"/>
                <a:ea typeface="Tahoma" panose="020B0604030504040204" pitchFamily="34" charset="0"/>
                <a:cs typeface="Tahoma" panose="020B0604030504040204" pitchFamily="34" charset="0"/>
              </a:rPr>
              <a:t>и в офлайн формате в </a:t>
            </a:r>
            <a:r>
              <a:rPr lang="ru-RU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Futura New Book"/>
                <a:ea typeface="Tahoma" panose="020B0604030504040204" pitchFamily="34" charset="0"/>
                <a:cs typeface="Tahoma" panose="020B0604030504040204" pitchFamily="34" charset="0"/>
              </a:rPr>
              <a:t>г.Самара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Futura New Book"/>
                <a:ea typeface="Tahoma" panose="020B0604030504040204" pitchFamily="34" charset="0"/>
                <a:cs typeface="Tahoma" panose="020B0604030504040204" pitchFamily="34" charset="0"/>
              </a:rPr>
              <a:t> и на выступлениях по всем городам России.</a:t>
            </a:r>
          </a:p>
          <a:p>
            <a:pPr lvl="0"/>
            <a:endParaRPr lang="ru-RU" sz="1600" dirty="0">
              <a:solidFill>
                <a:schemeClr val="tx1">
                  <a:lumMod val="75000"/>
                  <a:lumOff val="25000"/>
                </a:schemeClr>
              </a:solidFill>
              <a:latin typeface="Futura New Book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/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Futura New Book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4683A6B-5C9A-493A-92E4-C833FC78DB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7723" y="2439783"/>
            <a:ext cx="5651482" cy="3822523"/>
          </a:xfrm>
          <a:prstGeom prst="rect">
            <a:avLst/>
          </a:prstGeom>
          <a:effectLst>
            <a:softEdge rad="3048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EE292ED-364D-470A-B869-A0EC6858B5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37724" y="3430044"/>
            <a:ext cx="1457070" cy="107298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5778FC5-D2A9-4C6C-B1B9-05BCC5C567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04944" y="1723456"/>
            <a:ext cx="1420491" cy="117663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C211220-FE6C-4F88-8797-36D94CFEF3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02152" y="4382568"/>
            <a:ext cx="1469263" cy="109127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FD42F74-46FF-4746-9B0C-036C4A00224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58539" y="2900086"/>
            <a:ext cx="1646063" cy="107298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D62B327-C621-4F45-A02F-1BCB10FAFF9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19240" y="1936255"/>
            <a:ext cx="1566808" cy="1091279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FB3130F-B900-402D-AB7C-CF6B7ED2307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5189" y="4587"/>
            <a:ext cx="2729979" cy="1042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3435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83;p16">
            <a:extLst>
              <a:ext uri="{FF2B5EF4-FFF2-40B4-BE49-F238E27FC236}">
                <a16:creationId xmlns:a16="http://schemas.microsoft.com/office/drawing/2014/main" id="{9B66A519-A28C-4B5A-A0B4-48560FF46A5D}"/>
              </a:ext>
            </a:extLst>
          </p:cNvPr>
          <p:cNvSpPr txBox="1"/>
          <p:nvPr/>
        </p:nvSpPr>
        <p:spPr>
          <a:xfrm>
            <a:off x="305060" y="212600"/>
            <a:ext cx="7564322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Futura New Bold"/>
                <a:ea typeface="Tahoma" panose="020B0604030504040204" pitchFamily="34" charset="0"/>
                <a:cs typeface="Tahoma" panose="020B0604030504040204" pitchFamily="34" charset="0"/>
                <a:sym typeface="Tahoma"/>
              </a:rPr>
              <a:t>Социальная значимость</a:t>
            </a:r>
            <a:endParaRPr sz="3200" b="1" dirty="0">
              <a:solidFill>
                <a:schemeClr val="tx1">
                  <a:lumMod val="75000"/>
                  <a:lumOff val="25000"/>
                </a:schemeClr>
              </a:solidFill>
              <a:latin typeface="Futura New Bold"/>
              <a:ea typeface="Tahoma" panose="020B0604030504040204" pitchFamily="34" charset="0"/>
              <a:cs typeface="Tahoma" panose="020B0604030504040204" pitchFamily="34" charset="0"/>
              <a:sym typeface="Tahoma"/>
            </a:endParaRP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FB1B3F3C-32DF-4150-82C0-1D7AFB844603}"/>
              </a:ext>
            </a:extLst>
          </p:cNvPr>
          <p:cNvSpPr/>
          <p:nvPr/>
        </p:nvSpPr>
        <p:spPr>
          <a:xfrm>
            <a:off x="3862511" y="2417862"/>
            <a:ext cx="296747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Futura New Book"/>
                <a:ea typeface="Tahoma" panose="020B0604030504040204" pitchFamily="34" charset="0"/>
                <a:cs typeface="Tahoma" panose="020B0604030504040204" pitchFamily="34" charset="0"/>
              </a:rPr>
              <a:t>                                                        </a:t>
            </a:r>
          </a:p>
          <a:p>
            <a:endParaRPr lang="ru-RU" dirty="0">
              <a:latin typeface="Futura New Book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dirty="0">
                <a:latin typeface="Futura New Book"/>
                <a:ea typeface="Tahoma" panose="020B0604030504040204" pitchFamily="34" charset="0"/>
                <a:cs typeface="Tahoma" panose="020B0604030504040204" pitchFamily="34" charset="0"/>
              </a:rPr>
              <a:t>                               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6E9EE9B-FF3A-4062-81C9-78E164B01D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58" y="1135930"/>
            <a:ext cx="4391215" cy="292638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694B16B-42A2-4AE5-B32D-D702271510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416" y="4380956"/>
            <a:ext cx="3813898" cy="254164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50AFE2D-5261-468A-97C1-C3452157CF32}"/>
              </a:ext>
            </a:extLst>
          </p:cNvPr>
          <p:cNvSpPr txBox="1"/>
          <p:nvPr/>
        </p:nvSpPr>
        <p:spPr>
          <a:xfrm>
            <a:off x="223760" y="792067"/>
            <a:ext cx="49103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Futura New Book"/>
              </a:rPr>
              <a:t>Причины послеродовой депрессии (ПД)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6E412D4-9813-48CA-9FFC-B9DBC25163A3}"/>
              </a:ext>
            </a:extLst>
          </p:cNvPr>
          <p:cNvSpPr txBox="1"/>
          <p:nvPr/>
        </p:nvSpPr>
        <p:spPr>
          <a:xfrm>
            <a:off x="76758" y="4062310"/>
            <a:ext cx="48125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Futura New Book"/>
              </a:rPr>
              <a:t>Последствия послеродовой депрессии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69BFE13-C11D-4AC5-8EE7-0241F3AA73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00893" y="1630795"/>
            <a:ext cx="7300022" cy="486303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1301586-D71E-4EC6-BE06-04F332B44DEE}"/>
              </a:ext>
            </a:extLst>
          </p:cNvPr>
          <p:cNvSpPr txBox="1"/>
          <p:nvPr/>
        </p:nvSpPr>
        <p:spPr>
          <a:xfrm>
            <a:off x="6837083" y="1135930"/>
            <a:ext cx="2627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Futura New Book"/>
              </a:rPr>
              <a:t>Влияние ПД на маму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10E5289-664E-4A3C-A0A9-2F62D21797C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3522" y="-31731"/>
            <a:ext cx="3058478" cy="116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7559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83;p16">
            <a:extLst>
              <a:ext uri="{FF2B5EF4-FFF2-40B4-BE49-F238E27FC236}">
                <a16:creationId xmlns:a16="http://schemas.microsoft.com/office/drawing/2014/main" id="{9B66A519-A28C-4B5A-A0B4-48560FF46A5D}"/>
              </a:ext>
            </a:extLst>
          </p:cNvPr>
          <p:cNvSpPr txBox="1"/>
          <p:nvPr/>
        </p:nvSpPr>
        <p:spPr>
          <a:xfrm>
            <a:off x="305060" y="212600"/>
            <a:ext cx="7564322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Futura New Bold"/>
                <a:ea typeface="Tahoma" panose="020B0604030504040204" pitchFamily="34" charset="0"/>
                <a:cs typeface="Tahoma" panose="020B0604030504040204" pitchFamily="34" charset="0"/>
                <a:sym typeface="Tahoma"/>
              </a:rPr>
              <a:t>Социальная значимость</a:t>
            </a:r>
            <a:endParaRPr sz="3200" b="1" dirty="0">
              <a:solidFill>
                <a:schemeClr val="tx1">
                  <a:lumMod val="75000"/>
                  <a:lumOff val="25000"/>
                </a:schemeClr>
              </a:solidFill>
              <a:latin typeface="Futura New Bold"/>
              <a:ea typeface="Tahoma" panose="020B0604030504040204" pitchFamily="34" charset="0"/>
              <a:cs typeface="Tahoma" panose="020B0604030504040204" pitchFamily="34" charset="0"/>
              <a:sym typeface="Tahoma"/>
            </a:endParaRP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FB1B3F3C-32DF-4150-82C0-1D7AFB844603}"/>
              </a:ext>
            </a:extLst>
          </p:cNvPr>
          <p:cNvSpPr/>
          <p:nvPr/>
        </p:nvSpPr>
        <p:spPr>
          <a:xfrm>
            <a:off x="3862511" y="2417862"/>
            <a:ext cx="296747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Futura New Book"/>
                <a:ea typeface="Tahoma" panose="020B0604030504040204" pitchFamily="34" charset="0"/>
                <a:cs typeface="Tahoma" panose="020B0604030504040204" pitchFamily="34" charset="0"/>
              </a:rPr>
              <a:t>                                                        </a:t>
            </a:r>
          </a:p>
          <a:p>
            <a:endParaRPr lang="ru-RU" dirty="0">
              <a:latin typeface="Futura New Book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dirty="0">
                <a:latin typeface="Futura New Book"/>
                <a:ea typeface="Tahoma" panose="020B0604030504040204" pitchFamily="34" charset="0"/>
                <a:cs typeface="Tahoma" panose="020B0604030504040204" pitchFamily="34" charset="0"/>
              </a:rPr>
              <a:t>                              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1301586-D71E-4EC6-BE06-04F332B44DEE}"/>
              </a:ext>
            </a:extLst>
          </p:cNvPr>
          <p:cNvSpPr txBox="1"/>
          <p:nvPr/>
        </p:nvSpPr>
        <p:spPr>
          <a:xfrm>
            <a:off x="3948152" y="917726"/>
            <a:ext cx="37465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Futura New Book"/>
              </a:rPr>
              <a:t>Влияние ПД мамы на ребенка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10E5289-664E-4A3C-A0A9-2F62D21797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3522" y="-31731"/>
            <a:ext cx="3058478" cy="116766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3119695-09CE-479C-A704-7BC79BB9F5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2664" y="1310249"/>
            <a:ext cx="8126672" cy="5419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6181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83;p16">
            <a:extLst>
              <a:ext uri="{FF2B5EF4-FFF2-40B4-BE49-F238E27FC236}">
                <a16:creationId xmlns:a16="http://schemas.microsoft.com/office/drawing/2014/main" id="{9B66A519-A28C-4B5A-A0B4-48560FF46A5D}"/>
              </a:ext>
            </a:extLst>
          </p:cNvPr>
          <p:cNvSpPr txBox="1"/>
          <p:nvPr/>
        </p:nvSpPr>
        <p:spPr>
          <a:xfrm>
            <a:off x="305060" y="212600"/>
            <a:ext cx="7564322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Futura New Bold"/>
                <a:ea typeface="Tahoma" panose="020B0604030504040204" pitchFamily="34" charset="0"/>
                <a:cs typeface="Tahoma" panose="020B0604030504040204" pitchFamily="34" charset="0"/>
                <a:sym typeface="Tahoma"/>
              </a:rPr>
              <a:t>Социальная значимость</a:t>
            </a:r>
            <a:endParaRPr sz="3200" b="1" dirty="0">
              <a:solidFill>
                <a:schemeClr val="tx1">
                  <a:lumMod val="75000"/>
                  <a:lumOff val="25000"/>
                </a:schemeClr>
              </a:solidFill>
              <a:latin typeface="Futura New Bold"/>
              <a:ea typeface="Tahoma" panose="020B0604030504040204" pitchFamily="34" charset="0"/>
              <a:cs typeface="Tahoma" panose="020B0604030504040204" pitchFamily="34" charset="0"/>
              <a:sym typeface="Tahoma"/>
            </a:endParaRP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FB1B3F3C-32DF-4150-82C0-1D7AFB844603}"/>
              </a:ext>
            </a:extLst>
          </p:cNvPr>
          <p:cNvSpPr/>
          <p:nvPr/>
        </p:nvSpPr>
        <p:spPr>
          <a:xfrm>
            <a:off x="3862511" y="2417862"/>
            <a:ext cx="296747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Futura New Book"/>
                <a:ea typeface="Tahoma" panose="020B0604030504040204" pitchFamily="34" charset="0"/>
                <a:cs typeface="Tahoma" panose="020B0604030504040204" pitchFamily="34" charset="0"/>
              </a:rPr>
              <a:t>                                                        </a:t>
            </a:r>
          </a:p>
          <a:p>
            <a:endParaRPr lang="ru-RU" dirty="0">
              <a:latin typeface="Futura New Book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dirty="0">
                <a:latin typeface="Futura New Book"/>
                <a:ea typeface="Tahoma" panose="020B0604030504040204" pitchFamily="34" charset="0"/>
                <a:cs typeface="Tahoma" panose="020B0604030504040204" pitchFamily="34" charset="0"/>
              </a:rPr>
              <a:t>                              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1301586-D71E-4EC6-BE06-04F332B44DEE}"/>
              </a:ext>
            </a:extLst>
          </p:cNvPr>
          <p:cNvSpPr txBox="1"/>
          <p:nvPr/>
        </p:nvSpPr>
        <p:spPr>
          <a:xfrm>
            <a:off x="3058479" y="951264"/>
            <a:ext cx="5307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Futura New Book"/>
              </a:rPr>
              <a:t>Влияние ПД мамы на семейные отношения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10E5289-664E-4A3C-A0A9-2F62D21797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3522" y="-31731"/>
            <a:ext cx="3058478" cy="1167662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2486D0F-9D2F-44E6-8AFD-7435B3D702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2664" y="1320596"/>
            <a:ext cx="8126672" cy="5425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6739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83;p16">
            <a:extLst>
              <a:ext uri="{FF2B5EF4-FFF2-40B4-BE49-F238E27FC236}">
                <a16:creationId xmlns:a16="http://schemas.microsoft.com/office/drawing/2014/main" id="{9B66A519-A28C-4B5A-A0B4-48560FF46A5D}"/>
              </a:ext>
            </a:extLst>
          </p:cNvPr>
          <p:cNvSpPr txBox="1"/>
          <p:nvPr/>
        </p:nvSpPr>
        <p:spPr>
          <a:xfrm>
            <a:off x="333378" y="0"/>
            <a:ext cx="7564322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Futura New Bold"/>
                <a:ea typeface="Tahoma" panose="020B0604030504040204" pitchFamily="34" charset="0"/>
                <a:cs typeface="Tahoma" panose="020B0604030504040204" pitchFamily="34" charset="0"/>
                <a:sym typeface="Tahoma"/>
              </a:rPr>
              <a:t>Социальная значимость</a:t>
            </a:r>
            <a:endParaRPr sz="3200" b="1" dirty="0">
              <a:solidFill>
                <a:schemeClr val="tx1">
                  <a:lumMod val="75000"/>
                  <a:lumOff val="25000"/>
                </a:schemeClr>
              </a:solidFill>
              <a:latin typeface="Futura New Bold"/>
              <a:ea typeface="Tahoma" panose="020B0604030504040204" pitchFamily="34" charset="0"/>
              <a:cs typeface="Tahoma" panose="020B0604030504040204" pitchFamily="34" charset="0"/>
              <a:sym typeface="Tahoma"/>
            </a:endParaRP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FB1B3F3C-32DF-4150-82C0-1D7AFB844603}"/>
              </a:ext>
            </a:extLst>
          </p:cNvPr>
          <p:cNvSpPr/>
          <p:nvPr/>
        </p:nvSpPr>
        <p:spPr>
          <a:xfrm>
            <a:off x="3862511" y="2417862"/>
            <a:ext cx="296747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Futura New Book"/>
                <a:ea typeface="Tahoma" panose="020B0604030504040204" pitchFamily="34" charset="0"/>
                <a:cs typeface="Tahoma" panose="020B0604030504040204" pitchFamily="34" charset="0"/>
              </a:rPr>
              <a:t>                                                        </a:t>
            </a:r>
          </a:p>
          <a:p>
            <a:endParaRPr lang="ru-RU" dirty="0">
              <a:latin typeface="Futura New Book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dirty="0">
                <a:latin typeface="Futura New Book"/>
                <a:ea typeface="Tahoma" panose="020B0604030504040204" pitchFamily="34" charset="0"/>
                <a:cs typeface="Tahoma" panose="020B0604030504040204" pitchFamily="34" charset="0"/>
              </a:rPr>
              <a:t>                              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10E5289-664E-4A3C-A0A9-2F62D21797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3966" y="-31731"/>
            <a:ext cx="2568034" cy="980421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EB4929DD-2D08-4216-83EA-7788DEB89D0B}"/>
              </a:ext>
            </a:extLst>
          </p:cNvPr>
          <p:cNvSpPr/>
          <p:nvPr/>
        </p:nvSpPr>
        <p:spPr>
          <a:xfrm>
            <a:off x="333378" y="1056004"/>
            <a:ext cx="11249022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ru-RU" i="1" dirty="0">
                <a:latin typeface="Arial" panose="020B0604020202020204" pitchFamily="34" charset="0"/>
                <a:cs typeface="Arial" panose="020B0604020202020204" pitchFamily="34" charset="0"/>
              </a:rPr>
              <a:t>В рамках Национальной цели «Сохранение населения, </a:t>
            </a:r>
            <a:r>
              <a:rPr lang="ru-RU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здоровье</a:t>
            </a:r>
            <a:r>
              <a:rPr lang="ru-RU" i="1" dirty="0">
                <a:latin typeface="Arial" panose="020B0604020202020204" pitchFamily="34" charset="0"/>
                <a:cs typeface="Arial" panose="020B0604020202020204" pitchFamily="34" charset="0"/>
              </a:rPr>
              <a:t> и благополучие людей»:</a:t>
            </a:r>
          </a:p>
          <a:p>
            <a:br>
              <a:rPr lang="ru-RU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а) обеспечение устойчивого </a:t>
            </a:r>
            <a:r>
              <a:rPr lang="ru-RU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роста численности населения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РФ;</a:t>
            </a:r>
            <a:b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б) улучшение сна, а соответственно здоровья у детей-</a:t>
            </a:r>
            <a:b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нарушения сна влияют на эмоциональное и физическое состояние, приводят к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гипер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b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активности, и в будущем сказывается на обучаемости; </a:t>
            </a:r>
            <a:b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в) улучшение сна, а соответственно здоровья у родителей -</a:t>
            </a:r>
            <a:b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недосып влияет на эмоциональное и физическое состояние, приводит к депрессии, разладу в семье; </a:t>
            </a:r>
          </a:p>
          <a:p>
            <a:b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i="1" dirty="0">
                <a:latin typeface="Arial" panose="020B0604020202020204" pitchFamily="34" charset="0"/>
                <a:cs typeface="Arial" panose="020B0604020202020204" pitchFamily="34" charset="0"/>
              </a:rPr>
              <a:t>2. Минтруд - Национальная стратегия действий в интересах женщин до 2030 года направлена на …повышение экономической независимости, …и возможностей </a:t>
            </a:r>
            <a:r>
              <a:rPr lang="ru-RU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самореализации россиянок</a:t>
            </a:r>
            <a:r>
              <a:rPr lang="ru-RU" i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br>
              <a:rPr lang="ru-RU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Возможность для самореализации в декрете.</a:t>
            </a:r>
          </a:p>
          <a:p>
            <a:br>
              <a:rPr lang="ru-RU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i="1" dirty="0">
                <a:latin typeface="Arial" panose="020B0604020202020204" pitchFamily="34" charset="0"/>
                <a:cs typeface="Arial" panose="020B0604020202020204" pitchFamily="34" charset="0"/>
              </a:rPr>
              <a:t>3. В рамках Программы оптимизации </a:t>
            </a:r>
            <a:r>
              <a:rPr lang="ru-RU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грудного вскармливания </a:t>
            </a:r>
            <a:r>
              <a:rPr lang="ru-RU" i="1" dirty="0">
                <a:latin typeface="Arial" panose="020B0604020202020204" pitchFamily="34" charset="0"/>
                <a:cs typeface="Arial" panose="020B0604020202020204" pitchFamily="34" charset="0"/>
              </a:rPr>
              <a:t>детей первого года жизни в РФ:</a:t>
            </a:r>
            <a:br>
              <a:rPr lang="ru-RU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Пропаганда грудного вскармливания (ГВ) и решение проблем с ГВ.</a:t>
            </a:r>
          </a:p>
          <a:p>
            <a:b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i="1" dirty="0">
                <a:latin typeface="Arial" panose="020B0604020202020204" pitchFamily="34" charset="0"/>
                <a:cs typeface="Arial" panose="020B0604020202020204" pitchFamily="34" charset="0"/>
              </a:rPr>
              <a:t>4. Приказ Министерства Здравоохранения РФ от 31 июля 2020 г. N 788н</a:t>
            </a:r>
            <a:br>
              <a:rPr lang="ru-RU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Работа с </a:t>
            </a:r>
            <a:r>
              <a:rPr lang="ru-RU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бессонницей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у взрослых, которая является одной из первых по значимости проблемой после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Covid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-19***.</a:t>
            </a:r>
            <a:b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500402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83;p16">
            <a:extLst>
              <a:ext uri="{FF2B5EF4-FFF2-40B4-BE49-F238E27FC236}">
                <a16:creationId xmlns:a16="http://schemas.microsoft.com/office/drawing/2014/main" id="{9B66A519-A28C-4B5A-A0B4-48560FF46A5D}"/>
              </a:ext>
            </a:extLst>
          </p:cNvPr>
          <p:cNvSpPr txBox="1"/>
          <p:nvPr/>
        </p:nvSpPr>
        <p:spPr>
          <a:xfrm>
            <a:off x="305060" y="212600"/>
            <a:ext cx="8819890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Futura New Bold"/>
                <a:ea typeface="Tahoma" panose="020B0604030504040204" pitchFamily="34" charset="0"/>
                <a:cs typeface="Tahoma" panose="020B0604030504040204" pitchFamily="34" charset="0"/>
                <a:sym typeface="Tahoma"/>
              </a:rPr>
              <a:t>Социальная значимость и план на 2023 г</a:t>
            </a:r>
            <a:endParaRPr sz="3200" b="1" dirty="0">
              <a:solidFill>
                <a:schemeClr val="tx1">
                  <a:lumMod val="75000"/>
                  <a:lumOff val="25000"/>
                </a:schemeClr>
              </a:solidFill>
              <a:latin typeface="Futura New Bold"/>
              <a:ea typeface="Tahoma" panose="020B0604030504040204" pitchFamily="34" charset="0"/>
              <a:cs typeface="Tahoma" panose="020B0604030504040204" pitchFamily="34" charset="0"/>
              <a:sym typeface="Tahoma"/>
            </a:endParaRP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FB1B3F3C-32DF-4150-82C0-1D7AFB844603}"/>
              </a:ext>
            </a:extLst>
          </p:cNvPr>
          <p:cNvSpPr/>
          <p:nvPr/>
        </p:nvSpPr>
        <p:spPr>
          <a:xfrm>
            <a:off x="3862511" y="2417862"/>
            <a:ext cx="296747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Futura New Book"/>
                <a:ea typeface="Tahoma" panose="020B0604030504040204" pitchFamily="34" charset="0"/>
                <a:cs typeface="Tahoma" panose="020B0604030504040204" pitchFamily="34" charset="0"/>
              </a:rPr>
              <a:t>                                                        </a:t>
            </a:r>
          </a:p>
          <a:p>
            <a:endParaRPr lang="ru-RU" dirty="0">
              <a:latin typeface="Futura New Book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dirty="0">
                <a:latin typeface="Futura New Book"/>
                <a:ea typeface="Tahoma" panose="020B0604030504040204" pitchFamily="34" charset="0"/>
                <a:cs typeface="Tahoma" panose="020B0604030504040204" pitchFamily="34" charset="0"/>
              </a:rPr>
              <a:t>                              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1121943-358D-46E9-8D66-819821EC88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0941" y="212600"/>
            <a:ext cx="7763864" cy="652392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348EBC5-F1A4-41B4-ADB7-8E04A558D9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859" y="1135930"/>
            <a:ext cx="4900570" cy="3267047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9438E42-C8DF-4A01-9BF6-A1C0F579BD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610" y="1"/>
            <a:ext cx="2744390" cy="104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51747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334</TotalTime>
  <Words>1169</Words>
  <Application>Microsoft Office PowerPoint</Application>
  <PresentationFormat>Широкоэкранный</PresentationFormat>
  <Paragraphs>172</Paragraphs>
  <Slides>15</Slides>
  <Notes>13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4" baseType="lpstr">
      <vt:lpstr>Arial</vt:lpstr>
      <vt:lpstr>Barlow</vt:lpstr>
      <vt:lpstr>Calibri</vt:lpstr>
      <vt:lpstr>Calibri Light</vt:lpstr>
      <vt:lpstr>Cambria Math</vt:lpstr>
      <vt:lpstr>Futura New Bold</vt:lpstr>
      <vt:lpstr>Futura New Book</vt:lpstr>
      <vt:lpstr>Futura PT Book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Губина Елена</dc:creator>
  <cp:lastModifiedBy>1</cp:lastModifiedBy>
  <cp:revision>35</cp:revision>
  <dcterms:created xsi:type="dcterms:W3CDTF">2021-03-12T12:47:31Z</dcterms:created>
  <dcterms:modified xsi:type="dcterms:W3CDTF">2023-03-31T21:47:35Z</dcterms:modified>
</cp:coreProperties>
</file>