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7" r:id="rId3"/>
    <p:sldId id="271" r:id="rId4"/>
    <p:sldId id="272" r:id="rId5"/>
    <p:sldId id="273" r:id="rId6"/>
    <p:sldId id="279" r:id="rId7"/>
    <p:sldId id="280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9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829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48540310326095804"/>
          <c:y val="3.4375000000000031E-2"/>
          <c:w val="0.49816377179388838"/>
          <c:h val="0.74062500000000075"/>
        </c:manualLayout>
      </c:layout>
      <c:pie3DChart>
        <c:varyColors val="1"/>
      </c:pie3DChart>
    </c:plotArea>
    <c:legend>
      <c:legendPos val="l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8.9635226973569029E-3"/>
          <c:y val="8.6797244094488246E-2"/>
          <c:w val="0.49586054640787447"/>
          <c:h val="0.61703051181102353"/>
        </c:manualLayout>
      </c:layout>
      <c:txPr>
        <a:bodyPr/>
        <a:lstStyle/>
        <a:p>
          <a:pPr>
            <a:defRPr sz="1600" kern="1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48540310326095826"/>
          <c:y val="3.4375000000000044E-2"/>
          <c:w val="0.49816377179388854"/>
          <c:h val="0.74062500000000109"/>
        </c:manualLayout>
      </c:layout>
      <c:pie3DChart>
        <c:varyColors val="1"/>
      </c:pie3DChart>
    </c:plotArea>
    <c:legend>
      <c:legendPos val="l"/>
      <c:legendEntry>
        <c:idx val="0"/>
      </c:legendEntry>
      <c:layout>
        <c:manualLayout>
          <c:xMode val="edge"/>
          <c:yMode val="edge"/>
          <c:x val="8.9635226973569099E-3"/>
          <c:y val="8.6797244094488246E-2"/>
          <c:w val="0.49586054640787464"/>
          <c:h val="0.61703051181102353"/>
        </c:manualLayout>
      </c:layout>
    </c:legend>
    <c:plotVisOnly val="1"/>
  </c:chart>
  <c:txPr>
    <a:bodyPr/>
    <a:lstStyle/>
    <a:p>
      <a:pPr>
        <a:defRPr lang="ru-RU" sz="2600" b="1" kern="1200" dirty="0" smtClean="0">
          <a:solidFill>
            <a:schemeClr val="accent4">
              <a:lumMod val="75000"/>
            </a:schemeClr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48540310326095826"/>
          <c:y val="3.4375000000000044E-2"/>
          <c:w val="0.49816377179388854"/>
          <c:h val="0.74062500000000109"/>
        </c:manualLayout>
      </c:layout>
      <c:pie3DChart>
        <c:varyColors val="1"/>
      </c:pie3DChart>
    </c:plotArea>
    <c:legend>
      <c:legendPos val="l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8.9635226973569099E-3"/>
          <c:y val="8.6797244094488246E-2"/>
          <c:w val="0.49586054640787464"/>
          <c:h val="0.61703051181102353"/>
        </c:manualLayout>
      </c:layout>
      <c:txPr>
        <a:bodyPr/>
        <a:lstStyle/>
        <a:p>
          <a:pPr>
            <a:defRPr sz="1600" kern="1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4956E-DEBA-474B-84C6-2CE5F7BF5320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0A539C-D705-45FC-87B5-68B84AFBBF48}">
      <dgm:prSet phldrT="[Текст]"/>
      <dgm:spPr/>
      <dgm:t>
        <a:bodyPr/>
        <a:lstStyle/>
        <a:p>
          <a:endParaRPr lang="ru-RU" dirty="0"/>
        </a:p>
      </dgm:t>
    </dgm:pt>
    <dgm:pt modelId="{3108369B-D492-4674-B265-66CDB467B9A5}" type="parTrans" cxnId="{DF8350D5-9E84-4C70-99D8-FB551E09CB79}">
      <dgm:prSet/>
      <dgm:spPr/>
      <dgm:t>
        <a:bodyPr/>
        <a:lstStyle/>
        <a:p>
          <a:endParaRPr lang="ru-RU"/>
        </a:p>
      </dgm:t>
    </dgm:pt>
    <dgm:pt modelId="{597891BF-B67F-4E05-9A58-3965FAB625CC}" type="sibTrans" cxnId="{DF8350D5-9E84-4C70-99D8-FB551E09CB79}">
      <dgm:prSet/>
      <dgm:spPr/>
      <dgm:t>
        <a:bodyPr/>
        <a:lstStyle/>
        <a:p>
          <a:endParaRPr lang="ru-RU"/>
        </a:p>
      </dgm:t>
    </dgm:pt>
    <dgm:pt modelId="{D405C80D-DE87-449C-8D38-5D39D6FF41C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максимально возможное восстановление здоровья граждан, перенесшихCOVID-19  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6CC46B90-D12E-4FC3-A3FC-D421332C9FC2}" type="parTrans" cxnId="{32C6CF27-063F-49EC-A5C0-18922A961810}">
      <dgm:prSet/>
      <dgm:spPr/>
      <dgm:t>
        <a:bodyPr/>
        <a:lstStyle/>
        <a:p>
          <a:endParaRPr lang="ru-RU"/>
        </a:p>
      </dgm:t>
    </dgm:pt>
    <dgm:pt modelId="{D08C92E6-442F-4053-A558-6CE18A84F16D}" type="sibTrans" cxnId="{32C6CF27-063F-49EC-A5C0-18922A961810}">
      <dgm:prSet/>
      <dgm:spPr/>
      <dgm:t>
        <a:bodyPr/>
        <a:lstStyle/>
        <a:p>
          <a:endParaRPr lang="ru-RU"/>
        </a:p>
      </dgm:t>
    </dgm:pt>
    <dgm:pt modelId="{DEB1FA38-04AD-445F-B6A8-708EB93C2993}">
      <dgm:prSet phldrT="[Текст]"/>
      <dgm:spPr/>
      <dgm:t>
        <a:bodyPr/>
        <a:lstStyle/>
        <a:p>
          <a:endParaRPr lang="ru-RU" dirty="0"/>
        </a:p>
      </dgm:t>
    </dgm:pt>
    <dgm:pt modelId="{8DFAE025-D0D7-455B-B579-9DB0A234719F}" type="parTrans" cxnId="{26F228E6-2360-4E75-938D-E6618C6EDA49}">
      <dgm:prSet/>
      <dgm:spPr/>
      <dgm:t>
        <a:bodyPr/>
        <a:lstStyle/>
        <a:p>
          <a:endParaRPr lang="ru-RU"/>
        </a:p>
      </dgm:t>
    </dgm:pt>
    <dgm:pt modelId="{1AADB71B-FD94-4495-8DCA-36948EF12B16}" type="sibTrans" cxnId="{26F228E6-2360-4E75-938D-E6618C6EDA49}">
      <dgm:prSet/>
      <dgm:spPr/>
      <dgm:t>
        <a:bodyPr/>
        <a:lstStyle/>
        <a:p>
          <a:endParaRPr lang="ru-RU"/>
        </a:p>
      </dgm:t>
    </dgm:pt>
    <dgm:pt modelId="{0832E7AF-F2DB-4E14-92F0-9ED40D1AE7D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поддержание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социального, психологического и физического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статуса граждан целевой группы; </a:t>
          </a:r>
          <a:endParaRPr lang="ru-RU" sz="2000" dirty="0">
            <a:solidFill>
              <a:srgbClr val="000099"/>
            </a:solidFill>
          </a:endParaRPr>
        </a:p>
      </dgm:t>
    </dgm:pt>
    <dgm:pt modelId="{3AF119E5-08E2-4CBC-8823-CF197F8F82F0}" type="parTrans" cxnId="{7AF49DA2-3B55-4D59-A147-5F8E38AA2B5F}">
      <dgm:prSet/>
      <dgm:spPr/>
      <dgm:t>
        <a:bodyPr/>
        <a:lstStyle/>
        <a:p>
          <a:endParaRPr lang="ru-RU"/>
        </a:p>
      </dgm:t>
    </dgm:pt>
    <dgm:pt modelId="{606536FC-C138-49F2-BA7C-28F988BB70F2}" type="sibTrans" cxnId="{7AF49DA2-3B55-4D59-A147-5F8E38AA2B5F}">
      <dgm:prSet/>
      <dgm:spPr/>
      <dgm:t>
        <a:bodyPr/>
        <a:lstStyle/>
        <a:p>
          <a:endParaRPr lang="ru-RU"/>
        </a:p>
      </dgm:t>
    </dgm:pt>
    <dgm:pt modelId="{A6C8F53F-65C6-4B40-AA5B-C89EA87AB31F}">
      <dgm:prSet phldrT="[Текст]"/>
      <dgm:spPr/>
      <dgm:t>
        <a:bodyPr/>
        <a:lstStyle/>
        <a:p>
          <a:endParaRPr lang="ru-RU" dirty="0"/>
        </a:p>
      </dgm:t>
    </dgm:pt>
    <dgm:pt modelId="{A09FE8D6-15C1-44A7-A269-4D22BA48AB14}" type="parTrans" cxnId="{E87FAE98-D54A-4822-ABD9-024541EC205F}">
      <dgm:prSet/>
      <dgm:spPr/>
      <dgm:t>
        <a:bodyPr/>
        <a:lstStyle/>
        <a:p>
          <a:endParaRPr lang="ru-RU"/>
        </a:p>
      </dgm:t>
    </dgm:pt>
    <dgm:pt modelId="{FD6AC24A-182C-4910-AA30-97D8E688A637}" type="sibTrans" cxnId="{E87FAE98-D54A-4822-ABD9-024541EC205F}">
      <dgm:prSet/>
      <dgm:spPr/>
      <dgm:t>
        <a:bodyPr/>
        <a:lstStyle/>
        <a:p>
          <a:endParaRPr lang="ru-RU"/>
        </a:p>
      </dgm:t>
    </dgm:pt>
    <dgm:pt modelId="{71142923-A4B6-4834-BD94-74008674ABC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оптимизацию затрат на оказание услуг; </a:t>
          </a:r>
          <a:endParaRPr lang="ru-RU" sz="1400" dirty="0">
            <a:solidFill>
              <a:srgbClr val="000099"/>
            </a:solidFill>
          </a:endParaRPr>
        </a:p>
      </dgm:t>
    </dgm:pt>
    <dgm:pt modelId="{2F83B4F8-A8BB-43EC-A055-5C3E7C0653C5}" type="parTrans" cxnId="{906F790E-C0B7-4092-A918-5011C7319B0E}">
      <dgm:prSet/>
      <dgm:spPr/>
      <dgm:t>
        <a:bodyPr/>
        <a:lstStyle/>
        <a:p>
          <a:endParaRPr lang="ru-RU"/>
        </a:p>
      </dgm:t>
    </dgm:pt>
    <dgm:pt modelId="{3E399AEB-D31E-4AC1-9143-BF2ED66F3008}" type="sibTrans" cxnId="{906F790E-C0B7-4092-A918-5011C7319B0E}">
      <dgm:prSet/>
      <dgm:spPr/>
      <dgm:t>
        <a:bodyPr/>
        <a:lstStyle/>
        <a:p>
          <a:endParaRPr lang="ru-RU"/>
        </a:p>
      </dgm:t>
    </dgm:pt>
    <dgm:pt modelId="{7852455A-1413-43BA-8033-CD304DEF34DE}">
      <dgm:prSet phldrT="[Текст]"/>
      <dgm:spPr/>
      <dgm:t>
        <a:bodyPr/>
        <a:lstStyle/>
        <a:p>
          <a:endParaRPr lang="ru-RU" dirty="0"/>
        </a:p>
      </dgm:t>
    </dgm:pt>
    <dgm:pt modelId="{D816C142-EE18-4C76-8B19-08DB5150A3BB}" type="parTrans" cxnId="{2F8BFAD6-04BD-4383-96C4-235C7934205B}">
      <dgm:prSet/>
      <dgm:spPr/>
      <dgm:t>
        <a:bodyPr/>
        <a:lstStyle/>
        <a:p>
          <a:endParaRPr lang="ru-RU"/>
        </a:p>
      </dgm:t>
    </dgm:pt>
    <dgm:pt modelId="{35C0E949-6FDE-4EF2-8DB5-05C384FF91E6}" type="sibTrans" cxnId="{2F8BFAD6-04BD-4383-96C4-235C7934205B}">
      <dgm:prSet/>
      <dgm:spPr/>
      <dgm:t>
        <a:bodyPr/>
        <a:lstStyle/>
        <a:p>
          <a:endParaRPr lang="ru-RU"/>
        </a:p>
      </dgm:t>
    </dgm:pt>
    <dgm:pt modelId="{D658AECE-530F-48B2-99BF-17C6759FD19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повышение качества и доступности социальных услуг. </a:t>
          </a:r>
          <a:endParaRPr lang="ru-RU" sz="1400" dirty="0"/>
        </a:p>
      </dgm:t>
    </dgm:pt>
    <dgm:pt modelId="{0EDE6677-3EC0-4AAD-B164-2964B668C618}" type="parTrans" cxnId="{ED4AF34C-F35C-4E34-AA2D-6B6BE55AB471}">
      <dgm:prSet/>
      <dgm:spPr/>
      <dgm:t>
        <a:bodyPr/>
        <a:lstStyle/>
        <a:p>
          <a:endParaRPr lang="ru-RU"/>
        </a:p>
      </dgm:t>
    </dgm:pt>
    <dgm:pt modelId="{1CBBDAD5-E7F0-48C2-9ACD-6D9AEC3203F7}" type="sibTrans" cxnId="{ED4AF34C-F35C-4E34-AA2D-6B6BE55AB471}">
      <dgm:prSet/>
      <dgm:spPr/>
      <dgm:t>
        <a:bodyPr/>
        <a:lstStyle/>
        <a:p>
          <a:endParaRPr lang="ru-RU"/>
        </a:p>
      </dgm:t>
    </dgm:pt>
    <dgm:pt modelId="{8F47CBF7-DC7B-41BE-9998-AA5C98FEB749}" type="pres">
      <dgm:prSet presAssocID="{99E4956E-DEBA-474B-84C6-2CE5F7BF53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7E048-29BB-45BF-B3E2-BBD1F9982F81}" type="pres">
      <dgm:prSet presAssocID="{A70A539C-D705-45FC-87B5-68B84AFBBF48}" presName="composite" presStyleCnt="0"/>
      <dgm:spPr/>
    </dgm:pt>
    <dgm:pt modelId="{9B796436-E158-4060-8998-D626BA1CD1B2}" type="pres">
      <dgm:prSet presAssocID="{A70A539C-D705-45FC-87B5-68B84AFBBF4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F885E-0EDE-4723-9B90-BD31AD8F43E0}" type="pres">
      <dgm:prSet presAssocID="{A70A539C-D705-45FC-87B5-68B84AFBBF4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86F22-C204-4D78-87CF-D893A24BC203}" type="pres">
      <dgm:prSet presAssocID="{597891BF-B67F-4E05-9A58-3965FAB625CC}" presName="sp" presStyleCnt="0"/>
      <dgm:spPr/>
    </dgm:pt>
    <dgm:pt modelId="{AF54EC02-E930-40EE-A9A2-4205F9370BB4}" type="pres">
      <dgm:prSet presAssocID="{DEB1FA38-04AD-445F-B6A8-708EB93C2993}" presName="composite" presStyleCnt="0"/>
      <dgm:spPr/>
    </dgm:pt>
    <dgm:pt modelId="{6840174E-38D3-416A-9C2D-CDD28524214C}" type="pres">
      <dgm:prSet presAssocID="{DEB1FA38-04AD-445F-B6A8-708EB93C299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39C29-BE57-49BA-83A0-DE2BC0D697B4}" type="pres">
      <dgm:prSet presAssocID="{DEB1FA38-04AD-445F-B6A8-708EB93C299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A4C21-EAA8-410A-8D39-AB14C061E63A}" type="pres">
      <dgm:prSet presAssocID="{1AADB71B-FD94-4495-8DCA-36948EF12B16}" presName="sp" presStyleCnt="0"/>
      <dgm:spPr/>
    </dgm:pt>
    <dgm:pt modelId="{D42957E3-820D-4EAA-A4D9-94DE37FE2DF1}" type="pres">
      <dgm:prSet presAssocID="{A6C8F53F-65C6-4B40-AA5B-C89EA87AB31F}" presName="composite" presStyleCnt="0"/>
      <dgm:spPr/>
    </dgm:pt>
    <dgm:pt modelId="{95B15E96-142C-4B7E-9997-939C0674D0DE}" type="pres">
      <dgm:prSet presAssocID="{A6C8F53F-65C6-4B40-AA5B-C89EA87AB31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C43075-A877-4940-BB4B-0B716908D617}" type="pres">
      <dgm:prSet presAssocID="{A6C8F53F-65C6-4B40-AA5B-C89EA87AB31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D6C49-AD47-4E62-A6FE-0464C1762F6F}" type="pres">
      <dgm:prSet presAssocID="{FD6AC24A-182C-4910-AA30-97D8E688A637}" presName="sp" presStyleCnt="0"/>
      <dgm:spPr/>
    </dgm:pt>
    <dgm:pt modelId="{C653D353-1CD9-4E90-B748-C6FB4C224AD5}" type="pres">
      <dgm:prSet presAssocID="{7852455A-1413-43BA-8033-CD304DEF34DE}" presName="composite" presStyleCnt="0"/>
      <dgm:spPr/>
    </dgm:pt>
    <dgm:pt modelId="{51768594-37E7-4232-97BC-FFD70E530EE0}" type="pres">
      <dgm:prSet presAssocID="{7852455A-1413-43BA-8033-CD304DEF34D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0AEE5-F101-4889-A416-C3C0D7C52D31}" type="pres">
      <dgm:prSet presAssocID="{7852455A-1413-43BA-8033-CD304DEF34D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1CF3B-A9DC-4DDA-B240-D511EEA0CF3F}" type="presOf" srcId="{A70A539C-D705-45FC-87B5-68B84AFBBF48}" destId="{9B796436-E158-4060-8998-D626BA1CD1B2}" srcOrd="0" destOrd="0" presId="urn:microsoft.com/office/officeart/2005/8/layout/chevron2"/>
    <dgm:cxn modelId="{ED4AF34C-F35C-4E34-AA2D-6B6BE55AB471}" srcId="{7852455A-1413-43BA-8033-CD304DEF34DE}" destId="{D658AECE-530F-48B2-99BF-17C6759FD19B}" srcOrd="0" destOrd="0" parTransId="{0EDE6677-3EC0-4AAD-B164-2964B668C618}" sibTransId="{1CBBDAD5-E7F0-48C2-9ACD-6D9AEC3203F7}"/>
    <dgm:cxn modelId="{DF8350D5-9E84-4C70-99D8-FB551E09CB79}" srcId="{99E4956E-DEBA-474B-84C6-2CE5F7BF5320}" destId="{A70A539C-D705-45FC-87B5-68B84AFBBF48}" srcOrd="0" destOrd="0" parTransId="{3108369B-D492-4674-B265-66CDB467B9A5}" sibTransId="{597891BF-B67F-4E05-9A58-3965FAB625CC}"/>
    <dgm:cxn modelId="{8D32CE7E-DED4-4132-9E60-81A4D23594D9}" type="presOf" srcId="{A6C8F53F-65C6-4B40-AA5B-C89EA87AB31F}" destId="{95B15E96-142C-4B7E-9997-939C0674D0DE}" srcOrd="0" destOrd="0" presId="urn:microsoft.com/office/officeart/2005/8/layout/chevron2"/>
    <dgm:cxn modelId="{0F55E90F-A25F-40D4-97FB-0D391A759F94}" type="presOf" srcId="{71142923-A4B6-4834-BD94-74008674ABC2}" destId="{FAC43075-A877-4940-BB4B-0B716908D617}" srcOrd="0" destOrd="0" presId="urn:microsoft.com/office/officeart/2005/8/layout/chevron2"/>
    <dgm:cxn modelId="{2254DB4C-71CB-4145-AC00-C5C370C4E1E3}" type="presOf" srcId="{D658AECE-530F-48B2-99BF-17C6759FD19B}" destId="{2E60AEE5-F101-4889-A416-C3C0D7C52D31}" srcOrd="0" destOrd="0" presId="urn:microsoft.com/office/officeart/2005/8/layout/chevron2"/>
    <dgm:cxn modelId="{E87FAE98-D54A-4822-ABD9-024541EC205F}" srcId="{99E4956E-DEBA-474B-84C6-2CE5F7BF5320}" destId="{A6C8F53F-65C6-4B40-AA5B-C89EA87AB31F}" srcOrd="2" destOrd="0" parTransId="{A09FE8D6-15C1-44A7-A269-4D22BA48AB14}" sibTransId="{FD6AC24A-182C-4910-AA30-97D8E688A637}"/>
    <dgm:cxn modelId="{26F228E6-2360-4E75-938D-E6618C6EDA49}" srcId="{99E4956E-DEBA-474B-84C6-2CE5F7BF5320}" destId="{DEB1FA38-04AD-445F-B6A8-708EB93C2993}" srcOrd="1" destOrd="0" parTransId="{8DFAE025-D0D7-455B-B579-9DB0A234719F}" sibTransId="{1AADB71B-FD94-4495-8DCA-36948EF12B16}"/>
    <dgm:cxn modelId="{4EF72994-9A8B-4DE1-B313-EB44CB7D57B1}" type="presOf" srcId="{99E4956E-DEBA-474B-84C6-2CE5F7BF5320}" destId="{8F47CBF7-DC7B-41BE-9998-AA5C98FEB749}" srcOrd="0" destOrd="0" presId="urn:microsoft.com/office/officeart/2005/8/layout/chevron2"/>
    <dgm:cxn modelId="{2F8BFAD6-04BD-4383-96C4-235C7934205B}" srcId="{99E4956E-DEBA-474B-84C6-2CE5F7BF5320}" destId="{7852455A-1413-43BA-8033-CD304DEF34DE}" srcOrd="3" destOrd="0" parTransId="{D816C142-EE18-4C76-8B19-08DB5150A3BB}" sibTransId="{35C0E949-6FDE-4EF2-8DB5-05C384FF91E6}"/>
    <dgm:cxn modelId="{1F33B953-70D2-4B4D-829E-366FD69E2137}" type="presOf" srcId="{0832E7AF-F2DB-4E14-92F0-9ED40D1AE7D3}" destId="{5CE39C29-BE57-49BA-83A0-DE2BC0D697B4}" srcOrd="0" destOrd="0" presId="urn:microsoft.com/office/officeart/2005/8/layout/chevron2"/>
    <dgm:cxn modelId="{C0E2C700-EE26-43E0-9553-F4E24F9E1825}" type="presOf" srcId="{7852455A-1413-43BA-8033-CD304DEF34DE}" destId="{51768594-37E7-4232-97BC-FFD70E530EE0}" srcOrd="0" destOrd="0" presId="urn:microsoft.com/office/officeart/2005/8/layout/chevron2"/>
    <dgm:cxn modelId="{906F790E-C0B7-4092-A918-5011C7319B0E}" srcId="{A6C8F53F-65C6-4B40-AA5B-C89EA87AB31F}" destId="{71142923-A4B6-4834-BD94-74008674ABC2}" srcOrd="0" destOrd="0" parTransId="{2F83B4F8-A8BB-43EC-A055-5C3E7C0653C5}" sibTransId="{3E399AEB-D31E-4AC1-9143-BF2ED66F3008}"/>
    <dgm:cxn modelId="{C24FF309-B381-4752-B54C-720DA7E9B012}" type="presOf" srcId="{D405C80D-DE87-449C-8D38-5D39D6FF41C3}" destId="{A88F885E-0EDE-4723-9B90-BD31AD8F43E0}" srcOrd="0" destOrd="0" presId="urn:microsoft.com/office/officeart/2005/8/layout/chevron2"/>
    <dgm:cxn modelId="{32C6CF27-063F-49EC-A5C0-18922A961810}" srcId="{A70A539C-D705-45FC-87B5-68B84AFBBF48}" destId="{D405C80D-DE87-449C-8D38-5D39D6FF41C3}" srcOrd="0" destOrd="0" parTransId="{6CC46B90-D12E-4FC3-A3FC-D421332C9FC2}" sibTransId="{D08C92E6-442F-4053-A558-6CE18A84F16D}"/>
    <dgm:cxn modelId="{F06A953A-E40A-4D26-879F-9ED51879ED7A}" type="presOf" srcId="{DEB1FA38-04AD-445F-B6A8-708EB93C2993}" destId="{6840174E-38D3-416A-9C2D-CDD28524214C}" srcOrd="0" destOrd="0" presId="urn:microsoft.com/office/officeart/2005/8/layout/chevron2"/>
    <dgm:cxn modelId="{7AF49DA2-3B55-4D59-A147-5F8E38AA2B5F}" srcId="{DEB1FA38-04AD-445F-B6A8-708EB93C2993}" destId="{0832E7AF-F2DB-4E14-92F0-9ED40D1AE7D3}" srcOrd="0" destOrd="0" parTransId="{3AF119E5-08E2-4CBC-8823-CF197F8F82F0}" sibTransId="{606536FC-C138-49F2-BA7C-28F988BB70F2}"/>
    <dgm:cxn modelId="{1186F513-EF51-4C72-8EAB-C3290678CD66}" type="presParOf" srcId="{8F47CBF7-DC7B-41BE-9998-AA5C98FEB749}" destId="{FBA7E048-29BB-45BF-B3E2-BBD1F9982F81}" srcOrd="0" destOrd="0" presId="urn:microsoft.com/office/officeart/2005/8/layout/chevron2"/>
    <dgm:cxn modelId="{3FC45A99-68DE-4C10-9072-7486702E04F0}" type="presParOf" srcId="{FBA7E048-29BB-45BF-B3E2-BBD1F9982F81}" destId="{9B796436-E158-4060-8998-D626BA1CD1B2}" srcOrd="0" destOrd="0" presId="urn:microsoft.com/office/officeart/2005/8/layout/chevron2"/>
    <dgm:cxn modelId="{88E5BB71-870A-4C0E-9D19-B3627AFFF4D3}" type="presParOf" srcId="{FBA7E048-29BB-45BF-B3E2-BBD1F9982F81}" destId="{A88F885E-0EDE-4723-9B90-BD31AD8F43E0}" srcOrd="1" destOrd="0" presId="urn:microsoft.com/office/officeart/2005/8/layout/chevron2"/>
    <dgm:cxn modelId="{CDA259DE-9713-4CF7-B000-A6FF47BB5C3D}" type="presParOf" srcId="{8F47CBF7-DC7B-41BE-9998-AA5C98FEB749}" destId="{7D186F22-C204-4D78-87CF-D893A24BC203}" srcOrd="1" destOrd="0" presId="urn:microsoft.com/office/officeart/2005/8/layout/chevron2"/>
    <dgm:cxn modelId="{90EE05A2-B1C7-4E44-80C0-6A8F6B0ED7CC}" type="presParOf" srcId="{8F47CBF7-DC7B-41BE-9998-AA5C98FEB749}" destId="{AF54EC02-E930-40EE-A9A2-4205F9370BB4}" srcOrd="2" destOrd="0" presId="urn:microsoft.com/office/officeart/2005/8/layout/chevron2"/>
    <dgm:cxn modelId="{9D5C3D7F-486E-4C6A-85AC-4CB9C8F5627A}" type="presParOf" srcId="{AF54EC02-E930-40EE-A9A2-4205F9370BB4}" destId="{6840174E-38D3-416A-9C2D-CDD28524214C}" srcOrd="0" destOrd="0" presId="urn:microsoft.com/office/officeart/2005/8/layout/chevron2"/>
    <dgm:cxn modelId="{B1556529-93AE-45FD-92E6-134C75A6B85F}" type="presParOf" srcId="{AF54EC02-E930-40EE-A9A2-4205F9370BB4}" destId="{5CE39C29-BE57-49BA-83A0-DE2BC0D697B4}" srcOrd="1" destOrd="0" presId="urn:microsoft.com/office/officeart/2005/8/layout/chevron2"/>
    <dgm:cxn modelId="{56A5F266-D1A6-457B-92ED-85C9F9A90B51}" type="presParOf" srcId="{8F47CBF7-DC7B-41BE-9998-AA5C98FEB749}" destId="{AB3A4C21-EAA8-410A-8D39-AB14C061E63A}" srcOrd="3" destOrd="0" presId="urn:microsoft.com/office/officeart/2005/8/layout/chevron2"/>
    <dgm:cxn modelId="{A793B844-1299-46BB-A9A8-8A425418EB5B}" type="presParOf" srcId="{8F47CBF7-DC7B-41BE-9998-AA5C98FEB749}" destId="{D42957E3-820D-4EAA-A4D9-94DE37FE2DF1}" srcOrd="4" destOrd="0" presId="urn:microsoft.com/office/officeart/2005/8/layout/chevron2"/>
    <dgm:cxn modelId="{BE8A482B-6C1A-444A-BA6D-657D7E2211E0}" type="presParOf" srcId="{D42957E3-820D-4EAA-A4D9-94DE37FE2DF1}" destId="{95B15E96-142C-4B7E-9997-939C0674D0DE}" srcOrd="0" destOrd="0" presId="urn:microsoft.com/office/officeart/2005/8/layout/chevron2"/>
    <dgm:cxn modelId="{ECC16AB4-FAAB-4259-9DA2-7B9D2F3005F9}" type="presParOf" srcId="{D42957E3-820D-4EAA-A4D9-94DE37FE2DF1}" destId="{FAC43075-A877-4940-BB4B-0B716908D617}" srcOrd="1" destOrd="0" presId="urn:microsoft.com/office/officeart/2005/8/layout/chevron2"/>
    <dgm:cxn modelId="{F1C90986-222D-4D54-8AA5-EC017617E795}" type="presParOf" srcId="{8F47CBF7-DC7B-41BE-9998-AA5C98FEB749}" destId="{1A0D6C49-AD47-4E62-A6FE-0464C1762F6F}" srcOrd="5" destOrd="0" presId="urn:microsoft.com/office/officeart/2005/8/layout/chevron2"/>
    <dgm:cxn modelId="{CB225D31-AD73-40B2-9797-86846963C018}" type="presParOf" srcId="{8F47CBF7-DC7B-41BE-9998-AA5C98FEB749}" destId="{C653D353-1CD9-4E90-B748-C6FB4C224AD5}" srcOrd="6" destOrd="0" presId="urn:microsoft.com/office/officeart/2005/8/layout/chevron2"/>
    <dgm:cxn modelId="{9DA37838-063F-42DE-8137-F846BA8F5BB8}" type="presParOf" srcId="{C653D353-1CD9-4E90-B748-C6FB4C224AD5}" destId="{51768594-37E7-4232-97BC-FFD70E530EE0}" srcOrd="0" destOrd="0" presId="urn:microsoft.com/office/officeart/2005/8/layout/chevron2"/>
    <dgm:cxn modelId="{08AA71DC-10BB-4215-BBD7-D46366EF4EEB}" type="presParOf" srcId="{C653D353-1CD9-4E90-B748-C6FB4C224AD5}" destId="{2E60AEE5-F101-4889-A416-C3C0D7C52D31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AEF67-D2FD-4F5F-BAAC-05D88932B54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0DDF8-5984-45B5-A43F-1E70871E9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751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48638B-9796-4338-93BB-6F6967C37C1E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8638B-9796-4338-93BB-6F6967C37C1E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8638B-9796-4338-93BB-6F6967C37C1E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8638B-9796-4338-93BB-6F6967C37C1E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8638B-9796-4338-93BB-6F6967C37C1E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8638B-9796-4338-93BB-6F6967C37C1E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8638B-9796-4338-93BB-6F6967C37C1E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8638B-9796-4338-93BB-6F6967C37C1E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8638B-9796-4338-93BB-6F6967C37C1E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248638B-9796-4338-93BB-6F6967C37C1E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48638B-9796-4338-93BB-6F6967C37C1E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248638B-9796-4338-93BB-6F6967C37C1E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dsrhmao" TargetMode="External"/><Relationship Id="rId3" Type="http://schemas.openxmlformats.org/officeDocument/2006/relationships/hyperlink" Target="mailto:uraykcson@admhmao.ru" TargetMode="External"/><Relationship Id="rId7" Type="http://schemas.openxmlformats.org/officeDocument/2006/relationships/hyperlink" Target="https://www.instagram.com/ukcso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k.ru/ukcson" TargetMode="External"/><Relationship Id="rId5" Type="http://schemas.openxmlformats.org/officeDocument/2006/relationships/hyperlink" Target="https://vk.com/ukcson" TargetMode="External"/><Relationship Id="rId10" Type="http://schemas.openxmlformats.org/officeDocument/2006/relationships/hyperlink" Target="https://www.instagram.com/dsrhmao/" TargetMode="External"/><Relationship Id="rId4" Type="http://schemas.openxmlformats.org/officeDocument/2006/relationships/hyperlink" Target="http://&#1091;&#1082;&#1094;&#1089;&#1086;&#1085;.&#1088;&#1092;/" TargetMode="External"/><Relationship Id="rId9" Type="http://schemas.openxmlformats.org/officeDocument/2006/relationships/hyperlink" Target="https://ok.ru/group/540504227185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Фон для презентации-01.jpg"/>
          <p:cNvPicPr>
            <a:picLocks noChangeAspect="1"/>
          </p:cNvPicPr>
          <p:nvPr/>
        </p:nvPicPr>
        <p:blipFill>
          <a:blip r:embed="rId2" cstate="print"/>
          <a:srcRect b="567"/>
          <a:stretch>
            <a:fillRect/>
          </a:stretch>
        </p:blipFill>
        <p:spPr>
          <a:xfrm>
            <a:off x="0" y="0"/>
            <a:ext cx="9286908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2000240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yriad Pro" pitchFamily="34" charset="0"/>
              </a:rPr>
              <a:t>ПРОГРАММА </a:t>
            </a:r>
            <a:endParaRPr lang="ru-RU" sz="2400" b="1" dirty="0" smtClean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Myriad Pro" pitchFamily="34" charset="0"/>
              </a:rPr>
              <a:t>«Дышим правильно - живем долго.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Myriad Pro" pitchFamily="34" charset="0"/>
              </a:rPr>
              <a:t>Реабилитация после COVID-19»</a:t>
            </a:r>
            <a:endParaRPr lang="ru-RU" sz="24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440" y="5805264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г.Урай,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857628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Каштанова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Анастасия Фёдоровна, заведующий отделением социальной реабилитации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Бурлева Ольга Анатольевна, методист  отделения информационно – аналитической работы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cs typeface="MV Boli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4285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учреждение Ханты-Мансийского автономного округа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Урайский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комплексный центр социального обслуживания населения»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Отделение социальной реабилитации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абилитации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для презентации-05.jpg"/>
          <p:cNvPicPr>
            <a:picLocks noChangeAspect="1"/>
          </p:cNvPicPr>
          <p:nvPr/>
        </p:nvPicPr>
        <p:blipFill>
          <a:blip r:embed="rId2" cstate="print"/>
          <a:srcRect b="5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85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БУ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"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Урайский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комплексный центр социального обслуживания населения" 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786874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программы нацелены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214282" y="1928802"/>
          <a:ext cx="8715436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858016" y="142852"/>
            <a:ext cx="1928826" cy="7858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для презентации-05.jpg"/>
          <p:cNvPicPr>
            <a:picLocks noChangeAspect="1"/>
          </p:cNvPicPr>
          <p:nvPr/>
        </p:nvPicPr>
        <p:blipFill>
          <a:blip r:embed="rId2" cstate="print"/>
          <a:srcRect b="5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1142984"/>
            <a:ext cx="678661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0"/>
            <a:ext cx="1571636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1214422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группа программы </a:t>
            </a:r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Arial Narrow" pitchFamily="34" charset="0"/>
              </a:rPr>
              <a:t> </a:t>
            </a:r>
            <a:endParaRPr lang="ru-RU" sz="3600" dirty="0" smtClean="0">
              <a:latin typeface="Arial Narrow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5984" y="2285992"/>
            <a:ext cx="214314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Граждане пожилого возраста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3702" y="2643182"/>
            <a:ext cx="214314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Инвалиды</a:t>
            </a:r>
            <a:endParaRPr lang="ru-RU" sz="2400" dirty="0"/>
          </a:p>
        </p:txBody>
      </p:sp>
      <p:pic>
        <p:nvPicPr>
          <p:cNvPr id="2052" name="Picture 4" descr="C:\Users\р\Desktop\Для Неводничковой\kisspng-wheelchair-patient-nursing-clip-art-push-the-wheelchair-5a6ce57f210430.4319929515170860791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71744"/>
            <a:ext cx="1461232" cy="1428760"/>
          </a:xfrm>
          <a:prstGeom prst="rect">
            <a:avLst/>
          </a:prstGeom>
          <a:noFill/>
        </p:spPr>
      </p:pic>
      <p:pic>
        <p:nvPicPr>
          <p:cNvPr id="2053" name="Picture 5" descr="C:\Users\р\Desktop\Для Неводничковой\babushka_s_dedushkoj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357429"/>
            <a:ext cx="1357322" cy="1643075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14414" y="4357694"/>
            <a:ext cx="7286676" cy="707886"/>
          </a:xfrm>
          <a:prstGeom prst="rect">
            <a:avLst/>
          </a:prstGeom>
          <a:solidFill>
            <a:schemeClr val="accent1">
              <a:alpha val="8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перенесшие заболевание новой </a:t>
            </a:r>
            <a:r>
              <a:rPr lang="ru-RU" sz="2000" dirty="0" err="1" smtClean="0">
                <a:solidFill>
                  <a:schemeClr val="bg1"/>
                </a:solidFill>
                <a:latin typeface="Arial Narrow" pitchFamily="34" charset="0"/>
              </a:rPr>
              <a:t>коронавирусной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 инфекцией COVID-19 </a:t>
            </a:r>
            <a:endParaRPr lang="ru-RU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и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подверженные заболеваниям верхних дыхательных путей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БУ "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Урайский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комплексный центр социального обслуживания населения"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для презентации-05.jpg"/>
          <p:cNvPicPr>
            <a:picLocks noChangeAspect="1"/>
          </p:cNvPicPr>
          <p:nvPr/>
        </p:nvPicPr>
        <p:blipFill>
          <a:blip r:embed="rId2" cstate="print"/>
          <a:srcRect b="5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00100" y="1142984"/>
            <a:ext cx="678661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0"/>
            <a:ext cx="1571636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142984"/>
            <a:ext cx="864399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5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овизна программы: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928926" y="178592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750727" y="1750207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5072066" y="2357430"/>
            <a:ext cx="3214710" cy="32861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командой сотрудников комплекса социальных услуг, направленных на восстановление утраченных функций организма с применением возможностей технологий адаптивной физической культуры, дыхательной гимнастики с использованием респираторных тренажеров и технологий социально – медицинской реабилитации (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оксигенатерапии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БУ "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Урайский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комплексный центр социального обслуживания населения"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34" y="2357430"/>
            <a:ext cx="3000396" cy="27860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индивидуального плана реабилитационных мероприятий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500430" y="3571876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для презентации-05.jpg"/>
          <p:cNvPicPr>
            <a:picLocks noChangeAspect="1"/>
          </p:cNvPicPr>
          <p:nvPr/>
        </p:nvPicPr>
        <p:blipFill>
          <a:blip r:embed="rId2" cstate="print"/>
          <a:srcRect b="5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1142984"/>
            <a:ext cx="678661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0"/>
            <a:ext cx="1571636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000108"/>
            <a:ext cx="8643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возможностей технологий </a:t>
            </a:r>
            <a:endParaRPr lang="ru-RU" sz="2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адаптивной 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физической культуры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 flipH="1">
          <a:off x="8715403" y="6429396"/>
          <a:ext cx="45719" cy="6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0"/>
            <a:ext cx="685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БУ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"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Урайский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комплексный центр социального обслуживания населения" </a:t>
            </a:r>
          </a:p>
        </p:txBody>
      </p:sp>
      <p:pic>
        <p:nvPicPr>
          <p:cNvPr id="5121" name="Picture 1" descr="C:\Users\Burleva\Desktop\Дышим после ковид\изображение_viber_2022-01-20_11-10-25-5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214554"/>
            <a:ext cx="4071966" cy="3143272"/>
          </a:xfrm>
          <a:prstGeom prst="rect">
            <a:avLst/>
          </a:prstGeom>
          <a:noFill/>
        </p:spPr>
      </p:pic>
      <p:pic>
        <p:nvPicPr>
          <p:cNvPr id="5122" name="Picture 2" descr="C:\Users\Burleva\Desktop\Дышим после ковид\изображение_viber_2022-01-20_11-10-36-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214554"/>
            <a:ext cx="385765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для презентации-05.jpg"/>
          <p:cNvPicPr>
            <a:picLocks noChangeAspect="1"/>
          </p:cNvPicPr>
          <p:nvPr/>
        </p:nvPicPr>
        <p:blipFill>
          <a:blip r:embed="rId2" cstate="print"/>
          <a:srcRect b="57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1142984"/>
            <a:ext cx="678661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0"/>
            <a:ext cx="1571636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000108"/>
            <a:ext cx="864399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возможностей дыхательной гимнастики с использованием респираторных тренажеров и технологий социально – медицинской реабилитации (</a:t>
            </a:r>
            <a:r>
              <a:rPr lang="ru-RU" sz="26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оксигенатерапии</a:t>
            </a: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8643966" y="6072206"/>
          <a:ext cx="71438" cy="42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0"/>
            <a:ext cx="685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БУ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"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Урайский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комплексный центр социального обслуживания населения" </a:t>
            </a:r>
          </a:p>
        </p:txBody>
      </p:sp>
      <p:pic>
        <p:nvPicPr>
          <p:cNvPr id="23554" name="Picture 2" descr="C:\Users\Burleva\Desktop\Дышим после ковид\изображение_viber_2022-01-20_11-10-20-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857496"/>
            <a:ext cx="2643206" cy="3143272"/>
          </a:xfrm>
          <a:prstGeom prst="rect">
            <a:avLst/>
          </a:prstGeom>
          <a:noFill/>
        </p:spPr>
      </p:pic>
      <p:pic>
        <p:nvPicPr>
          <p:cNvPr id="23555" name="Picture 3" descr="C:\Users\Burleva\Desktop\_3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786058"/>
            <a:ext cx="400052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для презентации-05.jpg"/>
          <p:cNvPicPr>
            <a:picLocks noChangeAspect="1"/>
          </p:cNvPicPr>
          <p:nvPr/>
        </p:nvPicPr>
        <p:blipFill>
          <a:blip r:embed="rId2" cstate="print"/>
          <a:srcRect b="576"/>
          <a:stretch>
            <a:fillRect/>
          </a:stretch>
        </p:blipFill>
        <p:spPr>
          <a:xfrm>
            <a:off x="-190469" y="0"/>
            <a:ext cx="9334469" cy="700085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1142984"/>
            <a:ext cx="678661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768" y="0"/>
            <a:ext cx="1571636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000108"/>
            <a:ext cx="86439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Полученные результаты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8643966" y="5929330"/>
          <a:ext cx="71438" cy="56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0"/>
            <a:ext cx="685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БУ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"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Урайский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комплексный центр социального обслуживания населения"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14414" y="1571612"/>
            <a:ext cx="7286676" cy="1569660"/>
          </a:xfrm>
          <a:prstGeom prst="rect">
            <a:avLst/>
          </a:prstGeom>
          <a:solidFill>
            <a:schemeClr val="accent1">
              <a:alpha val="8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По состоянию на 11.01.2022 г. 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участие в программных мероприятиях приняли 234 человека. </a:t>
            </a:r>
            <a:endParaRPr lang="ru-RU" sz="2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Из </a:t>
            </a:r>
            <a:r>
              <a:rPr lang="ru-RU" sz="2400" dirty="0" smtClean="0">
                <a:solidFill>
                  <a:schemeClr val="bg1"/>
                </a:solidFill>
                <a:latin typeface="Arial Narrow" pitchFamily="34" charset="0"/>
              </a:rPr>
              <a:t>них: 100 % отмечают улучшение психологического и физического состояния здоровья</a:t>
            </a:r>
          </a:p>
        </p:txBody>
      </p:sp>
      <p:pic>
        <p:nvPicPr>
          <p:cNvPr id="24578" name="Picture 2" descr="C:\Users\Burleva\Desktop\Дышим после ковид\A6VaY_TnD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428999"/>
            <a:ext cx="3500462" cy="249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Фон для презентации-01.jpg"/>
          <p:cNvPicPr>
            <a:picLocks noChangeAspect="1"/>
          </p:cNvPicPr>
          <p:nvPr/>
        </p:nvPicPr>
        <p:blipFill>
          <a:blip r:embed="rId2" cstate="print"/>
          <a:srcRect b="567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857232"/>
            <a:ext cx="692948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Наш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адрес: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628285 Ханты-Мансийский автономный </a:t>
            </a:r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округ-Югра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b="1" smtClean="0">
                <a:solidFill>
                  <a:schemeClr val="bg1"/>
                </a:solidFill>
                <a:latin typeface="Arial Narrow" pitchFamily="34" charset="0"/>
              </a:rPr>
              <a:t>Тюменская область,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г.Урай,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микрорайон 2, дом 24; </a:t>
            </a:r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ул.Узбекистанская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, д.8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Телефон/факс: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8(34676) 20-2-00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E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-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mail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  <a:hlinkClick r:id="rId3"/>
              </a:rPr>
              <a:t>uraykcson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hlinkClick r:id="rId3"/>
              </a:rPr>
              <a:t>@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  <a:hlinkClick r:id="rId3"/>
              </a:rPr>
              <a:t>admhmao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hlinkClick r:id="rId3"/>
              </a:rPr>
              <a:t>.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  <a:hlinkClick r:id="rId3"/>
              </a:rPr>
              <a:t>ru</a:t>
            </a:r>
            <a:endParaRPr 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Официальный сайт: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hlinkClick r:id="rId4"/>
              </a:rPr>
              <a:t>http://укцсон.рф/</a:t>
            </a:r>
            <a:endParaRPr 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Аккаунты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учреждения в социальных сетях: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ВКонтакте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hlinkClick r:id="rId5"/>
              </a:rPr>
              <a:t>https://vk.com/ukcson</a:t>
            </a:r>
            <a:endParaRPr 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Одноклассники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hlinkClick r:id="rId6"/>
              </a:rPr>
              <a:t>https://ok.ru/ukcson</a:t>
            </a:r>
            <a:endParaRPr 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</a:rPr>
              <a:t>Instagram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hlinkClick r:id="rId7"/>
              </a:rPr>
              <a:t>https://www.instagram.com/ukcson/</a:t>
            </a:r>
            <a:endParaRPr 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Депсоцразвития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Югры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в социальных сетях: 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ВКонтакте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hlinkClick r:id="rId8"/>
              </a:rPr>
              <a:t>https://vk.com/dsrhmao</a:t>
            </a:r>
            <a:endParaRPr 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Одноклассники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hlinkClick r:id="rId9"/>
              </a:rPr>
              <a:t>https://ok.ru/group/54050422718599</a:t>
            </a:r>
            <a:endParaRPr 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</a:rPr>
              <a:t>Instagram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hlinkClick r:id="rId10"/>
              </a:rPr>
              <a:t>https://www.instagram.com/dsrhmao/</a:t>
            </a:r>
            <a:endParaRPr lang="ru-RU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 </a:t>
            </a:r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ru-RU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440" y="5805264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857628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cs typeface="MV Boli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71414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БУ 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"</a:t>
            </a:r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Урайский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 комплексный центр социального обслуживания населения"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1029</TotalTime>
  <Words>307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aleksei2505@yandex.ru</dc:creator>
  <cp:lastModifiedBy>Burleva</cp:lastModifiedBy>
  <cp:revision>163</cp:revision>
  <dcterms:created xsi:type="dcterms:W3CDTF">2021-08-03T10:54:52Z</dcterms:created>
  <dcterms:modified xsi:type="dcterms:W3CDTF">2022-01-20T06:37:53Z</dcterms:modified>
</cp:coreProperties>
</file>