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2" r:id="rId2"/>
    <p:sldId id="581" r:id="rId3"/>
    <p:sldId id="584" r:id="rId4"/>
    <p:sldId id="586" r:id="rId5"/>
    <p:sldId id="273" r:id="rId6"/>
    <p:sldId id="572" r:id="rId7"/>
    <p:sldId id="574" r:id="rId8"/>
    <p:sldId id="603" r:id="rId9"/>
    <p:sldId id="563" r:id="rId10"/>
    <p:sldId id="585" r:id="rId11"/>
    <p:sldId id="597" r:id="rId12"/>
    <p:sldId id="598" r:id="rId13"/>
    <p:sldId id="587" r:id="rId14"/>
    <p:sldId id="588" r:id="rId15"/>
    <p:sldId id="596" r:id="rId16"/>
    <p:sldId id="271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апина Светлана Николаевна" initials="ЛСН" lastIdx="2" clrIdx="0">
    <p:extLst>
      <p:ext uri="{19B8F6BF-5375-455C-9EA6-DF929625EA0E}">
        <p15:presenceInfo xmlns:p15="http://schemas.microsoft.com/office/powerpoint/2012/main" userId="S-1-5-21-1403526281-169098460-346948287-48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4AF"/>
    <a:srgbClr val="ED7D31"/>
    <a:srgbClr val="CA0013"/>
    <a:srgbClr val="C00000"/>
    <a:srgbClr val="1D7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45" autoAdjust="0"/>
    <p:restoredTop sz="75068" autoAdjust="0"/>
  </p:normalViewPr>
  <p:slideViewPr>
    <p:cSldViewPr>
      <p:cViewPr varScale="1">
        <p:scale>
          <a:sx n="113" d="100"/>
          <a:sy n="113" d="100"/>
        </p:scale>
        <p:origin x="1176" y="8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70897820289351"/>
          <c:y val="5.3819032443977351E-2"/>
          <c:w val="0.87129102179710649"/>
          <c:h val="0.70745214459405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Лист1!$C$19</c:f>
              <c:strCache>
                <c:ptCount val="1"/>
                <c:pt idx="0">
                  <c:v>Выявлено</c:v>
                </c:pt>
              </c:strCache>
            </c:strRef>
          </c:tx>
          <c:spPr>
            <a:solidFill>
              <a:srgbClr val="11A4A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Лист1!$B$20:$B$21</c:f>
              <c:numCache>
                <c:formatCode>General</c:formatCode>
                <c:ptCount val="2"/>
                <c:pt idx="0">
                  <c:v>2018</c:v>
                </c:pt>
                <c:pt idx="1">
                  <c:v>2020</c:v>
                </c:pt>
              </c:numCache>
            </c:numRef>
          </c:cat>
          <c:val>
            <c:numRef>
              <c:f>Лист1!$C$20:$E$20</c:f>
              <c:numCache>
                <c:formatCode>General</c:formatCode>
                <c:ptCount val="3"/>
                <c:pt idx="0">
                  <c:v>570000</c:v>
                </c:pt>
                <c:pt idx="1">
                  <c:v>684127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A-4F76-B037-306B6886165B}"/>
            </c:ext>
          </c:extLst>
        </c:ser>
        <c:ser>
          <c:idx val="1"/>
          <c:order val="1"/>
          <c:tx>
            <c:strRef>
              <c:f>Лист1!$D$19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Лист1!$B$20:$B$21</c:f>
              <c:numCache>
                <c:formatCode>General</c:formatCode>
                <c:ptCount val="2"/>
                <c:pt idx="0">
                  <c:v>2018</c:v>
                </c:pt>
                <c:pt idx="1">
                  <c:v>2020</c:v>
                </c:pt>
              </c:numCache>
            </c:numRef>
          </c:cat>
          <c:val>
            <c:numRef>
              <c:f>Лист1!$C$21:$D$21</c:f>
              <c:numCache>
                <c:formatCode>General</c:formatCode>
                <c:ptCount val="2"/>
                <c:pt idx="0">
                  <c:v>311000</c:v>
                </c:pt>
                <c:pt idx="1">
                  <c:v>341831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EA-4F76-B037-306B68861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071135"/>
        <c:axId val="571672047"/>
      </c:barChart>
      <c:catAx>
        <c:axId val="69407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1672047"/>
        <c:crosses val="autoZero"/>
        <c:auto val="1"/>
        <c:lblAlgn val="ctr"/>
        <c:lblOffset val="100"/>
        <c:noMultiLvlLbl val="0"/>
      </c:catAx>
      <c:valAx>
        <c:axId val="571672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407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>
          <a:solidFill>
            <a:schemeClr val="tx1">
              <a:lumMod val="85000"/>
              <a:lumOff val="1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5BB65F-3363-4A5D-8A75-50937F8BD7D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63B0CF-399D-4FB7-AA24-CA8D3BAF49C5}">
      <dgm:prSet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b="1" dirty="0">
              <a:solidFill>
                <a:schemeClr val="tx1">
                  <a:lumMod val="75000"/>
                  <a:lumOff val="25000"/>
                </a:schemeClr>
              </a:solidFill>
            </a:rPr>
            <a:t> Центр онкогинекологии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348AD5D-8CD6-4FC9-9A6A-276457158E54}" type="parTrans" cxnId="{3AD120B4-86D1-4A5E-A2A0-FF0AAF477F0A}">
      <dgm:prSet/>
      <dgm:spPr/>
      <dgm:t>
        <a:bodyPr/>
        <a:lstStyle/>
        <a:p>
          <a:endParaRPr lang="ru-RU"/>
        </a:p>
      </dgm:t>
    </dgm:pt>
    <dgm:pt modelId="{AF54BAE7-AF90-433C-A7DD-C6D373157E1C}" type="sibTrans" cxnId="{3AD120B4-86D1-4A5E-A2A0-FF0AAF477F0A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B1B4741-9E3A-441B-8275-0FD5B61EDF63}">
      <dgm:prSet custT="1"/>
      <dgm:spPr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  <dgm:t>
        <a:bodyPr spcFirstLastPara="0" vert="horz" wrap="square" lIns="248033" tIns="38100" rIns="38100" bIns="38100" numCol="1" spcCol="1270" anchor="ctr" anchorCtr="0"/>
        <a:lstStyle/>
        <a:p>
          <a:r>
            <a:rPr lang="en-US" sz="1500" b="1" kern="1200" dirty="0">
              <a:solidFill>
                <a:srgbClr val="000000">
                  <a:lumMod val="75000"/>
                  <a:lumOff val="25000"/>
                </a:srgbClr>
              </a:solidFill>
              <a:latin typeface="Segoe UI"/>
              <a:ea typeface="+mn-ea"/>
              <a:cs typeface="+mn-cs"/>
            </a:rPr>
            <a:t> </a:t>
          </a:r>
          <a:r>
            <a:rPr lang="ru-RU" sz="1500" b="1" kern="1200" dirty="0">
              <a:solidFill>
                <a:srgbClr val="000000">
                  <a:lumMod val="75000"/>
                  <a:lumOff val="25000"/>
                </a:srgbClr>
              </a:solidFill>
              <a:latin typeface="Segoe UI"/>
              <a:ea typeface="+mn-ea"/>
              <a:cs typeface="+mn-cs"/>
            </a:rPr>
            <a:t> Поликлиника ГАУЗ СО «СООД»</a:t>
          </a:r>
        </a:p>
      </dgm:t>
    </dgm:pt>
    <dgm:pt modelId="{5A3A24B2-6B37-44D2-9062-50099442A513}" type="parTrans" cxnId="{49270532-A5D8-4E12-9633-4D6B2F93AD11}">
      <dgm:prSet/>
      <dgm:spPr/>
      <dgm:t>
        <a:bodyPr/>
        <a:lstStyle/>
        <a:p>
          <a:endParaRPr lang="ru-RU"/>
        </a:p>
      </dgm:t>
    </dgm:pt>
    <dgm:pt modelId="{2157C095-4F92-46E3-8DB4-C50A46269A55}" type="sibTrans" cxnId="{49270532-A5D8-4E12-9633-4D6B2F93AD11}">
      <dgm:prSet/>
      <dgm:spPr/>
      <dgm:t>
        <a:bodyPr/>
        <a:lstStyle/>
        <a:p>
          <a:endParaRPr lang="ru-RU"/>
        </a:p>
      </dgm:t>
    </dgm:pt>
    <dgm:pt modelId="{58DB4436-A8E5-4893-B683-82F76C0064F5}">
      <dgm:prSet custT="1"/>
      <dgm:spPr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  <dgm:t>
        <a:bodyPr spcFirstLastPara="0" vert="horz" wrap="square" lIns="248033" tIns="38100" rIns="38100" bIns="38100" numCol="1" spcCol="1270" anchor="ctr" anchorCtr="0"/>
        <a:lstStyle/>
        <a:p>
          <a:r>
            <a:rPr lang="ru-RU" sz="1500" b="1" kern="1200" dirty="0">
              <a:solidFill>
                <a:schemeClr val="tx1">
                  <a:lumMod val="85000"/>
                  <a:lumOff val="15000"/>
                </a:schemeClr>
              </a:solidFill>
              <a:latin typeface="Segoe UI"/>
              <a:ea typeface="+mn-ea"/>
              <a:cs typeface="+mn-cs"/>
            </a:rPr>
            <a:t>  Специалист</a:t>
          </a:r>
          <a:r>
            <a:rPr lang="ru-RU" sz="15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 ОМО отдела</a:t>
          </a:r>
          <a:endParaRPr lang="ru-RU" sz="1500" kern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34C2B7E-D476-4E93-A309-58B8F1E3BFD1}" type="parTrans" cxnId="{12B4CA4F-D748-46F0-AA25-CC0070652F2E}">
      <dgm:prSet/>
      <dgm:spPr/>
      <dgm:t>
        <a:bodyPr/>
        <a:lstStyle/>
        <a:p>
          <a:endParaRPr lang="ru-RU"/>
        </a:p>
      </dgm:t>
    </dgm:pt>
    <dgm:pt modelId="{B71F658E-60A5-49FE-B4B2-68E683D7647F}" type="sibTrans" cxnId="{12B4CA4F-D748-46F0-AA25-CC0070652F2E}">
      <dgm:prSet/>
      <dgm:spPr/>
      <dgm:t>
        <a:bodyPr/>
        <a:lstStyle/>
        <a:p>
          <a:endParaRPr lang="ru-RU"/>
        </a:p>
      </dgm:t>
    </dgm:pt>
    <dgm:pt modelId="{90E6D14D-D68C-44EC-8442-67D06C3CC747}">
      <dgm:prSet custT="1"/>
      <dgm:spPr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  <dgm:t>
        <a:bodyPr spcFirstLastPara="0" vert="horz" wrap="square" lIns="248033" tIns="38100" rIns="38100" bIns="38100" numCol="1" spcCol="1270" anchor="ctr" anchorCtr="0"/>
        <a:lstStyle/>
        <a:p>
          <a:r>
            <a:rPr lang="ru-RU" sz="1500" b="1" kern="1200" dirty="0">
              <a:solidFill>
                <a:srgbClr val="000000">
                  <a:lumMod val="75000"/>
                  <a:lumOff val="25000"/>
                </a:srgbClr>
              </a:solidFill>
              <a:latin typeface="Segoe UI"/>
              <a:ea typeface="+mn-ea"/>
              <a:cs typeface="+mn-cs"/>
            </a:rPr>
            <a:t>  Специалист</a:t>
          </a:r>
          <a:r>
            <a:rPr lang="ru-RU" sz="1500" b="1" kern="1200" dirty="0"/>
            <a:t> </a:t>
          </a:r>
          <a:r>
            <a:rPr lang="ru-RU" sz="1500" b="1" kern="1200" dirty="0">
              <a:solidFill>
                <a:srgbClr val="000000">
                  <a:lumMod val="75000"/>
                  <a:lumOff val="25000"/>
                </a:srgbClr>
              </a:solidFill>
              <a:latin typeface="Segoe UI"/>
              <a:ea typeface="+mn-ea"/>
              <a:cs typeface="+mn-cs"/>
            </a:rPr>
            <a:t>центра мониторинга</a:t>
          </a:r>
          <a:endParaRPr lang="ru-RU" sz="1500" kern="1200" dirty="0"/>
        </a:p>
      </dgm:t>
    </dgm:pt>
    <dgm:pt modelId="{0DCCCF68-DBBA-47BB-B37C-EA136F02A73D}" type="parTrans" cxnId="{6489681C-85AC-410B-BC5C-256AA3481310}">
      <dgm:prSet/>
      <dgm:spPr/>
      <dgm:t>
        <a:bodyPr/>
        <a:lstStyle/>
        <a:p>
          <a:endParaRPr lang="ru-RU"/>
        </a:p>
      </dgm:t>
    </dgm:pt>
    <dgm:pt modelId="{1D633530-2B10-44D6-8606-D644DB109B58}" type="sibTrans" cxnId="{6489681C-85AC-410B-BC5C-256AA3481310}">
      <dgm:prSet/>
      <dgm:spPr/>
      <dgm:t>
        <a:bodyPr/>
        <a:lstStyle/>
        <a:p>
          <a:endParaRPr lang="ru-RU"/>
        </a:p>
      </dgm:t>
    </dgm:pt>
    <dgm:pt modelId="{0F7E5DCA-46E0-4178-BB65-E5A2634BC762}">
      <dgm:prSet custT="1"/>
      <dgm:spPr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  <dgm:t>
        <a:bodyPr spcFirstLastPara="0" vert="horz" wrap="square" lIns="248033" tIns="38100" rIns="38100" bIns="38100" numCol="1" spcCol="1270" anchor="ctr" anchorCtr="0"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000000">
                  <a:lumMod val="75000"/>
                  <a:lumOff val="25000"/>
                </a:srgbClr>
              </a:solidFill>
              <a:latin typeface="Segoe UI"/>
              <a:ea typeface="+mn-ea"/>
              <a:cs typeface="+mn-cs"/>
            </a:rPr>
            <a:t>  Специалист АСУ</a:t>
          </a:r>
        </a:p>
      </dgm:t>
    </dgm:pt>
    <dgm:pt modelId="{9215D635-3104-4B02-8FA3-73F217F9A481}" type="parTrans" cxnId="{5CA685A3-3AFE-4F4D-9ABC-2A5F2C2ADFAD}">
      <dgm:prSet/>
      <dgm:spPr/>
      <dgm:t>
        <a:bodyPr/>
        <a:lstStyle/>
        <a:p>
          <a:endParaRPr lang="ru-RU"/>
        </a:p>
      </dgm:t>
    </dgm:pt>
    <dgm:pt modelId="{C013D30A-AADA-413B-95CF-25C887811D07}" type="sibTrans" cxnId="{5CA685A3-3AFE-4F4D-9ABC-2A5F2C2ADFAD}">
      <dgm:prSet/>
      <dgm:spPr/>
      <dgm:t>
        <a:bodyPr/>
        <a:lstStyle/>
        <a:p>
          <a:endParaRPr lang="ru-RU"/>
        </a:p>
      </dgm:t>
    </dgm:pt>
    <dgm:pt modelId="{E7F97E75-3442-410E-B534-D18876DBFFA8}">
      <dgm:prSet custT="1"/>
      <dgm:spPr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  <dgm:t>
        <a:bodyPr spcFirstLastPara="0" vert="horz" wrap="square" lIns="248033" tIns="38100" rIns="38100" bIns="38100" numCol="1" spcCol="1270" anchor="ctr" anchorCtr="0"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000000">
                  <a:lumMod val="75000"/>
                  <a:lumOff val="25000"/>
                </a:srgbClr>
              </a:solidFill>
              <a:latin typeface="Segoe UI"/>
              <a:ea typeface="+mn-ea"/>
              <a:cs typeface="+mn-cs"/>
            </a:rPr>
            <a:t>  Отдел маркетинга</a:t>
          </a:r>
        </a:p>
      </dgm:t>
    </dgm:pt>
    <dgm:pt modelId="{E42822FE-0382-4078-8E22-241C62612206}" type="parTrans" cxnId="{97E6FA04-E23E-4944-82DF-073CBB7BBAB0}">
      <dgm:prSet/>
      <dgm:spPr/>
      <dgm:t>
        <a:bodyPr/>
        <a:lstStyle/>
        <a:p>
          <a:endParaRPr lang="ru-RU"/>
        </a:p>
      </dgm:t>
    </dgm:pt>
    <dgm:pt modelId="{142A0856-6F40-4EED-B478-E77A4289BF36}" type="sibTrans" cxnId="{97E6FA04-E23E-4944-82DF-073CBB7BBAB0}">
      <dgm:prSet/>
      <dgm:spPr/>
      <dgm:t>
        <a:bodyPr/>
        <a:lstStyle/>
        <a:p>
          <a:endParaRPr lang="ru-RU"/>
        </a:p>
      </dgm:t>
    </dgm:pt>
    <dgm:pt modelId="{3E3CD6F7-EEA9-4C9F-9DFE-5B71E7C278ED}" type="pres">
      <dgm:prSet presAssocID="{1E5BB65F-3363-4A5D-8A75-50937F8BD7DB}" presName="Name0" presStyleCnt="0">
        <dgm:presLayoutVars>
          <dgm:chMax val="7"/>
          <dgm:chPref val="7"/>
          <dgm:dir/>
        </dgm:presLayoutVars>
      </dgm:prSet>
      <dgm:spPr/>
    </dgm:pt>
    <dgm:pt modelId="{05CC525A-4EF2-45B3-BD6D-D5201DA7279E}" type="pres">
      <dgm:prSet presAssocID="{1E5BB65F-3363-4A5D-8A75-50937F8BD7DB}" presName="Name1" presStyleCnt="0"/>
      <dgm:spPr/>
    </dgm:pt>
    <dgm:pt modelId="{C904C7E1-0C0C-4FE3-B3F5-2A57DB0B1D26}" type="pres">
      <dgm:prSet presAssocID="{1E5BB65F-3363-4A5D-8A75-50937F8BD7DB}" presName="cycle" presStyleCnt="0"/>
      <dgm:spPr/>
    </dgm:pt>
    <dgm:pt modelId="{E1890AE6-561E-4C80-B712-9BB162C8D541}" type="pres">
      <dgm:prSet presAssocID="{1E5BB65F-3363-4A5D-8A75-50937F8BD7DB}" presName="srcNode" presStyleLbl="node1" presStyleIdx="0" presStyleCnt="6"/>
      <dgm:spPr/>
    </dgm:pt>
    <dgm:pt modelId="{8EB669AF-B242-4B27-8550-EE69025DFEC9}" type="pres">
      <dgm:prSet presAssocID="{1E5BB65F-3363-4A5D-8A75-50937F8BD7DB}" presName="conn" presStyleLbl="parChTrans1D2" presStyleIdx="0" presStyleCnt="1"/>
      <dgm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</dgm:spPr>
    </dgm:pt>
    <dgm:pt modelId="{EF4FA35C-BAB6-45DC-94D5-707638D7B110}" type="pres">
      <dgm:prSet presAssocID="{1E5BB65F-3363-4A5D-8A75-50937F8BD7DB}" presName="extraNode" presStyleLbl="node1" presStyleIdx="0" presStyleCnt="6"/>
      <dgm:spPr/>
    </dgm:pt>
    <dgm:pt modelId="{940082B5-070B-4E71-A637-EB6CBCA7C2E2}" type="pres">
      <dgm:prSet presAssocID="{1E5BB65F-3363-4A5D-8A75-50937F8BD7DB}" presName="dstNode" presStyleLbl="node1" presStyleIdx="0" presStyleCnt="6"/>
      <dgm:spPr/>
    </dgm:pt>
    <dgm:pt modelId="{D0FF07B8-BF7B-4F39-826A-35261E37CAE9}" type="pres">
      <dgm:prSet presAssocID="{4263B0CF-399D-4FB7-AA24-CA8D3BAF49C5}" presName="text_1" presStyleLbl="node1" presStyleIdx="0" presStyleCnt="6">
        <dgm:presLayoutVars>
          <dgm:bulletEnabled val="1"/>
        </dgm:presLayoutVars>
      </dgm:prSet>
      <dgm:spPr/>
    </dgm:pt>
    <dgm:pt modelId="{0ED6D342-A13A-4BC6-88AE-6E3DC66212D7}" type="pres">
      <dgm:prSet presAssocID="{4263B0CF-399D-4FB7-AA24-CA8D3BAF49C5}" presName="accent_1" presStyleCnt="0"/>
      <dgm:spPr/>
    </dgm:pt>
    <dgm:pt modelId="{DC8EBE08-C878-4A16-B247-A4D2FD5C5030}" type="pres">
      <dgm:prSet presAssocID="{4263B0CF-399D-4FB7-AA24-CA8D3BAF49C5}" presName="accentRepeatNode" presStyleLbl="solidFgAcc1" presStyleIdx="0" presStyleCnt="6"/>
      <dgm:spPr>
        <a:xfrm>
          <a:off x="46712" y="117240"/>
          <a:ext cx="390602" cy="3906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  <dgm:pt modelId="{4B4F9DA7-44A4-4298-96CB-877712B57AAC}" type="pres">
      <dgm:prSet presAssocID="{4B1B4741-9E3A-441B-8275-0FD5B61EDF63}" presName="text_2" presStyleLbl="node1" presStyleIdx="1" presStyleCnt="6" custScaleY="134192">
        <dgm:presLayoutVars>
          <dgm:bulletEnabled val="1"/>
        </dgm:presLayoutVars>
      </dgm:prSet>
      <dgm:spPr>
        <a:xfrm>
          <a:off x="499051" y="624963"/>
          <a:ext cx="4527293" cy="312481"/>
        </a:xfrm>
        <a:prstGeom prst="rect">
          <a:avLst/>
        </a:prstGeom>
      </dgm:spPr>
    </dgm:pt>
    <dgm:pt modelId="{ADAF7EC2-24C2-4150-B0F9-B8FDE63D0FAE}" type="pres">
      <dgm:prSet presAssocID="{4B1B4741-9E3A-441B-8275-0FD5B61EDF63}" presName="accent_2" presStyleCnt="0"/>
      <dgm:spPr/>
    </dgm:pt>
    <dgm:pt modelId="{A55D37DD-73C9-45BC-BE08-60C7BB602437}" type="pres">
      <dgm:prSet presAssocID="{4B1B4741-9E3A-441B-8275-0FD5B61EDF63}" presName="accentRepeatNode" presStyleLbl="solidFgAcc1" presStyleIdx="1" presStyleCnt="6"/>
      <dgm:spPr>
        <a:xfrm>
          <a:off x="303750" y="585903"/>
          <a:ext cx="390602" cy="3906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  <dgm:pt modelId="{90A7E288-3CA5-46C2-BD44-31B307754618}" type="pres">
      <dgm:prSet presAssocID="{58DB4436-A8E5-4893-B683-82F76C0064F5}" presName="text_3" presStyleLbl="node1" presStyleIdx="2" presStyleCnt="6">
        <dgm:presLayoutVars>
          <dgm:bulletEnabled val="1"/>
        </dgm:presLayoutVars>
      </dgm:prSet>
      <dgm:spPr>
        <a:xfrm>
          <a:off x="616588" y="1093627"/>
          <a:ext cx="4409757" cy="312481"/>
        </a:xfrm>
        <a:prstGeom prst="rect">
          <a:avLst/>
        </a:prstGeom>
      </dgm:spPr>
    </dgm:pt>
    <dgm:pt modelId="{640B8604-1114-4637-AE0A-C2A3A259651B}" type="pres">
      <dgm:prSet presAssocID="{58DB4436-A8E5-4893-B683-82F76C0064F5}" presName="accent_3" presStyleCnt="0"/>
      <dgm:spPr/>
    </dgm:pt>
    <dgm:pt modelId="{AB8A8099-5D3C-4289-81E1-C8534421BFD7}" type="pres">
      <dgm:prSet presAssocID="{58DB4436-A8E5-4893-B683-82F76C0064F5}" presName="accentRepeatNode" presStyleLbl="solidFgAcc1" presStyleIdx="2" presStyleCnt="6"/>
      <dgm:spPr>
        <a:xfrm>
          <a:off x="421287" y="1054567"/>
          <a:ext cx="390602" cy="3906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  <dgm:pt modelId="{349310C7-0BD7-47F3-A0CD-36E53F4A7645}" type="pres">
      <dgm:prSet presAssocID="{90E6D14D-D68C-44EC-8442-67D06C3CC747}" presName="text_4" presStyleLbl="node1" presStyleIdx="3" presStyleCnt="6">
        <dgm:presLayoutVars>
          <dgm:bulletEnabled val="1"/>
        </dgm:presLayoutVars>
      </dgm:prSet>
      <dgm:spPr>
        <a:xfrm>
          <a:off x="616588" y="1561994"/>
          <a:ext cx="4409757" cy="312481"/>
        </a:xfrm>
        <a:prstGeom prst="rect">
          <a:avLst/>
        </a:prstGeom>
      </dgm:spPr>
    </dgm:pt>
    <dgm:pt modelId="{89124B39-A73F-454B-861A-6907A3598BEE}" type="pres">
      <dgm:prSet presAssocID="{90E6D14D-D68C-44EC-8442-67D06C3CC747}" presName="accent_4" presStyleCnt="0"/>
      <dgm:spPr/>
    </dgm:pt>
    <dgm:pt modelId="{E3903C63-575A-4F4A-B39C-5BC6AF9B3768}" type="pres">
      <dgm:prSet presAssocID="{90E6D14D-D68C-44EC-8442-67D06C3CC747}" presName="accentRepeatNode" presStyleLbl="solidFgAcc1" presStyleIdx="3" presStyleCnt="6"/>
      <dgm:spPr>
        <a:xfrm>
          <a:off x="421287" y="1522934"/>
          <a:ext cx="390602" cy="3906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  <dgm:pt modelId="{06F6079C-D024-4AB2-BE26-3C6F3792D40A}" type="pres">
      <dgm:prSet presAssocID="{0F7E5DCA-46E0-4178-BB65-E5A2634BC762}" presName="text_5" presStyleLbl="node1" presStyleIdx="4" presStyleCnt="6">
        <dgm:presLayoutVars>
          <dgm:bulletEnabled val="1"/>
        </dgm:presLayoutVars>
      </dgm:prSet>
      <dgm:spPr>
        <a:xfrm>
          <a:off x="499051" y="2030658"/>
          <a:ext cx="4527293" cy="312481"/>
        </a:xfrm>
        <a:prstGeom prst="rect">
          <a:avLst/>
        </a:prstGeom>
      </dgm:spPr>
    </dgm:pt>
    <dgm:pt modelId="{6E86A2FD-1ED4-4AE9-BFF8-EFA9B061FD6B}" type="pres">
      <dgm:prSet presAssocID="{0F7E5DCA-46E0-4178-BB65-E5A2634BC762}" presName="accent_5" presStyleCnt="0"/>
      <dgm:spPr/>
    </dgm:pt>
    <dgm:pt modelId="{241F281E-1249-4BDE-A55F-AB2E305BA77E}" type="pres">
      <dgm:prSet presAssocID="{0F7E5DCA-46E0-4178-BB65-E5A2634BC762}" presName="accentRepeatNode" presStyleLbl="solidFgAcc1" presStyleIdx="4" presStyleCnt="6"/>
      <dgm:spPr>
        <a:xfrm>
          <a:off x="303750" y="1991597"/>
          <a:ext cx="390602" cy="3906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  <dgm:pt modelId="{C1DDF2D4-A96B-4090-8E7A-DDA2A5CE468E}" type="pres">
      <dgm:prSet presAssocID="{E7F97E75-3442-410E-B534-D18876DBFFA8}" presName="text_6" presStyleLbl="node1" presStyleIdx="5" presStyleCnt="6">
        <dgm:presLayoutVars>
          <dgm:bulletEnabled val="1"/>
        </dgm:presLayoutVars>
      </dgm:prSet>
      <dgm:spPr>
        <a:xfrm>
          <a:off x="242014" y="2499321"/>
          <a:ext cx="4784331" cy="312481"/>
        </a:xfrm>
        <a:prstGeom prst="rect">
          <a:avLst/>
        </a:prstGeom>
      </dgm:spPr>
    </dgm:pt>
    <dgm:pt modelId="{01C3DC06-F58B-4759-8B13-D1ED69D61BA0}" type="pres">
      <dgm:prSet presAssocID="{E7F97E75-3442-410E-B534-D18876DBFFA8}" presName="accent_6" presStyleCnt="0"/>
      <dgm:spPr/>
    </dgm:pt>
    <dgm:pt modelId="{68B50687-37A6-4836-92CD-B85F19BAD340}" type="pres">
      <dgm:prSet presAssocID="{E7F97E75-3442-410E-B534-D18876DBFFA8}" presName="accentRepeatNode" presStyleLbl="solidFgAcc1" presStyleIdx="5" presStyleCnt="6"/>
      <dgm:spPr>
        <a:xfrm>
          <a:off x="46712" y="2460261"/>
          <a:ext cx="390602" cy="3906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</dgm:ptLst>
  <dgm:cxnLst>
    <dgm:cxn modelId="{97E6FA04-E23E-4944-82DF-073CBB7BBAB0}" srcId="{1E5BB65F-3363-4A5D-8A75-50937F8BD7DB}" destId="{E7F97E75-3442-410E-B534-D18876DBFFA8}" srcOrd="5" destOrd="0" parTransId="{E42822FE-0382-4078-8E22-241C62612206}" sibTransId="{142A0856-6F40-4EED-B478-E77A4289BF36}"/>
    <dgm:cxn modelId="{F8F85307-0A19-4566-80B9-2B8E348FC268}" type="presOf" srcId="{4B1B4741-9E3A-441B-8275-0FD5B61EDF63}" destId="{4B4F9DA7-44A4-4298-96CB-877712B57AAC}" srcOrd="0" destOrd="0" presId="urn:microsoft.com/office/officeart/2008/layout/VerticalCurvedList"/>
    <dgm:cxn modelId="{6489681C-85AC-410B-BC5C-256AA3481310}" srcId="{1E5BB65F-3363-4A5D-8A75-50937F8BD7DB}" destId="{90E6D14D-D68C-44EC-8442-67D06C3CC747}" srcOrd="3" destOrd="0" parTransId="{0DCCCF68-DBBA-47BB-B37C-EA136F02A73D}" sibTransId="{1D633530-2B10-44D6-8606-D644DB109B58}"/>
    <dgm:cxn modelId="{66AA4F1E-FE04-44A4-BFAE-8590A41F8257}" type="presOf" srcId="{0F7E5DCA-46E0-4178-BB65-E5A2634BC762}" destId="{06F6079C-D024-4AB2-BE26-3C6F3792D40A}" srcOrd="0" destOrd="0" presId="urn:microsoft.com/office/officeart/2008/layout/VerticalCurvedList"/>
    <dgm:cxn modelId="{49270532-A5D8-4E12-9633-4D6B2F93AD11}" srcId="{1E5BB65F-3363-4A5D-8A75-50937F8BD7DB}" destId="{4B1B4741-9E3A-441B-8275-0FD5B61EDF63}" srcOrd="1" destOrd="0" parTransId="{5A3A24B2-6B37-44D2-9062-50099442A513}" sibTransId="{2157C095-4F92-46E3-8DB4-C50A46269A55}"/>
    <dgm:cxn modelId="{FC23E148-56EB-48EF-BEB5-C021C5C565EC}" type="presOf" srcId="{1E5BB65F-3363-4A5D-8A75-50937F8BD7DB}" destId="{3E3CD6F7-EEA9-4C9F-9DFE-5B71E7C278ED}" srcOrd="0" destOrd="0" presId="urn:microsoft.com/office/officeart/2008/layout/VerticalCurvedList"/>
    <dgm:cxn modelId="{6D487A49-674E-45ED-99DD-F4EA2D0C491B}" type="presOf" srcId="{AF54BAE7-AF90-433C-A7DD-C6D373157E1C}" destId="{8EB669AF-B242-4B27-8550-EE69025DFEC9}" srcOrd="0" destOrd="0" presId="urn:microsoft.com/office/officeart/2008/layout/VerticalCurvedList"/>
    <dgm:cxn modelId="{12B4CA4F-D748-46F0-AA25-CC0070652F2E}" srcId="{1E5BB65F-3363-4A5D-8A75-50937F8BD7DB}" destId="{58DB4436-A8E5-4893-B683-82F76C0064F5}" srcOrd="2" destOrd="0" parTransId="{D34C2B7E-D476-4E93-A309-58B8F1E3BFD1}" sibTransId="{B71F658E-60A5-49FE-B4B2-68E683D7647F}"/>
    <dgm:cxn modelId="{5E28EA79-4B07-4F1F-94E9-C9E1AFAB7A6A}" type="presOf" srcId="{E7F97E75-3442-410E-B534-D18876DBFFA8}" destId="{C1DDF2D4-A96B-4090-8E7A-DDA2A5CE468E}" srcOrd="0" destOrd="0" presId="urn:microsoft.com/office/officeart/2008/layout/VerticalCurvedList"/>
    <dgm:cxn modelId="{FD0CF587-65AC-460D-9496-0949BFA5CADC}" type="presOf" srcId="{4263B0CF-399D-4FB7-AA24-CA8D3BAF49C5}" destId="{D0FF07B8-BF7B-4F39-826A-35261E37CAE9}" srcOrd="0" destOrd="0" presId="urn:microsoft.com/office/officeart/2008/layout/VerticalCurvedList"/>
    <dgm:cxn modelId="{5CA685A3-3AFE-4F4D-9ABC-2A5F2C2ADFAD}" srcId="{1E5BB65F-3363-4A5D-8A75-50937F8BD7DB}" destId="{0F7E5DCA-46E0-4178-BB65-E5A2634BC762}" srcOrd="4" destOrd="0" parTransId="{9215D635-3104-4B02-8FA3-73F217F9A481}" sibTransId="{C013D30A-AADA-413B-95CF-25C887811D07}"/>
    <dgm:cxn modelId="{66BB58B1-72F5-456C-923D-65422209CBFF}" type="presOf" srcId="{58DB4436-A8E5-4893-B683-82F76C0064F5}" destId="{90A7E288-3CA5-46C2-BD44-31B307754618}" srcOrd="0" destOrd="0" presId="urn:microsoft.com/office/officeart/2008/layout/VerticalCurvedList"/>
    <dgm:cxn modelId="{3AD120B4-86D1-4A5E-A2A0-FF0AAF477F0A}" srcId="{1E5BB65F-3363-4A5D-8A75-50937F8BD7DB}" destId="{4263B0CF-399D-4FB7-AA24-CA8D3BAF49C5}" srcOrd="0" destOrd="0" parTransId="{4348AD5D-8CD6-4FC9-9A6A-276457158E54}" sibTransId="{AF54BAE7-AF90-433C-A7DD-C6D373157E1C}"/>
    <dgm:cxn modelId="{32E445BD-3950-4E62-8C8D-086E96F1AF3C}" type="presOf" srcId="{90E6D14D-D68C-44EC-8442-67D06C3CC747}" destId="{349310C7-0BD7-47F3-A0CD-36E53F4A7645}" srcOrd="0" destOrd="0" presId="urn:microsoft.com/office/officeart/2008/layout/VerticalCurvedList"/>
    <dgm:cxn modelId="{D20884FC-D8F0-496A-A2DE-C4FE8B577A5B}" type="presParOf" srcId="{3E3CD6F7-EEA9-4C9F-9DFE-5B71E7C278ED}" destId="{05CC525A-4EF2-45B3-BD6D-D5201DA7279E}" srcOrd="0" destOrd="0" presId="urn:microsoft.com/office/officeart/2008/layout/VerticalCurvedList"/>
    <dgm:cxn modelId="{05702615-3B58-468E-A1BC-53BCE80D931A}" type="presParOf" srcId="{05CC525A-4EF2-45B3-BD6D-D5201DA7279E}" destId="{C904C7E1-0C0C-4FE3-B3F5-2A57DB0B1D26}" srcOrd="0" destOrd="0" presId="urn:microsoft.com/office/officeart/2008/layout/VerticalCurvedList"/>
    <dgm:cxn modelId="{CF2ABFC7-BA92-4D26-8194-F75A7E92037A}" type="presParOf" srcId="{C904C7E1-0C0C-4FE3-B3F5-2A57DB0B1D26}" destId="{E1890AE6-561E-4C80-B712-9BB162C8D541}" srcOrd="0" destOrd="0" presId="urn:microsoft.com/office/officeart/2008/layout/VerticalCurvedList"/>
    <dgm:cxn modelId="{98BD7E35-3AC4-4589-A765-A757F6750D59}" type="presParOf" srcId="{C904C7E1-0C0C-4FE3-B3F5-2A57DB0B1D26}" destId="{8EB669AF-B242-4B27-8550-EE69025DFEC9}" srcOrd="1" destOrd="0" presId="urn:microsoft.com/office/officeart/2008/layout/VerticalCurvedList"/>
    <dgm:cxn modelId="{E8F5DE42-DCEE-4406-85F3-A8AC662000D7}" type="presParOf" srcId="{C904C7E1-0C0C-4FE3-B3F5-2A57DB0B1D26}" destId="{EF4FA35C-BAB6-45DC-94D5-707638D7B110}" srcOrd="2" destOrd="0" presId="urn:microsoft.com/office/officeart/2008/layout/VerticalCurvedList"/>
    <dgm:cxn modelId="{A395B68B-7057-4A81-B800-9BFCC9B128E2}" type="presParOf" srcId="{C904C7E1-0C0C-4FE3-B3F5-2A57DB0B1D26}" destId="{940082B5-070B-4E71-A637-EB6CBCA7C2E2}" srcOrd="3" destOrd="0" presId="urn:microsoft.com/office/officeart/2008/layout/VerticalCurvedList"/>
    <dgm:cxn modelId="{CCB0F0D2-9B95-4367-9B9D-A47FE0F1B26F}" type="presParOf" srcId="{05CC525A-4EF2-45B3-BD6D-D5201DA7279E}" destId="{D0FF07B8-BF7B-4F39-826A-35261E37CAE9}" srcOrd="1" destOrd="0" presId="urn:microsoft.com/office/officeart/2008/layout/VerticalCurvedList"/>
    <dgm:cxn modelId="{E0A89D44-8D72-4B40-98F7-BB3CC2EC403C}" type="presParOf" srcId="{05CC525A-4EF2-45B3-BD6D-D5201DA7279E}" destId="{0ED6D342-A13A-4BC6-88AE-6E3DC66212D7}" srcOrd="2" destOrd="0" presId="urn:microsoft.com/office/officeart/2008/layout/VerticalCurvedList"/>
    <dgm:cxn modelId="{66EC832F-939A-4C37-BA3B-D7551D4A1E8C}" type="presParOf" srcId="{0ED6D342-A13A-4BC6-88AE-6E3DC66212D7}" destId="{DC8EBE08-C878-4A16-B247-A4D2FD5C5030}" srcOrd="0" destOrd="0" presId="urn:microsoft.com/office/officeart/2008/layout/VerticalCurvedList"/>
    <dgm:cxn modelId="{BFB672DC-F481-442E-ABD2-D5828562A1A6}" type="presParOf" srcId="{05CC525A-4EF2-45B3-BD6D-D5201DA7279E}" destId="{4B4F9DA7-44A4-4298-96CB-877712B57AAC}" srcOrd="3" destOrd="0" presId="urn:microsoft.com/office/officeart/2008/layout/VerticalCurvedList"/>
    <dgm:cxn modelId="{B953ECBC-989F-41A1-A54B-7E4B30F23ED0}" type="presParOf" srcId="{05CC525A-4EF2-45B3-BD6D-D5201DA7279E}" destId="{ADAF7EC2-24C2-4150-B0F9-B8FDE63D0FAE}" srcOrd="4" destOrd="0" presId="urn:microsoft.com/office/officeart/2008/layout/VerticalCurvedList"/>
    <dgm:cxn modelId="{719AF769-C72D-4B11-B913-15E29699E901}" type="presParOf" srcId="{ADAF7EC2-24C2-4150-B0F9-B8FDE63D0FAE}" destId="{A55D37DD-73C9-45BC-BE08-60C7BB602437}" srcOrd="0" destOrd="0" presId="urn:microsoft.com/office/officeart/2008/layout/VerticalCurvedList"/>
    <dgm:cxn modelId="{69DFEC97-BE00-4C5A-953C-5EE8D35303A9}" type="presParOf" srcId="{05CC525A-4EF2-45B3-BD6D-D5201DA7279E}" destId="{90A7E288-3CA5-46C2-BD44-31B307754618}" srcOrd="5" destOrd="0" presId="urn:microsoft.com/office/officeart/2008/layout/VerticalCurvedList"/>
    <dgm:cxn modelId="{D6EE2DDB-D2EE-41DB-BEC1-4CEE1FA24A6A}" type="presParOf" srcId="{05CC525A-4EF2-45B3-BD6D-D5201DA7279E}" destId="{640B8604-1114-4637-AE0A-C2A3A259651B}" srcOrd="6" destOrd="0" presId="urn:microsoft.com/office/officeart/2008/layout/VerticalCurvedList"/>
    <dgm:cxn modelId="{FC429AD0-C3AD-4205-9080-BD087116B250}" type="presParOf" srcId="{640B8604-1114-4637-AE0A-C2A3A259651B}" destId="{AB8A8099-5D3C-4289-81E1-C8534421BFD7}" srcOrd="0" destOrd="0" presId="urn:microsoft.com/office/officeart/2008/layout/VerticalCurvedList"/>
    <dgm:cxn modelId="{E2CF6599-3380-4355-8783-72C9C361AC5F}" type="presParOf" srcId="{05CC525A-4EF2-45B3-BD6D-D5201DA7279E}" destId="{349310C7-0BD7-47F3-A0CD-36E53F4A7645}" srcOrd="7" destOrd="0" presId="urn:microsoft.com/office/officeart/2008/layout/VerticalCurvedList"/>
    <dgm:cxn modelId="{94568BB4-A246-40DC-8FA6-15C890827ADE}" type="presParOf" srcId="{05CC525A-4EF2-45B3-BD6D-D5201DA7279E}" destId="{89124B39-A73F-454B-861A-6907A3598BEE}" srcOrd="8" destOrd="0" presId="urn:microsoft.com/office/officeart/2008/layout/VerticalCurvedList"/>
    <dgm:cxn modelId="{B4D3F2F0-7631-480B-B359-E72CAF1B4943}" type="presParOf" srcId="{89124B39-A73F-454B-861A-6907A3598BEE}" destId="{E3903C63-575A-4F4A-B39C-5BC6AF9B3768}" srcOrd="0" destOrd="0" presId="urn:microsoft.com/office/officeart/2008/layout/VerticalCurvedList"/>
    <dgm:cxn modelId="{787DCBBB-490D-4169-A494-C43BFA39CADA}" type="presParOf" srcId="{05CC525A-4EF2-45B3-BD6D-D5201DA7279E}" destId="{06F6079C-D024-4AB2-BE26-3C6F3792D40A}" srcOrd="9" destOrd="0" presId="urn:microsoft.com/office/officeart/2008/layout/VerticalCurvedList"/>
    <dgm:cxn modelId="{97A9F376-2C96-4904-AF34-8386991BA0F5}" type="presParOf" srcId="{05CC525A-4EF2-45B3-BD6D-D5201DA7279E}" destId="{6E86A2FD-1ED4-4AE9-BFF8-EFA9B061FD6B}" srcOrd="10" destOrd="0" presId="urn:microsoft.com/office/officeart/2008/layout/VerticalCurvedList"/>
    <dgm:cxn modelId="{B4D00CD7-7CFA-42AB-9C09-655825A47985}" type="presParOf" srcId="{6E86A2FD-1ED4-4AE9-BFF8-EFA9B061FD6B}" destId="{241F281E-1249-4BDE-A55F-AB2E305BA77E}" srcOrd="0" destOrd="0" presId="urn:microsoft.com/office/officeart/2008/layout/VerticalCurvedList"/>
    <dgm:cxn modelId="{614A302D-9593-4F6D-8931-449E39598D00}" type="presParOf" srcId="{05CC525A-4EF2-45B3-BD6D-D5201DA7279E}" destId="{C1DDF2D4-A96B-4090-8E7A-DDA2A5CE468E}" srcOrd="11" destOrd="0" presId="urn:microsoft.com/office/officeart/2008/layout/VerticalCurvedList"/>
    <dgm:cxn modelId="{7535F5B2-BFEE-41D8-B6B7-81A7E772C0D0}" type="presParOf" srcId="{05CC525A-4EF2-45B3-BD6D-D5201DA7279E}" destId="{01C3DC06-F58B-4759-8B13-D1ED69D61BA0}" srcOrd="12" destOrd="0" presId="urn:microsoft.com/office/officeart/2008/layout/VerticalCurvedList"/>
    <dgm:cxn modelId="{46A623F5-343E-4CDB-831B-32A16C1EB038}" type="presParOf" srcId="{01C3DC06-F58B-4759-8B13-D1ED69D61BA0}" destId="{68B50687-37A6-4836-92CD-B85F19BAD340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5BB65F-3363-4A5D-8A75-50937F8BD7D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63B0CF-399D-4FB7-AA24-CA8D3BAF49C5}">
      <dgm:prSet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b="1" dirty="0">
              <a:solidFill>
                <a:schemeClr val="tx1">
                  <a:lumMod val="75000"/>
                  <a:lumOff val="25000"/>
                </a:schemeClr>
              </a:solidFill>
            </a:rPr>
            <a:t>Диагностическая служба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348AD5D-8CD6-4FC9-9A6A-276457158E54}" type="parTrans" cxnId="{3AD120B4-86D1-4A5E-A2A0-FF0AAF477F0A}">
      <dgm:prSet/>
      <dgm:spPr/>
      <dgm:t>
        <a:bodyPr/>
        <a:lstStyle/>
        <a:p>
          <a:endParaRPr lang="ru-RU"/>
        </a:p>
      </dgm:t>
    </dgm:pt>
    <dgm:pt modelId="{AF54BAE7-AF90-433C-A7DD-C6D373157E1C}" type="sibTrans" cxnId="{3AD120B4-86D1-4A5E-A2A0-FF0AAF477F0A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B1B4741-9E3A-441B-8275-0FD5B61EDF63}">
      <dgm:prSet custT="1"/>
      <dgm:spPr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  <dgm:t>
        <a:bodyPr spcFirstLastPara="0" vert="horz" wrap="square" lIns="248033" tIns="38100" rIns="38100" bIns="38100" numCol="1" spcCol="1270" anchor="ctr" anchorCtr="0"/>
        <a:lstStyle/>
        <a:p>
          <a:r>
            <a:rPr lang="en-US" sz="1500" b="1" kern="1200" dirty="0">
              <a:solidFill>
                <a:srgbClr val="000000">
                  <a:lumMod val="75000"/>
                  <a:lumOff val="25000"/>
                </a:srgbClr>
              </a:solidFill>
              <a:latin typeface="Segoe UI"/>
              <a:ea typeface="+mn-ea"/>
              <a:cs typeface="+mn-cs"/>
            </a:rPr>
            <a:t>  </a:t>
          </a:r>
          <a:r>
            <a:rPr lang="ru-RU" sz="1500" b="1" kern="1200" dirty="0">
              <a:solidFill>
                <a:srgbClr val="000000">
                  <a:lumMod val="75000"/>
                  <a:lumOff val="25000"/>
                </a:srgbClr>
              </a:solidFill>
              <a:latin typeface="Segoe UI"/>
              <a:ea typeface="+mn-ea"/>
              <a:cs typeface="+mn-cs"/>
            </a:rPr>
            <a:t>Патогистологическая служба</a:t>
          </a:r>
        </a:p>
      </dgm:t>
    </dgm:pt>
    <dgm:pt modelId="{5A3A24B2-6B37-44D2-9062-50099442A513}" type="parTrans" cxnId="{49270532-A5D8-4E12-9633-4D6B2F93AD11}">
      <dgm:prSet/>
      <dgm:spPr/>
      <dgm:t>
        <a:bodyPr/>
        <a:lstStyle/>
        <a:p>
          <a:endParaRPr lang="ru-RU"/>
        </a:p>
      </dgm:t>
    </dgm:pt>
    <dgm:pt modelId="{2157C095-4F92-46E3-8DB4-C50A46269A55}" type="sibTrans" cxnId="{49270532-A5D8-4E12-9633-4D6B2F93AD11}">
      <dgm:prSet/>
      <dgm:spPr/>
      <dgm:t>
        <a:bodyPr/>
        <a:lstStyle/>
        <a:p>
          <a:endParaRPr lang="ru-RU"/>
        </a:p>
      </dgm:t>
    </dgm:pt>
    <dgm:pt modelId="{58DB4436-A8E5-4893-B683-82F76C0064F5}">
      <dgm:prSet custT="1"/>
      <dgm:spPr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  <dgm:t>
        <a:bodyPr spcFirstLastPara="0" vert="horz" wrap="square" lIns="248033" tIns="38100" rIns="38100" bIns="38100" numCol="1" spcCol="1270" anchor="ctr" anchorCtr="0"/>
        <a:lstStyle/>
        <a:p>
          <a:r>
            <a:rPr lang="ru-RU" sz="1500" b="1" kern="1200" dirty="0">
              <a:solidFill>
                <a:srgbClr val="000000">
                  <a:lumMod val="75000"/>
                  <a:lumOff val="25000"/>
                </a:srgbClr>
              </a:solidFill>
              <a:latin typeface="Segoe UI"/>
              <a:ea typeface="+mn-ea"/>
              <a:cs typeface="+mn-cs"/>
            </a:rPr>
            <a:t> Цитологическая лаборатория</a:t>
          </a:r>
          <a:endParaRPr lang="ru-RU" sz="1500" kern="1200" dirty="0"/>
        </a:p>
      </dgm:t>
    </dgm:pt>
    <dgm:pt modelId="{D34C2B7E-D476-4E93-A309-58B8F1E3BFD1}" type="parTrans" cxnId="{12B4CA4F-D748-46F0-AA25-CC0070652F2E}">
      <dgm:prSet/>
      <dgm:spPr/>
      <dgm:t>
        <a:bodyPr/>
        <a:lstStyle/>
        <a:p>
          <a:endParaRPr lang="ru-RU"/>
        </a:p>
      </dgm:t>
    </dgm:pt>
    <dgm:pt modelId="{B71F658E-60A5-49FE-B4B2-68E683D7647F}" type="sibTrans" cxnId="{12B4CA4F-D748-46F0-AA25-CC0070652F2E}">
      <dgm:prSet/>
      <dgm:spPr/>
      <dgm:t>
        <a:bodyPr/>
        <a:lstStyle/>
        <a:p>
          <a:endParaRPr lang="ru-RU"/>
        </a:p>
      </dgm:t>
    </dgm:pt>
    <dgm:pt modelId="{90E6D14D-D68C-44EC-8442-67D06C3CC747}">
      <dgm:prSet custT="1"/>
      <dgm:spPr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  <dgm:t>
        <a:bodyPr spcFirstLastPara="0" vert="horz" wrap="square" lIns="248033" tIns="38100" rIns="38100" bIns="38100" numCol="1" spcCol="1270" anchor="ctr" anchorCtr="0"/>
        <a:lstStyle/>
        <a:p>
          <a:r>
            <a:rPr lang="ru-RU" sz="1500" b="1" kern="1200" dirty="0">
              <a:solidFill>
                <a:srgbClr val="000000">
                  <a:lumMod val="75000"/>
                  <a:lumOff val="25000"/>
                </a:srgbClr>
              </a:solidFill>
              <a:latin typeface="Segoe UI"/>
              <a:ea typeface="+mn-ea"/>
              <a:cs typeface="+mn-cs"/>
            </a:rPr>
            <a:t> Лучевая диагностика</a:t>
          </a:r>
          <a:endParaRPr lang="ru-RU" sz="1500" kern="1200" dirty="0"/>
        </a:p>
      </dgm:t>
    </dgm:pt>
    <dgm:pt modelId="{0DCCCF68-DBBA-47BB-B37C-EA136F02A73D}" type="parTrans" cxnId="{6489681C-85AC-410B-BC5C-256AA3481310}">
      <dgm:prSet/>
      <dgm:spPr/>
      <dgm:t>
        <a:bodyPr/>
        <a:lstStyle/>
        <a:p>
          <a:endParaRPr lang="ru-RU"/>
        </a:p>
      </dgm:t>
    </dgm:pt>
    <dgm:pt modelId="{1D633530-2B10-44D6-8606-D644DB109B58}" type="sibTrans" cxnId="{6489681C-85AC-410B-BC5C-256AA3481310}">
      <dgm:prSet/>
      <dgm:spPr/>
      <dgm:t>
        <a:bodyPr/>
        <a:lstStyle/>
        <a:p>
          <a:endParaRPr lang="ru-RU"/>
        </a:p>
      </dgm:t>
    </dgm:pt>
    <dgm:pt modelId="{0F7E5DCA-46E0-4178-BB65-E5A2634BC762}">
      <dgm:prSet custT="1"/>
      <dgm:spPr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  <dgm:t>
        <a:bodyPr spcFirstLastPara="0" vert="horz" wrap="square" lIns="248033" tIns="38100" rIns="38100" bIns="38100" numCol="1" spcCol="1270" anchor="ctr" anchorCtr="0"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000000">
                  <a:lumMod val="75000"/>
                  <a:lumOff val="25000"/>
                </a:srgbClr>
              </a:solidFill>
              <a:latin typeface="Segoe UI"/>
              <a:ea typeface="+mn-ea"/>
              <a:cs typeface="+mn-cs"/>
            </a:rPr>
            <a:t> Анестезиологическая служба</a:t>
          </a:r>
        </a:p>
      </dgm:t>
    </dgm:pt>
    <dgm:pt modelId="{9215D635-3104-4B02-8FA3-73F217F9A481}" type="parTrans" cxnId="{5CA685A3-3AFE-4F4D-9ABC-2A5F2C2ADFAD}">
      <dgm:prSet/>
      <dgm:spPr/>
      <dgm:t>
        <a:bodyPr/>
        <a:lstStyle/>
        <a:p>
          <a:endParaRPr lang="ru-RU"/>
        </a:p>
      </dgm:t>
    </dgm:pt>
    <dgm:pt modelId="{C013D30A-AADA-413B-95CF-25C887811D07}" type="sibTrans" cxnId="{5CA685A3-3AFE-4F4D-9ABC-2A5F2C2ADFAD}">
      <dgm:prSet/>
      <dgm:spPr/>
      <dgm:t>
        <a:bodyPr/>
        <a:lstStyle/>
        <a:p>
          <a:endParaRPr lang="ru-RU"/>
        </a:p>
      </dgm:t>
    </dgm:pt>
    <dgm:pt modelId="{E7F97E75-3442-410E-B534-D18876DBFFA8}">
      <dgm:prSet custT="1"/>
      <dgm:spPr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  <dgm:t>
        <a:bodyPr spcFirstLastPara="0" vert="horz" wrap="square" lIns="248033" tIns="38100" rIns="38100" bIns="38100" numCol="1" spcCol="1270" anchor="ctr" anchorCtr="0"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000000">
                  <a:lumMod val="75000"/>
                  <a:lumOff val="25000"/>
                </a:srgbClr>
              </a:solidFill>
              <a:latin typeface="Segoe UI"/>
              <a:ea typeface="+mn-ea"/>
              <a:cs typeface="+mn-cs"/>
            </a:rPr>
            <a:t> Экономический отдел</a:t>
          </a:r>
        </a:p>
      </dgm:t>
    </dgm:pt>
    <dgm:pt modelId="{E42822FE-0382-4078-8E22-241C62612206}" type="parTrans" cxnId="{97E6FA04-E23E-4944-82DF-073CBB7BBAB0}">
      <dgm:prSet/>
      <dgm:spPr/>
      <dgm:t>
        <a:bodyPr/>
        <a:lstStyle/>
        <a:p>
          <a:endParaRPr lang="ru-RU"/>
        </a:p>
      </dgm:t>
    </dgm:pt>
    <dgm:pt modelId="{142A0856-6F40-4EED-B478-E77A4289BF36}" type="sibTrans" cxnId="{97E6FA04-E23E-4944-82DF-073CBB7BBAB0}">
      <dgm:prSet/>
      <dgm:spPr/>
      <dgm:t>
        <a:bodyPr/>
        <a:lstStyle/>
        <a:p>
          <a:endParaRPr lang="ru-RU"/>
        </a:p>
      </dgm:t>
    </dgm:pt>
    <dgm:pt modelId="{FC381B8E-6D3E-4380-8A6B-D39531B1EB68}">
      <dgm:prSet custT="1"/>
      <dgm:spPr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  <dgm:t>
        <a:bodyPr spcFirstLastPara="0" vert="horz" wrap="square" lIns="248033" tIns="38100" rIns="38100" bIns="38100" numCol="1" spcCol="1270" anchor="ctr" anchorCtr="0"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ea typeface="+mn-ea"/>
              <a:cs typeface="+mn-cs"/>
            </a:rPr>
            <a:t> Юридический отдел</a:t>
          </a:r>
        </a:p>
      </dgm:t>
    </dgm:pt>
    <dgm:pt modelId="{7F803C3A-33FE-467A-BF2C-DBCA7A70B8E6}" type="parTrans" cxnId="{5CC32F6E-A467-4660-B97D-B22F24A5E81D}">
      <dgm:prSet/>
      <dgm:spPr/>
      <dgm:t>
        <a:bodyPr/>
        <a:lstStyle/>
        <a:p>
          <a:endParaRPr lang="ru-RU"/>
        </a:p>
      </dgm:t>
    </dgm:pt>
    <dgm:pt modelId="{88109697-E44E-4144-8853-A3C4F690E944}" type="sibTrans" cxnId="{5CC32F6E-A467-4660-B97D-B22F24A5E81D}">
      <dgm:prSet/>
      <dgm:spPr/>
      <dgm:t>
        <a:bodyPr/>
        <a:lstStyle/>
        <a:p>
          <a:endParaRPr lang="ru-RU"/>
        </a:p>
      </dgm:t>
    </dgm:pt>
    <dgm:pt modelId="{3E3CD6F7-EEA9-4C9F-9DFE-5B71E7C278ED}" type="pres">
      <dgm:prSet presAssocID="{1E5BB65F-3363-4A5D-8A75-50937F8BD7DB}" presName="Name0" presStyleCnt="0">
        <dgm:presLayoutVars>
          <dgm:chMax val="7"/>
          <dgm:chPref val="7"/>
          <dgm:dir/>
        </dgm:presLayoutVars>
      </dgm:prSet>
      <dgm:spPr/>
    </dgm:pt>
    <dgm:pt modelId="{05CC525A-4EF2-45B3-BD6D-D5201DA7279E}" type="pres">
      <dgm:prSet presAssocID="{1E5BB65F-3363-4A5D-8A75-50937F8BD7DB}" presName="Name1" presStyleCnt="0"/>
      <dgm:spPr/>
    </dgm:pt>
    <dgm:pt modelId="{C904C7E1-0C0C-4FE3-B3F5-2A57DB0B1D26}" type="pres">
      <dgm:prSet presAssocID="{1E5BB65F-3363-4A5D-8A75-50937F8BD7DB}" presName="cycle" presStyleCnt="0"/>
      <dgm:spPr/>
    </dgm:pt>
    <dgm:pt modelId="{E1890AE6-561E-4C80-B712-9BB162C8D541}" type="pres">
      <dgm:prSet presAssocID="{1E5BB65F-3363-4A5D-8A75-50937F8BD7DB}" presName="srcNode" presStyleLbl="node1" presStyleIdx="0" presStyleCnt="7"/>
      <dgm:spPr/>
    </dgm:pt>
    <dgm:pt modelId="{8EB669AF-B242-4B27-8550-EE69025DFEC9}" type="pres">
      <dgm:prSet presAssocID="{1E5BB65F-3363-4A5D-8A75-50937F8BD7DB}" presName="conn" presStyleLbl="parChTrans1D2" presStyleIdx="0" presStyleCnt="1"/>
      <dgm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</dgm:spPr>
    </dgm:pt>
    <dgm:pt modelId="{EF4FA35C-BAB6-45DC-94D5-707638D7B110}" type="pres">
      <dgm:prSet presAssocID="{1E5BB65F-3363-4A5D-8A75-50937F8BD7DB}" presName="extraNode" presStyleLbl="node1" presStyleIdx="0" presStyleCnt="7"/>
      <dgm:spPr/>
    </dgm:pt>
    <dgm:pt modelId="{940082B5-070B-4E71-A637-EB6CBCA7C2E2}" type="pres">
      <dgm:prSet presAssocID="{1E5BB65F-3363-4A5D-8A75-50937F8BD7DB}" presName="dstNode" presStyleLbl="node1" presStyleIdx="0" presStyleCnt="7"/>
      <dgm:spPr/>
    </dgm:pt>
    <dgm:pt modelId="{D0FF07B8-BF7B-4F39-826A-35261E37CAE9}" type="pres">
      <dgm:prSet presAssocID="{4263B0CF-399D-4FB7-AA24-CA8D3BAF49C5}" presName="text_1" presStyleLbl="node1" presStyleIdx="0" presStyleCnt="7">
        <dgm:presLayoutVars>
          <dgm:bulletEnabled val="1"/>
        </dgm:presLayoutVars>
      </dgm:prSet>
      <dgm:spPr/>
    </dgm:pt>
    <dgm:pt modelId="{0ED6D342-A13A-4BC6-88AE-6E3DC66212D7}" type="pres">
      <dgm:prSet presAssocID="{4263B0CF-399D-4FB7-AA24-CA8D3BAF49C5}" presName="accent_1" presStyleCnt="0"/>
      <dgm:spPr/>
    </dgm:pt>
    <dgm:pt modelId="{DC8EBE08-C878-4A16-B247-A4D2FD5C5030}" type="pres">
      <dgm:prSet presAssocID="{4263B0CF-399D-4FB7-AA24-CA8D3BAF49C5}" presName="accentRepeatNode" presStyleLbl="solidFgAcc1" presStyleIdx="0" presStyleCnt="7"/>
      <dgm:spPr>
        <a:xfrm>
          <a:off x="46712" y="117240"/>
          <a:ext cx="390602" cy="3906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  <dgm:pt modelId="{4B4F9DA7-44A4-4298-96CB-877712B57AAC}" type="pres">
      <dgm:prSet presAssocID="{4B1B4741-9E3A-441B-8275-0FD5B61EDF63}" presName="text_2" presStyleLbl="node1" presStyleIdx="1" presStyleCnt="7">
        <dgm:presLayoutVars>
          <dgm:bulletEnabled val="1"/>
        </dgm:presLayoutVars>
      </dgm:prSet>
      <dgm:spPr>
        <a:xfrm>
          <a:off x="499051" y="624963"/>
          <a:ext cx="4527293" cy="312481"/>
        </a:xfrm>
        <a:prstGeom prst="rect">
          <a:avLst/>
        </a:prstGeom>
      </dgm:spPr>
    </dgm:pt>
    <dgm:pt modelId="{ADAF7EC2-24C2-4150-B0F9-B8FDE63D0FAE}" type="pres">
      <dgm:prSet presAssocID="{4B1B4741-9E3A-441B-8275-0FD5B61EDF63}" presName="accent_2" presStyleCnt="0"/>
      <dgm:spPr/>
    </dgm:pt>
    <dgm:pt modelId="{A55D37DD-73C9-45BC-BE08-60C7BB602437}" type="pres">
      <dgm:prSet presAssocID="{4B1B4741-9E3A-441B-8275-0FD5B61EDF63}" presName="accentRepeatNode" presStyleLbl="solidFgAcc1" presStyleIdx="1" presStyleCnt="7"/>
      <dgm:spPr>
        <a:xfrm>
          <a:off x="303750" y="585903"/>
          <a:ext cx="390602" cy="3906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  <dgm:pt modelId="{90A7E288-3CA5-46C2-BD44-31B307754618}" type="pres">
      <dgm:prSet presAssocID="{58DB4436-A8E5-4893-B683-82F76C0064F5}" presName="text_3" presStyleLbl="node1" presStyleIdx="2" presStyleCnt="7">
        <dgm:presLayoutVars>
          <dgm:bulletEnabled val="1"/>
        </dgm:presLayoutVars>
      </dgm:prSet>
      <dgm:spPr>
        <a:xfrm>
          <a:off x="616588" y="1093627"/>
          <a:ext cx="4409757" cy="312481"/>
        </a:xfrm>
        <a:prstGeom prst="rect">
          <a:avLst/>
        </a:prstGeom>
      </dgm:spPr>
    </dgm:pt>
    <dgm:pt modelId="{640B8604-1114-4637-AE0A-C2A3A259651B}" type="pres">
      <dgm:prSet presAssocID="{58DB4436-A8E5-4893-B683-82F76C0064F5}" presName="accent_3" presStyleCnt="0"/>
      <dgm:spPr/>
    </dgm:pt>
    <dgm:pt modelId="{AB8A8099-5D3C-4289-81E1-C8534421BFD7}" type="pres">
      <dgm:prSet presAssocID="{58DB4436-A8E5-4893-B683-82F76C0064F5}" presName="accentRepeatNode" presStyleLbl="solidFgAcc1" presStyleIdx="2" presStyleCnt="7"/>
      <dgm:spPr>
        <a:xfrm>
          <a:off x="421287" y="1054567"/>
          <a:ext cx="390602" cy="3906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  <dgm:pt modelId="{349310C7-0BD7-47F3-A0CD-36E53F4A7645}" type="pres">
      <dgm:prSet presAssocID="{90E6D14D-D68C-44EC-8442-67D06C3CC747}" presName="text_4" presStyleLbl="node1" presStyleIdx="3" presStyleCnt="7">
        <dgm:presLayoutVars>
          <dgm:bulletEnabled val="1"/>
        </dgm:presLayoutVars>
      </dgm:prSet>
      <dgm:spPr>
        <a:xfrm>
          <a:off x="616588" y="1561994"/>
          <a:ext cx="4409757" cy="312481"/>
        </a:xfrm>
        <a:prstGeom prst="rect">
          <a:avLst/>
        </a:prstGeom>
      </dgm:spPr>
    </dgm:pt>
    <dgm:pt modelId="{89124B39-A73F-454B-861A-6907A3598BEE}" type="pres">
      <dgm:prSet presAssocID="{90E6D14D-D68C-44EC-8442-67D06C3CC747}" presName="accent_4" presStyleCnt="0"/>
      <dgm:spPr/>
    </dgm:pt>
    <dgm:pt modelId="{E3903C63-575A-4F4A-B39C-5BC6AF9B3768}" type="pres">
      <dgm:prSet presAssocID="{90E6D14D-D68C-44EC-8442-67D06C3CC747}" presName="accentRepeatNode" presStyleLbl="solidFgAcc1" presStyleIdx="3" presStyleCnt="7"/>
      <dgm:spPr>
        <a:xfrm>
          <a:off x="421287" y="1522934"/>
          <a:ext cx="390602" cy="3906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  <dgm:pt modelId="{06F6079C-D024-4AB2-BE26-3C6F3792D40A}" type="pres">
      <dgm:prSet presAssocID="{0F7E5DCA-46E0-4178-BB65-E5A2634BC762}" presName="text_5" presStyleLbl="node1" presStyleIdx="4" presStyleCnt="7">
        <dgm:presLayoutVars>
          <dgm:bulletEnabled val="1"/>
        </dgm:presLayoutVars>
      </dgm:prSet>
      <dgm:spPr>
        <a:xfrm>
          <a:off x="499051" y="2030658"/>
          <a:ext cx="4527293" cy="312481"/>
        </a:xfrm>
        <a:prstGeom prst="rect">
          <a:avLst/>
        </a:prstGeom>
      </dgm:spPr>
    </dgm:pt>
    <dgm:pt modelId="{6E86A2FD-1ED4-4AE9-BFF8-EFA9B061FD6B}" type="pres">
      <dgm:prSet presAssocID="{0F7E5DCA-46E0-4178-BB65-E5A2634BC762}" presName="accent_5" presStyleCnt="0"/>
      <dgm:spPr/>
    </dgm:pt>
    <dgm:pt modelId="{241F281E-1249-4BDE-A55F-AB2E305BA77E}" type="pres">
      <dgm:prSet presAssocID="{0F7E5DCA-46E0-4178-BB65-E5A2634BC762}" presName="accentRepeatNode" presStyleLbl="solidFgAcc1" presStyleIdx="4" presStyleCnt="7"/>
      <dgm:spPr>
        <a:xfrm>
          <a:off x="303750" y="1991597"/>
          <a:ext cx="390602" cy="3906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  <dgm:pt modelId="{C1DDF2D4-A96B-4090-8E7A-DDA2A5CE468E}" type="pres">
      <dgm:prSet presAssocID="{E7F97E75-3442-410E-B534-D18876DBFFA8}" presName="text_6" presStyleLbl="node1" presStyleIdx="5" presStyleCnt="7">
        <dgm:presLayoutVars>
          <dgm:bulletEnabled val="1"/>
        </dgm:presLayoutVars>
      </dgm:prSet>
      <dgm:spPr>
        <a:xfrm>
          <a:off x="242014" y="2499321"/>
          <a:ext cx="4784331" cy="312481"/>
        </a:xfrm>
        <a:prstGeom prst="rect">
          <a:avLst/>
        </a:prstGeom>
      </dgm:spPr>
    </dgm:pt>
    <dgm:pt modelId="{01C3DC06-F58B-4759-8B13-D1ED69D61BA0}" type="pres">
      <dgm:prSet presAssocID="{E7F97E75-3442-410E-B534-D18876DBFFA8}" presName="accent_6" presStyleCnt="0"/>
      <dgm:spPr/>
    </dgm:pt>
    <dgm:pt modelId="{68B50687-37A6-4836-92CD-B85F19BAD340}" type="pres">
      <dgm:prSet presAssocID="{E7F97E75-3442-410E-B534-D18876DBFFA8}" presName="accentRepeatNode" presStyleLbl="solidFgAcc1" presStyleIdx="5" presStyleCnt="7"/>
      <dgm:spPr>
        <a:xfrm>
          <a:off x="46712" y="2460261"/>
          <a:ext cx="390602" cy="3906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  <dgm:pt modelId="{729A1180-84A5-4FF7-B463-C70C4E77E763}" type="pres">
      <dgm:prSet presAssocID="{FC381B8E-6D3E-4380-8A6B-D39531B1EB68}" presName="text_7" presStyleLbl="node1" presStyleIdx="6" presStyleCnt="7">
        <dgm:presLayoutVars>
          <dgm:bulletEnabled val="1"/>
        </dgm:presLayoutVars>
      </dgm:prSet>
      <dgm:spPr>
        <a:xfrm>
          <a:off x="268911" y="3310736"/>
          <a:ext cx="3736355" cy="348377"/>
        </a:xfrm>
        <a:prstGeom prst="rect">
          <a:avLst/>
        </a:prstGeom>
      </dgm:spPr>
    </dgm:pt>
    <dgm:pt modelId="{0FCC1F90-9B46-4592-897B-B01B603B8BF9}" type="pres">
      <dgm:prSet presAssocID="{FC381B8E-6D3E-4380-8A6B-D39531B1EB68}" presName="accent_7" presStyleCnt="0"/>
      <dgm:spPr/>
    </dgm:pt>
    <dgm:pt modelId="{8837DCC6-CE25-46EF-972C-40E9DC8BB9D4}" type="pres">
      <dgm:prSet presAssocID="{FC381B8E-6D3E-4380-8A6B-D39531B1EB68}" presName="accentRepeatNode" presStyleLbl="solidFgAcc1" presStyleIdx="6" presStyleCnt="7"/>
      <dgm:spPr>
        <a:xfrm>
          <a:off x="51175" y="3267188"/>
          <a:ext cx="435471" cy="435471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</dgm:ptLst>
  <dgm:cxnLst>
    <dgm:cxn modelId="{97E6FA04-E23E-4944-82DF-073CBB7BBAB0}" srcId="{1E5BB65F-3363-4A5D-8A75-50937F8BD7DB}" destId="{E7F97E75-3442-410E-B534-D18876DBFFA8}" srcOrd="5" destOrd="0" parTransId="{E42822FE-0382-4078-8E22-241C62612206}" sibTransId="{142A0856-6F40-4EED-B478-E77A4289BF36}"/>
    <dgm:cxn modelId="{F8F85307-0A19-4566-80B9-2B8E348FC268}" type="presOf" srcId="{4B1B4741-9E3A-441B-8275-0FD5B61EDF63}" destId="{4B4F9DA7-44A4-4298-96CB-877712B57AAC}" srcOrd="0" destOrd="0" presId="urn:microsoft.com/office/officeart/2008/layout/VerticalCurvedList"/>
    <dgm:cxn modelId="{6489681C-85AC-410B-BC5C-256AA3481310}" srcId="{1E5BB65F-3363-4A5D-8A75-50937F8BD7DB}" destId="{90E6D14D-D68C-44EC-8442-67D06C3CC747}" srcOrd="3" destOrd="0" parTransId="{0DCCCF68-DBBA-47BB-B37C-EA136F02A73D}" sibTransId="{1D633530-2B10-44D6-8606-D644DB109B58}"/>
    <dgm:cxn modelId="{66AA4F1E-FE04-44A4-BFAE-8590A41F8257}" type="presOf" srcId="{0F7E5DCA-46E0-4178-BB65-E5A2634BC762}" destId="{06F6079C-D024-4AB2-BE26-3C6F3792D40A}" srcOrd="0" destOrd="0" presId="urn:microsoft.com/office/officeart/2008/layout/VerticalCurvedList"/>
    <dgm:cxn modelId="{49270532-A5D8-4E12-9633-4D6B2F93AD11}" srcId="{1E5BB65F-3363-4A5D-8A75-50937F8BD7DB}" destId="{4B1B4741-9E3A-441B-8275-0FD5B61EDF63}" srcOrd="1" destOrd="0" parTransId="{5A3A24B2-6B37-44D2-9062-50099442A513}" sibTransId="{2157C095-4F92-46E3-8DB4-C50A46269A55}"/>
    <dgm:cxn modelId="{FC23E148-56EB-48EF-BEB5-C021C5C565EC}" type="presOf" srcId="{1E5BB65F-3363-4A5D-8A75-50937F8BD7DB}" destId="{3E3CD6F7-EEA9-4C9F-9DFE-5B71E7C278ED}" srcOrd="0" destOrd="0" presId="urn:microsoft.com/office/officeart/2008/layout/VerticalCurvedList"/>
    <dgm:cxn modelId="{6D487A49-674E-45ED-99DD-F4EA2D0C491B}" type="presOf" srcId="{AF54BAE7-AF90-433C-A7DD-C6D373157E1C}" destId="{8EB669AF-B242-4B27-8550-EE69025DFEC9}" srcOrd="0" destOrd="0" presId="urn:microsoft.com/office/officeart/2008/layout/VerticalCurvedList"/>
    <dgm:cxn modelId="{5CC32F6E-A467-4660-B97D-B22F24A5E81D}" srcId="{1E5BB65F-3363-4A5D-8A75-50937F8BD7DB}" destId="{FC381B8E-6D3E-4380-8A6B-D39531B1EB68}" srcOrd="6" destOrd="0" parTransId="{7F803C3A-33FE-467A-BF2C-DBCA7A70B8E6}" sibTransId="{88109697-E44E-4144-8853-A3C4F690E944}"/>
    <dgm:cxn modelId="{12B4CA4F-D748-46F0-AA25-CC0070652F2E}" srcId="{1E5BB65F-3363-4A5D-8A75-50937F8BD7DB}" destId="{58DB4436-A8E5-4893-B683-82F76C0064F5}" srcOrd="2" destOrd="0" parTransId="{D34C2B7E-D476-4E93-A309-58B8F1E3BFD1}" sibTransId="{B71F658E-60A5-49FE-B4B2-68E683D7647F}"/>
    <dgm:cxn modelId="{5E28EA79-4B07-4F1F-94E9-C9E1AFAB7A6A}" type="presOf" srcId="{E7F97E75-3442-410E-B534-D18876DBFFA8}" destId="{C1DDF2D4-A96B-4090-8E7A-DDA2A5CE468E}" srcOrd="0" destOrd="0" presId="urn:microsoft.com/office/officeart/2008/layout/VerticalCurvedList"/>
    <dgm:cxn modelId="{FD0CF587-65AC-460D-9496-0949BFA5CADC}" type="presOf" srcId="{4263B0CF-399D-4FB7-AA24-CA8D3BAF49C5}" destId="{D0FF07B8-BF7B-4F39-826A-35261E37CAE9}" srcOrd="0" destOrd="0" presId="urn:microsoft.com/office/officeart/2008/layout/VerticalCurvedList"/>
    <dgm:cxn modelId="{F77A1E89-33D4-4232-A107-1F4627D63ACD}" type="presOf" srcId="{FC381B8E-6D3E-4380-8A6B-D39531B1EB68}" destId="{729A1180-84A5-4FF7-B463-C70C4E77E763}" srcOrd="0" destOrd="0" presId="urn:microsoft.com/office/officeart/2008/layout/VerticalCurvedList"/>
    <dgm:cxn modelId="{5CA685A3-3AFE-4F4D-9ABC-2A5F2C2ADFAD}" srcId="{1E5BB65F-3363-4A5D-8A75-50937F8BD7DB}" destId="{0F7E5DCA-46E0-4178-BB65-E5A2634BC762}" srcOrd="4" destOrd="0" parTransId="{9215D635-3104-4B02-8FA3-73F217F9A481}" sibTransId="{C013D30A-AADA-413B-95CF-25C887811D07}"/>
    <dgm:cxn modelId="{66BB58B1-72F5-456C-923D-65422209CBFF}" type="presOf" srcId="{58DB4436-A8E5-4893-B683-82F76C0064F5}" destId="{90A7E288-3CA5-46C2-BD44-31B307754618}" srcOrd="0" destOrd="0" presId="urn:microsoft.com/office/officeart/2008/layout/VerticalCurvedList"/>
    <dgm:cxn modelId="{3AD120B4-86D1-4A5E-A2A0-FF0AAF477F0A}" srcId="{1E5BB65F-3363-4A5D-8A75-50937F8BD7DB}" destId="{4263B0CF-399D-4FB7-AA24-CA8D3BAF49C5}" srcOrd="0" destOrd="0" parTransId="{4348AD5D-8CD6-4FC9-9A6A-276457158E54}" sibTransId="{AF54BAE7-AF90-433C-A7DD-C6D373157E1C}"/>
    <dgm:cxn modelId="{32E445BD-3950-4E62-8C8D-086E96F1AF3C}" type="presOf" srcId="{90E6D14D-D68C-44EC-8442-67D06C3CC747}" destId="{349310C7-0BD7-47F3-A0CD-36E53F4A7645}" srcOrd="0" destOrd="0" presId="urn:microsoft.com/office/officeart/2008/layout/VerticalCurvedList"/>
    <dgm:cxn modelId="{D20884FC-D8F0-496A-A2DE-C4FE8B577A5B}" type="presParOf" srcId="{3E3CD6F7-EEA9-4C9F-9DFE-5B71E7C278ED}" destId="{05CC525A-4EF2-45B3-BD6D-D5201DA7279E}" srcOrd="0" destOrd="0" presId="urn:microsoft.com/office/officeart/2008/layout/VerticalCurvedList"/>
    <dgm:cxn modelId="{05702615-3B58-468E-A1BC-53BCE80D931A}" type="presParOf" srcId="{05CC525A-4EF2-45B3-BD6D-D5201DA7279E}" destId="{C904C7E1-0C0C-4FE3-B3F5-2A57DB0B1D26}" srcOrd="0" destOrd="0" presId="urn:microsoft.com/office/officeart/2008/layout/VerticalCurvedList"/>
    <dgm:cxn modelId="{CF2ABFC7-BA92-4D26-8194-F75A7E92037A}" type="presParOf" srcId="{C904C7E1-0C0C-4FE3-B3F5-2A57DB0B1D26}" destId="{E1890AE6-561E-4C80-B712-9BB162C8D541}" srcOrd="0" destOrd="0" presId="urn:microsoft.com/office/officeart/2008/layout/VerticalCurvedList"/>
    <dgm:cxn modelId="{98BD7E35-3AC4-4589-A765-A757F6750D59}" type="presParOf" srcId="{C904C7E1-0C0C-4FE3-B3F5-2A57DB0B1D26}" destId="{8EB669AF-B242-4B27-8550-EE69025DFEC9}" srcOrd="1" destOrd="0" presId="urn:microsoft.com/office/officeart/2008/layout/VerticalCurvedList"/>
    <dgm:cxn modelId="{E8F5DE42-DCEE-4406-85F3-A8AC662000D7}" type="presParOf" srcId="{C904C7E1-0C0C-4FE3-B3F5-2A57DB0B1D26}" destId="{EF4FA35C-BAB6-45DC-94D5-707638D7B110}" srcOrd="2" destOrd="0" presId="urn:microsoft.com/office/officeart/2008/layout/VerticalCurvedList"/>
    <dgm:cxn modelId="{A395B68B-7057-4A81-B800-9BFCC9B128E2}" type="presParOf" srcId="{C904C7E1-0C0C-4FE3-B3F5-2A57DB0B1D26}" destId="{940082B5-070B-4E71-A637-EB6CBCA7C2E2}" srcOrd="3" destOrd="0" presId="urn:microsoft.com/office/officeart/2008/layout/VerticalCurvedList"/>
    <dgm:cxn modelId="{CCB0F0D2-9B95-4367-9B9D-A47FE0F1B26F}" type="presParOf" srcId="{05CC525A-4EF2-45B3-BD6D-D5201DA7279E}" destId="{D0FF07B8-BF7B-4F39-826A-35261E37CAE9}" srcOrd="1" destOrd="0" presId="urn:microsoft.com/office/officeart/2008/layout/VerticalCurvedList"/>
    <dgm:cxn modelId="{E0A89D44-8D72-4B40-98F7-BB3CC2EC403C}" type="presParOf" srcId="{05CC525A-4EF2-45B3-BD6D-D5201DA7279E}" destId="{0ED6D342-A13A-4BC6-88AE-6E3DC66212D7}" srcOrd="2" destOrd="0" presId="urn:microsoft.com/office/officeart/2008/layout/VerticalCurvedList"/>
    <dgm:cxn modelId="{66EC832F-939A-4C37-BA3B-D7551D4A1E8C}" type="presParOf" srcId="{0ED6D342-A13A-4BC6-88AE-6E3DC66212D7}" destId="{DC8EBE08-C878-4A16-B247-A4D2FD5C5030}" srcOrd="0" destOrd="0" presId="urn:microsoft.com/office/officeart/2008/layout/VerticalCurvedList"/>
    <dgm:cxn modelId="{BFB672DC-F481-442E-ABD2-D5828562A1A6}" type="presParOf" srcId="{05CC525A-4EF2-45B3-BD6D-D5201DA7279E}" destId="{4B4F9DA7-44A4-4298-96CB-877712B57AAC}" srcOrd="3" destOrd="0" presId="urn:microsoft.com/office/officeart/2008/layout/VerticalCurvedList"/>
    <dgm:cxn modelId="{B953ECBC-989F-41A1-A54B-7E4B30F23ED0}" type="presParOf" srcId="{05CC525A-4EF2-45B3-BD6D-D5201DA7279E}" destId="{ADAF7EC2-24C2-4150-B0F9-B8FDE63D0FAE}" srcOrd="4" destOrd="0" presId="urn:microsoft.com/office/officeart/2008/layout/VerticalCurvedList"/>
    <dgm:cxn modelId="{719AF769-C72D-4B11-B913-15E29699E901}" type="presParOf" srcId="{ADAF7EC2-24C2-4150-B0F9-B8FDE63D0FAE}" destId="{A55D37DD-73C9-45BC-BE08-60C7BB602437}" srcOrd="0" destOrd="0" presId="urn:microsoft.com/office/officeart/2008/layout/VerticalCurvedList"/>
    <dgm:cxn modelId="{69DFEC97-BE00-4C5A-953C-5EE8D35303A9}" type="presParOf" srcId="{05CC525A-4EF2-45B3-BD6D-D5201DA7279E}" destId="{90A7E288-3CA5-46C2-BD44-31B307754618}" srcOrd="5" destOrd="0" presId="urn:microsoft.com/office/officeart/2008/layout/VerticalCurvedList"/>
    <dgm:cxn modelId="{D6EE2DDB-D2EE-41DB-BEC1-4CEE1FA24A6A}" type="presParOf" srcId="{05CC525A-4EF2-45B3-BD6D-D5201DA7279E}" destId="{640B8604-1114-4637-AE0A-C2A3A259651B}" srcOrd="6" destOrd="0" presId="urn:microsoft.com/office/officeart/2008/layout/VerticalCurvedList"/>
    <dgm:cxn modelId="{FC429AD0-C3AD-4205-9080-BD087116B250}" type="presParOf" srcId="{640B8604-1114-4637-AE0A-C2A3A259651B}" destId="{AB8A8099-5D3C-4289-81E1-C8534421BFD7}" srcOrd="0" destOrd="0" presId="urn:microsoft.com/office/officeart/2008/layout/VerticalCurvedList"/>
    <dgm:cxn modelId="{E2CF6599-3380-4355-8783-72C9C361AC5F}" type="presParOf" srcId="{05CC525A-4EF2-45B3-BD6D-D5201DA7279E}" destId="{349310C7-0BD7-47F3-A0CD-36E53F4A7645}" srcOrd="7" destOrd="0" presId="urn:microsoft.com/office/officeart/2008/layout/VerticalCurvedList"/>
    <dgm:cxn modelId="{94568BB4-A246-40DC-8FA6-15C890827ADE}" type="presParOf" srcId="{05CC525A-4EF2-45B3-BD6D-D5201DA7279E}" destId="{89124B39-A73F-454B-861A-6907A3598BEE}" srcOrd="8" destOrd="0" presId="urn:microsoft.com/office/officeart/2008/layout/VerticalCurvedList"/>
    <dgm:cxn modelId="{B4D3F2F0-7631-480B-B359-E72CAF1B4943}" type="presParOf" srcId="{89124B39-A73F-454B-861A-6907A3598BEE}" destId="{E3903C63-575A-4F4A-B39C-5BC6AF9B3768}" srcOrd="0" destOrd="0" presId="urn:microsoft.com/office/officeart/2008/layout/VerticalCurvedList"/>
    <dgm:cxn modelId="{787DCBBB-490D-4169-A494-C43BFA39CADA}" type="presParOf" srcId="{05CC525A-4EF2-45B3-BD6D-D5201DA7279E}" destId="{06F6079C-D024-4AB2-BE26-3C6F3792D40A}" srcOrd="9" destOrd="0" presId="urn:microsoft.com/office/officeart/2008/layout/VerticalCurvedList"/>
    <dgm:cxn modelId="{97A9F376-2C96-4904-AF34-8386991BA0F5}" type="presParOf" srcId="{05CC525A-4EF2-45B3-BD6D-D5201DA7279E}" destId="{6E86A2FD-1ED4-4AE9-BFF8-EFA9B061FD6B}" srcOrd="10" destOrd="0" presId="urn:microsoft.com/office/officeart/2008/layout/VerticalCurvedList"/>
    <dgm:cxn modelId="{B4D00CD7-7CFA-42AB-9C09-655825A47985}" type="presParOf" srcId="{6E86A2FD-1ED4-4AE9-BFF8-EFA9B061FD6B}" destId="{241F281E-1249-4BDE-A55F-AB2E305BA77E}" srcOrd="0" destOrd="0" presId="urn:microsoft.com/office/officeart/2008/layout/VerticalCurvedList"/>
    <dgm:cxn modelId="{614A302D-9593-4F6D-8931-449E39598D00}" type="presParOf" srcId="{05CC525A-4EF2-45B3-BD6D-D5201DA7279E}" destId="{C1DDF2D4-A96B-4090-8E7A-DDA2A5CE468E}" srcOrd="11" destOrd="0" presId="urn:microsoft.com/office/officeart/2008/layout/VerticalCurvedList"/>
    <dgm:cxn modelId="{7535F5B2-BFEE-41D8-B6B7-81A7E772C0D0}" type="presParOf" srcId="{05CC525A-4EF2-45B3-BD6D-D5201DA7279E}" destId="{01C3DC06-F58B-4759-8B13-D1ED69D61BA0}" srcOrd="12" destOrd="0" presId="urn:microsoft.com/office/officeart/2008/layout/VerticalCurvedList"/>
    <dgm:cxn modelId="{46A623F5-343E-4CDB-831B-32A16C1EB038}" type="presParOf" srcId="{01C3DC06-F58B-4759-8B13-D1ED69D61BA0}" destId="{68B50687-37A6-4836-92CD-B85F19BAD340}" srcOrd="0" destOrd="0" presId="urn:microsoft.com/office/officeart/2008/layout/VerticalCurvedList"/>
    <dgm:cxn modelId="{E3243B5C-9966-4EA3-A122-EE684C76F397}" type="presParOf" srcId="{05CC525A-4EF2-45B3-BD6D-D5201DA7279E}" destId="{729A1180-84A5-4FF7-B463-C70C4E77E763}" srcOrd="13" destOrd="0" presId="urn:microsoft.com/office/officeart/2008/layout/VerticalCurvedList"/>
    <dgm:cxn modelId="{6A875124-BE1F-4E8F-9067-4569CA977BC3}" type="presParOf" srcId="{05CC525A-4EF2-45B3-BD6D-D5201DA7279E}" destId="{0FCC1F90-9B46-4592-897B-B01B603B8BF9}" srcOrd="14" destOrd="0" presId="urn:microsoft.com/office/officeart/2008/layout/VerticalCurvedList"/>
    <dgm:cxn modelId="{17AA2F78-B9A9-4E3D-8B71-05DC037BDAFD}" type="presParOf" srcId="{0FCC1F90-9B46-4592-897B-B01B603B8BF9}" destId="{8837DCC6-CE25-46EF-972C-40E9DC8BB9D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2871B6-02E9-4174-AAD1-9B192A8F4D0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B46232-5136-4372-8DCB-0E1CD5707B49}">
      <dgm:prSet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000000"/>
              </a:solidFill>
              <a:latin typeface="Segoe UI"/>
              <a:ea typeface="Segoe UI Black" panose="020B0A02040204020203" pitchFamily="34" charset="0"/>
              <a:cs typeface="Times New Roman" panose="02020603050405020304" pitchFamily="18" charset="0"/>
            </a:rPr>
            <a:t>Социальный запрос со стороны населения и медицинской общественности на снижение смертности населения от онкологических заболеваний, в том числе трудоспособного возраста</a:t>
          </a:r>
        </a:p>
      </dgm:t>
    </dgm:pt>
    <dgm:pt modelId="{3917AD06-AE08-457B-B98C-6A90CBC6FB14}" type="parTrans" cxnId="{BEAA9252-BEF0-4CE1-B2AB-B24CE3B34EFE}">
      <dgm:prSet/>
      <dgm:spPr/>
      <dgm:t>
        <a:bodyPr/>
        <a:lstStyle/>
        <a:p>
          <a:endParaRPr lang="ru-RU"/>
        </a:p>
      </dgm:t>
    </dgm:pt>
    <dgm:pt modelId="{36516F73-F3E7-4C65-8C2F-010479939B30}" type="sibTrans" cxnId="{BEAA9252-BEF0-4CE1-B2AB-B24CE3B34EFE}">
      <dgm:prSet/>
      <dgm:spPr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  <dgm:t>
        <a:bodyPr spcFirstLastPara="0" vert="horz" wrap="square" lIns="320242" tIns="25400" rIns="25400" bIns="25400" numCol="1" spcCol="1270" anchor="ctr" anchorCtr="0"/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kern="1200">
            <a:solidFill>
              <a:srgbClr val="000000"/>
            </a:solidFill>
            <a:latin typeface="Segoe UI"/>
            <a:ea typeface="+mn-ea"/>
            <a:cs typeface="+mn-cs"/>
          </a:endParaRPr>
        </a:p>
      </dgm:t>
    </dgm:pt>
    <dgm:pt modelId="{6691A3BE-8C3C-44FE-81EB-9C53568D13B5}">
      <dgm:prSet custT="1"/>
      <dgm:spPr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  <dgm:t>
        <a:bodyPr spcFirstLastPara="0" vert="horz" wrap="square" lIns="320242" tIns="25400" rIns="25400" bIns="25400" numCol="1" spcCol="1270" anchor="ctr" anchorCtr="0"/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000000"/>
              </a:solidFill>
              <a:latin typeface="Segoe UI"/>
              <a:ea typeface="Segoe UI Black" panose="020B0A02040204020203" pitchFamily="34" charset="0"/>
              <a:cs typeface="Times New Roman" panose="02020603050405020304" pitchFamily="18" charset="0"/>
            </a:rPr>
            <a:t>Наличие разветвленной сети женских консультаций при оказании первичной медико-санитарной помощи на амбулаторно-поликлиническом этапе</a:t>
          </a:r>
        </a:p>
      </dgm:t>
    </dgm:pt>
    <dgm:pt modelId="{BA99B6C5-E273-4962-9162-666E92D1EEB6}" type="parTrans" cxnId="{EB8AF8E1-C013-4B30-9B2E-55F59BD404D7}">
      <dgm:prSet/>
      <dgm:spPr/>
      <dgm:t>
        <a:bodyPr/>
        <a:lstStyle/>
        <a:p>
          <a:endParaRPr lang="ru-RU"/>
        </a:p>
      </dgm:t>
    </dgm:pt>
    <dgm:pt modelId="{22EF0277-4E77-4B6E-B615-88A8822FD4EB}" type="sibTrans" cxnId="{EB8AF8E1-C013-4B30-9B2E-55F59BD404D7}">
      <dgm:prSet/>
      <dgm:spPr/>
      <dgm:t>
        <a:bodyPr/>
        <a:lstStyle/>
        <a:p>
          <a:endParaRPr lang="ru-RU"/>
        </a:p>
      </dgm:t>
    </dgm:pt>
    <dgm:pt modelId="{371D76F0-3F11-4452-B98F-BBFBD67ACD27}">
      <dgm:prSet custT="1"/>
      <dgm:spPr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  <dgm:t>
        <a:bodyPr spcFirstLastPara="0" vert="horz" wrap="square" lIns="320242" tIns="25400" rIns="25400" bIns="25400" numCol="1" spcCol="1270" anchor="ctr" anchorCtr="0"/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000000"/>
              </a:solidFill>
              <a:latin typeface="Segoe UI"/>
              <a:ea typeface="Segoe UI Black" panose="020B0A02040204020203" pitchFamily="34" charset="0"/>
              <a:cs typeface="Times New Roman" panose="02020603050405020304" pitchFamily="18" charset="0"/>
            </a:rPr>
            <a:t>Потребность женского населения города и области в  предоставлении предлагаемых  услуг</a:t>
          </a:r>
        </a:p>
      </dgm:t>
    </dgm:pt>
    <dgm:pt modelId="{739CBDF0-B8F7-46C9-9645-981C444FA5C7}" type="parTrans" cxnId="{90AB0D76-CFBE-464F-9B7B-03D6D74B4935}">
      <dgm:prSet/>
      <dgm:spPr/>
      <dgm:t>
        <a:bodyPr/>
        <a:lstStyle/>
        <a:p>
          <a:endParaRPr lang="ru-RU"/>
        </a:p>
      </dgm:t>
    </dgm:pt>
    <dgm:pt modelId="{38710715-BC51-497C-95C4-FFB9F33FA785}" type="sibTrans" cxnId="{90AB0D76-CFBE-464F-9B7B-03D6D74B4935}">
      <dgm:prSet/>
      <dgm:spPr/>
      <dgm:t>
        <a:bodyPr/>
        <a:lstStyle/>
        <a:p>
          <a:endParaRPr lang="ru-RU"/>
        </a:p>
      </dgm:t>
    </dgm:pt>
    <dgm:pt modelId="{CD3C0783-8EE6-48A0-9576-C7C8F48C6DDF}">
      <dgm:prSet custT="1"/>
      <dgm:spPr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  <dgm:t>
        <a:bodyPr spcFirstLastPara="0" vert="horz" wrap="square" lIns="320242" tIns="25400" rIns="25400" bIns="25400" numCol="1" spcCol="1270" anchor="ctr" anchorCtr="0"/>
        <a:lstStyle/>
        <a:p>
          <a:pPr marL="0" marR="0" lvl="0" indent="0" algn="l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>
              <a:solidFill>
                <a:srgbClr val="000000"/>
              </a:solidFill>
              <a:latin typeface="Segoe UI"/>
              <a:ea typeface="Segoe UI Black" panose="020B0A02040204020203" pitchFamily="34" charset="0"/>
              <a:cs typeface="Times New Roman" panose="02020603050405020304" pitchFamily="18" charset="0"/>
            </a:rPr>
            <a:t>Наличие экспертной координирующей организации Центр онкогинекологии</a:t>
          </a:r>
        </a:p>
        <a:p>
          <a:pPr marL="0"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kern="1200" dirty="0">
            <a:solidFill>
              <a:srgbClr val="000000"/>
            </a:solidFill>
            <a:latin typeface="Segoe UI"/>
            <a:ea typeface="+mn-ea"/>
            <a:cs typeface="+mn-cs"/>
          </a:endParaRPr>
        </a:p>
      </dgm:t>
    </dgm:pt>
    <dgm:pt modelId="{0ABB8181-A94B-433D-BECF-7AE49819B8B3}" type="parTrans" cxnId="{FD62B40D-ACE2-4860-83EF-D234DA0D53B9}">
      <dgm:prSet/>
      <dgm:spPr/>
      <dgm:t>
        <a:bodyPr/>
        <a:lstStyle/>
        <a:p>
          <a:endParaRPr lang="ru-RU"/>
        </a:p>
      </dgm:t>
    </dgm:pt>
    <dgm:pt modelId="{99BFA4D7-0632-479C-BDE3-ACD0B48E607C}" type="sibTrans" cxnId="{FD62B40D-ACE2-4860-83EF-D234DA0D53B9}">
      <dgm:prSet/>
      <dgm:spPr/>
      <dgm:t>
        <a:bodyPr/>
        <a:lstStyle/>
        <a:p>
          <a:endParaRPr lang="ru-RU"/>
        </a:p>
      </dgm:t>
    </dgm:pt>
    <dgm:pt modelId="{BD569D9B-E346-42B4-AEB8-7805166887A2}">
      <dgm:prSet custT="1"/>
      <dgm:spPr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  <dgm:t>
        <a:bodyPr spcFirstLastPara="0" vert="horz" wrap="square" lIns="320242" tIns="25400" rIns="25400" bIns="25400" numCol="1" spcCol="1270" anchor="ctr" anchorCtr="0"/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000000"/>
              </a:solidFill>
              <a:latin typeface="Segoe UI"/>
              <a:ea typeface="Segoe UI Black" panose="020B0A02040204020203" pitchFamily="34" charset="0"/>
              <a:cs typeface="Times New Roman" panose="02020603050405020304" pitchFamily="18" charset="0"/>
            </a:rPr>
            <a:t>Наличие необходимой технологической базы</a:t>
          </a:r>
        </a:p>
      </dgm:t>
    </dgm:pt>
    <dgm:pt modelId="{80F52682-EB76-4742-9E40-AB8770CEC360}" type="parTrans" cxnId="{5777F997-FE39-4E8D-AEDE-AD937A534405}">
      <dgm:prSet/>
      <dgm:spPr/>
      <dgm:t>
        <a:bodyPr/>
        <a:lstStyle/>
        <a:p>
          <a:endParaRPr lang="ru-RU"/>
        </a:p>
      </dgm:t>
    </dgm:pt>
    <dgm:pt modelId="{78AA4140-BAE9-4ED9-8A2D-F8598A77404F}" type="sibTrans" cxnId="{5777F997-FE39-4E8D-AEDE-AD937A534405}">
      <dgm:prSet/>
      <dgm:spPr/>
      <dgm:t>
        <a:bodyPr/>
        <a:lstStyle/>
        <a:p>
          <a:endParaRPr lang="ru-RU"/>
        </a:p>
      </dgm:t>
    </dgm:pt>
    <dgm:pt modelId="{66D979D5-8C07-4739-9200-275EC58E6E93}">
      <dgm:prSet custT="1"/>
      <dgm:spPr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  <dgm:t>
        <a:bodyPr spcFirstLastPara="0" vert="horz" wrap="square" lIns="320242" tIns="25400" rIns="25400" bIns="25400" numCol="1" spcCol="1270" anchor="ctr" anchorCtr="0"/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000000"/>
              </a:solidFill>
              <a:latin typeface="Segoe UI"/>
              <a:ea typeface="Segoe UI Black" panose="020B0A02040204020203" pitchFamily="34" charset="0"/>
              <a:cs typeface="Times New Roman" panose="02020603050405020304" pitchFamily="18" charset="0"/>
            </a:rPr>
            <a:t>Наличие квалифицированных специалистов Центра</a:t>
          </a:r>
        </a:p>
      </dgm:t>
    </dgm:pt>
    <dgm:pt modelId="{36CF92D0-D75C-4284-A2B9-F88993FB1B61}" type="parTrans" cxnId="{DA23F6A9-B672-4B00-B873-183CB5AEB6C5}">
      <dgm:prSet/>
      <dgm:spPr/>
      <dgm:t>
        <a:bodyPr/>
        <a:lstStyle/>
        <a:p>
          <a:endParaRPr lang="ru-RU"/>
        </a:p>
      </dgm:t>
    </dgm:pt>
    <dgm:pt modelId="{127C5419-0A25-421E-8214-708806566C5E}" type="sibTrans" cxnId="{DA23F6A9-B672-4B00-B873-183CB5AEB6C5}">
      <dgm:prSet/>
      <dgm:spPr/>
      <dgm:t>
        <a:bodyPr/>
        <a:lstStyle/>
        <a:p>
          <a:endParaRPr lang="ru-RU"/>
        </a:p>
      </dgm:t>
    </dgm:pt>
    <dgm:pt modelId="{75549AA2-6891-4B37-99FD-D5814EB8D0CC}" type="pres">
      <dgm:prSet presAssocID="{342871B6-02E9-4174-AAD1-9B192A8F4D07}" presName="Name0" presStyleCnt="0">
        <dgm:presLayoutVars>
          <dgm:chMax val="7"/>
          <dgm:chPref val="7"/>
          <dgm:dir/>
        </dgm:presLayoutVars>
      </dgm:prSet>
      <dgm:spPr/>
    </dgm:pt>
    <dgm:pt modelId="{8930B6DD-D8C2-42B2-8BA5-7AD3C3C537ED}" type="pres">
      <dgm:prSet presAssocID="{342871B6-02E9-4174-AAD1-9B192A8F4D07}" presName="Name1" presStyleCnt="0"/>
      <dgm:spPr/>
    </dgm:pt>
    <dgm:pt modelId="{15929A41-C85F-402D-8E91-D5159E678B9A}" type="pres">
      <dgm:prSet presAssocID="{342871B6-02E9-4174-AAD1-9B192A8F4D07}" presName="cycle" presStyleCnt="0"/>
      <dgm:spPr/>
    </dgm:pt>
    <dgm:pt modelId="{03401E88-002C-40C4-B0A1-09FCF67EC537}" type="pres">
      <dgm:prSet presAssocID="{342871B6-02E9-4174-AAD1-9B192A8F4D07}" presName="srcNode" presStyleLbl="node1" presStyleIdx="0" presStyleCnt="6"/>
      <dgm:spPr/>
    </dgm:pt>
    <dgm:pt modelId="{E67F2C34-4B8C-4386-8255-D64182B53393}" type="pres">
      <dgm:prSet presAssocID="{342871B6-02E9-4174-AAD1-9B192A8F4D07}" presName="conn" presStyleLbl="parChTrans1D2" presStyleIdx="0" presStyleCnt="1"/>
      <dgm:spPr>
        <a:xfrm>
          <a:off x="-4332081" y="-664538"/>
          <a:ext cx="5161276" cy="5161276"/>
        </a:xfrm>
        <a:prstGeom prst="blockArc">
          <a:avLst>
            <a:gd name="adj1" fmla="val 18900000"/>
            <a:gd name="adj2" fmla="val 2700000"/>
            <a:gd name="adj3" fmla="val 419"/>
          </a:avLst>
        </a:prstGeom>
      </dgm:spPr>
    </dgm:pt>
    <dgm:pt modelId="{6DA1C01C-6718-4228-9136-F79C297B54BA}" type="pres">
      <dgm:prSet presAssocID="{342871B6-02E9-4174-AAD1-9B192A8F4D07}" presName="extraNode" presStyleLbl="node1" presStyleIdx="0" presStyleCnt="6"/>
      <dgm:spPr/>
    </dgm:pt>
    <dgm:pt modelId="{C1AE8BE4-AA20-4A42-8915-921252868FC1}" type="pres">
      <dgm:prSet presAssocID="{342871B6-02E9-4174-AAD1-9B192A8F4D07}" presName="dstNode" presStyleLbl="node1" presStyleIdx="0" presStyleCnt="6"/>
      <dgm:spPr/>
    </dgm:pt>
    <dgm:pt modelId="{6F67E69C-DCC6-469C-9846-E6B0BD655928}" type="pres">
      <dgm:prSet presAssocID="{D0B46232-5136-4372-8DCB-0E1CD5707B49}" presName="text_1" presStyleLbl="node1" presStyleIdx="0" presStyleCnt="6">
        <dgm:presLayoutVars>
          <dgm:bulletEnabled val="1"/>
        </dgm:presLayoutVars>
      </dgm:prSet>
      <dgm:spPr/>
    </dgm:pt>
    <dgm:pt modelId="{4AF344F3-9348-4E7E-8967-3F8C192AFD67}" type="pres">
      <dgm:prSet presAssocID="{D0B46232-5136-4372-8DCB-0E1CD5707B49}" presName="accent_1" presStyleCnt="0"/>
      <dgm:spPr/>
    </dgm:pt>
    <dgm:pt modelId="{C10D46D1-79C5-4D25-B8A3-9CF2047557D6}" type="pres">
      <dgm:prSet presAssocID="{D0B46232-5136-4372-8DCB-0E1CD5707B49}" presName="accentRepeatNode" presStyleLbl="solidFgAcc1" presStyleIdx="0" presStyleCnt="6"/>
      <dgm:spPr>
        <a:xfrm>
          <a:off x="57692" y="151371"/>
          <a:ext cx="504317" cy="50431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  <dgm:pt modelId="{DF585248-544E-4598-B9F0-8AA7BFC2DD21}" type="pres">
      <dgm:prSet presAssocID="{6691A3BE-8C3C-44FE-81EB-9C53568D13B5}" presName="text_2" presStyleLbl="node1" presStyleIdx="1" presStyleCnt="6">
        <dgm:presLayoutVars>
          <dgm:bulletEnabled val="1"/>
        </dgm:presLayoutVars>
      </dgm:prSet>
      <dgm:spPr>
        <a:xfrm>
          <a:off x="641719" y="806908"/>
          <a:ext cx="7794444" cy="403454"/>
        </a:xfrm>
        <a:prstGeom prst="rect">
          <a:avLst/>
        </a:prstGeom>
      </dgm:spPr>
    </dgm:pt>
    <dgm:pt modelId="{C2E6498C-8644-4538-9F12-A70F6A764835}" type="pres">
      <dgm:prSet presAssocID="{6691A3BE-8C3C-44FE-81EB-9C53568D13B5}" presName="accent_2" presStyleCnt="0"/>
      <dgm:spPr/>
    </dgm:pt>
    <dgm:pt modelId="{15B0FD7F-BD03-4B64-AC45-129548CDD8DE}" type="pres">
      <dgm:prSet presAssocID="{6691A3BE-8C3C-44FE-81EB-9C53568D13B5}" presName="accentRepeatNode" presStyleLbl="solidFgAcc1" presStyleIdx="1" presStyleCnt="6"/>
      <dgm:spPr>
        <a:xfrm>
          <a:off x="389560" y="756476"/>
          <a:ext cx="504317" cy="504317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  <dgm:pt modelId="{F81580EF-FB23-4D4A-8F8A-3CF3A837C38C}" type="pres">
      <dgm:prSet presAssocID="{371D76F0-3F11-4452-B98F-BBFBD67ACD27}" presName="text_3" presStyleLbl="node1" presStyleIdx="2" presStyleCnt="6">
        <dgm:presLayoutVars>
          <dgm:bulletEnabled val="1"/>
        </dgm:presLayoutVars>
      </dgm:prSet>
      <dgm:spPr>
        <a:xfrm>
          <a:off x="793474" y="1412012"/>
          <a:ext cx="7642688" cy="403454"/>
        </a:xfrm>
        <a:prstGeom prst="rect">
          <a:avLst/>
        </a:prstGeom>
      </dgm:spPr>
    </dgm:pt>
    <dgm:pt modelId="{BB41D215-A95F-45F9-92CE-1CB0C3F3B8D5}" type="pres">
      <dgm:prSet presAssocID="{371D76F0-3F11-4452-B98F-BBFBD67ACD27}" presName="accent_3" presStyleCnt="0"/>
      <dgm:spPr/>
    </dgm:pt>
    <dgm:pt modelId="{C08B4C45-C4EF-4E48-AF8F-141628EC60B1}" type="pres">
      <dgm:prSet presAssocID="{371D76F0-3F11-4452-B98F-BBFBD67ACD27}" presName="accentRepeatNode" presStyleLbl="solidFgAcc1" presStyleIdx="2" presStyleCnt="6" custLinFactNeighborY="-4704"/>
      <dgm:spPr>
        <a:xfrm>
          <a:off x="541315" y="1361580"/>
          <a:ext cx="504317" cy="504317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  <dgm:pt modelId="{58FC4E1F-655D-459D-A328-7FF66B918685}" type="pres">
      <dgm:prSet presAssocID="{CD3C0783-8EE6-48A0-9576-C7C8F48C6DDF}" presName="text_4" presStyleLbl="node1" presStyleIdx="3" presStyleCnt="6">
        <dgm:presLayoutVars>
          <dgm:bulletEnabled val="1"/>
        </dgm:presLayoutVars>
      </dgm:prSet>
      <dgm:spPr>
        <a:xfrm>
          <a:off x="793474" y="2016733"/>
          <a:ext cx="7642688" cy="403454"/>
        </a:xfrm>
        <a:prstGeom prst="rect">
          <a:avLst/>
        </a:prstGeom>
      </dgm:spPr>
    </dgm:pt>
    <dgm:pt modelId="{335A3C1B-75F4-448A-93C0-4F1B3C23D5AE}" type="pres">
      <dgm:prSet presAssocID="{CD3C0783-8EE6-48A0-9576-C7C8F48C6DDF}" presName="accent_4" presStyleCnt="0"/>
      <dgm:spPr/>
    </dgm:pt>
    <dgm:pt modelId="{921A4DE5-900D-403A-A71D-98A87C45587D}" type="pres">
      <dgm:prSet presAssocID="{CD3C0783-8EE6-48A0-9576-C7C8F48C6DDF}" presName="accentRepeatNode" presStyleLbl="solidFgAcc1" presStyleIdx="3" presStyleCnt="6"/>
      <dgm:spPr>
        <a:xfrm>
          <a:off x="541315" y="1966301"/>
          <a:ext cx="504317" cy="504317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  <dgm:pt modelId="{B75B37EF-6DA4-4E76-9960-33A9FE6E8D71}" type="pres">
      <dgm:prSet presAssocID="{BD569D9B-E346-42B4-AEB8-7805166887A2}" presName="text_5" presStyleLbl="node1" presStyleIdx="4" presStyleCnt="6">
        <dgm:presLayoutVars>
          <dgm:bulletEnabled val="1"/>
        </dgm:presLayoutVars>
      </dgm:prSet>
      <dgm:spPr>
        <a:xfrm>
          <a:off x="641719" y="2621837"/>
          <a:ext cx="7794444" cy="403454"/>
        </a:xfrm>
        <a:prstGeom prst="rect">
          <a:avLst/>
        </a:prstGeom>
      </dgm:spPr>
    </dgm:pt>
    <dgm:pt modelId="{1204289C-61A7-4EDD-8D65-8238FF0B24E8}" type="pres">
      <dgm:prSet presAssocID="{BD569D9B-E346-42B4-AEB8-7805166887A2}" presName="accent_5" presStyleCnt="0"/>
      <dgm:spPr/>
    </dgm:pt>
    <dgm:pt modelId="{BDB39DED-1818-4E9E-BCE4-AA9959157D3E}" type="pres">
      <dgm:prSet presAssocID="{BD569D9B-E346-42B4-AEB8-7805166887A2}" presName="accentRepeatNode" presStyleLbl="solidFgAcc1" presStyleIdx="4" presStyleCnt="6"/>
      <dgm:spPr>
        <a:xfrm>
          <a:off x="389560" y="2571406"/>
          <a:ext cx="504317" cy="504317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  <dgm:pt modelId="{7895E529-73B8-419E-A82E-577BC4F9AEE5}" type="pres">
      <dgm:prSet presAssocID="{66D979D5-8C07-4739-9200-275EC58E6E93}" presName="text_6" presStyleLbl="node1" presStyleIdx="5" presStyleCnt="6">
        <dgm:presLayoutVars>
          <dgm:bulletEnabled val="1"/>
        </dgm:presLayoutVars>
      </dgm:prSet>
      <dgm:spPr>
        <a:xfrm>
          <a:off x="309850" y="3226942"/>
          <a:ext cx="8126312" cy="403454"/>
        </a:xfrm>
        <a:prstGeom prst="rect">
          <a:avLst/>
        </a:prstGeom>
      </dgm:spPr>
    </dgm:pt>
    <dgm:pt modelId="{EBDA4314-3B7B-472E-9E48-38B6B6C2E15B}" type="pres">
      <dgm:prSet presAssocID="{66D979D5-8C07-4739-9200-275EC58E6E93}" presName="accent_6" presStyleCnt="0"/>
      <dgm:spPr/>
    </dgm:pt>
    <dgm:pt modelId="{8E1E15F3-4C88-46B4-8720-9190857BD2A5}" type="pres">
      <dgm:prSet presAssocID="{66D979D5-8C07-4739-9200-275EC58E6E93}" presName="accentRepeatNode" presStyleLbl="solidFgAcc1" presStyleIdx="5" presStyleCnt="6"/>
      <dgm:spPr>
        <a:xfrm>
          <a:off x="57692" y="3176510"/>
          <a:ext cx="504317" cy="504317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</dgm:ptLst>
  <dgm:cxnLst>
    <dgm:cxn modelId="{FD62B40D-ACE2-4860-83EF-D234DA0D53B9}" srcId="{342871B6-02E9-4174-AAD1-9B192A8F4D07}" destId="{CD3C0783-8EE6-48A0-9576-C7C8F48C6DDF}" srcOrd="3" destOrd="0" parTransId="{0ABB8181-A94B-433D-BECF-7AE49819B8B3}" sibTransId="{99BFA4D7-0632-479C-BDE3-ACD0B48E607C}"/>
    <dgm:cxn modelId="{E9A7F524-D190-46F3-94A3-925B6EEF25FE}" type="presOf" srcId="{CD3C0783-8EE6-48A0-9576-C7C8F48C6DDF}" destId="{58FC4E1F-655D-459D-A328-7FF66B918685}" srcOrd="0" destOrd="0" presId="urn:microsoft.com/office/officeart/2008/layout/VerticalCurvedList"/>
    <dgm:cxn modelId="{03941939-E66B-449D-9F6D-530366D8F959}" type="presOf" srcId="{342871B6-02E9-4174-AAD1-9B192A8F4D07}" destId="{75549AA2-6891-4B37-99FD-D5814EB8D0CC}" srcOrd="0" destOrd="0" presId="urn:microsoft.com/office/officeart/2008/layout/VerticalCurvedList"/>
    <dgm:cxn modelId="{15D1D660-5A7D-49E2-81FF-84D183A0F5DE}" type="presOf" srcId="{6691A3BE-8C3C-44FE-81EB-9C53568D13B5}" destId="{DF585248-544E-4598-B9F0-8AA7BFC2DD21}" srcOrd="0" destOrd="0" presId="urn:microsoft.com/office/officeart/2008/layout/VerticalCurvedList"/>
    <dgm:cxn modelId="{22AC1442-4D59-4F75-9911-14D0D81C4EC9}" type="presOf" srcId="{36516F73-F3E7-4C65-8C2F-010479939B30}" destId="{E67F2C34-4B8C-4386-8255-D64182B53393}" srcOrd="0" destOrd="0" presId="urn:microsoft.com/office/officeart/2008/layout/VerticalCurvedList"/>
    <dgm:cxn modelId="{BEAA9252-BEF0-4CE1-B2AB-B24CE3B34EFE}" srcId="{342871B6-02E9-4174-AAD1-9B192A8F4D07}" destId="{D0B46232-5136-4372-8DCB-0E1CD5707B49}" srcOrd="0" destOrd="0" parTransId="{3917AD06-AE08-457B-B98C-6A90CBC6FB14}" sibTransId="{36516F73-F3E7-4C65-8C2F-010479939B30}"/>
    <dgm:cxn modelId="{90AB0D76-CFBE-464F-9B7B-03D6D74B4935}" srcId="{342871B6-02E9-4174-AAD1-9B192A8F4D07}" destId="{371D76F0-3F11-4452-B98F-BBFBD67ACD27}" srcOrd="2" destOrd="0" parTransId="{739CBDF0-B8F7-46C9-9645-981C444FA5C7}" sibTransId="{38710715-BC51-497C-95C4-FFB9F33FA785}"/>
    <dgm:cxn modelId="{7CC57276-A2E4-4787-BD7C-B48BBE315BF7}" type="presOf" srcId="{BD569D9B-E346-42B4-AEB8-7805166887A2}" destId="{B75B37EF-6DA4-4E76-9960-33A9FE6E8D71}" srcOrd="0" destOrd="0" presId="urn:microsoft.com/office/officeart/2008/layout/VerticalCurvedList"/>
    <dgm:cxn modelId="{5777F997-FE39-4E8D-AEDE-AD937A534405}" srcId="{342871B6-02E9-4174-AAD1-9B192A8F4D07}" destId="{BD569D9B-E346-42B4-AEB8-7805166887A2}" srcOrd="4" destOrd="0" parTransId="{80F52682-EB76-4742-9E40-AB8770CEC360}" sibTransId="{78AA4140-BAE9-4ED9-8A2D-F8598A77404F}"/>
    <dgm:cxn modelId="{DA23F6A9-B672-4B00-B873-183CB5AEB6C5}" srcId="{342871B6-02E9-4174-AAD1-9B192A8F4D07}" destId="{66D979D5-8C07-4739-9200-275EC58E6E93}" srcOrd="5" destOrd="0" parTransId="{36CF92D0-D75C-4284-A2B9-F88993FB1B61}" sibTransId="{127C5419-0A25-421E-8214-708806566C5E}"/>
    <dgm:cxn modelId="{0B72AAAD-42D9-4BF5-A5E4-35138F6E525D}" type="presOf" srcId="{D0B46232-5136-4372-8DCB-0E1CD5707B49}" destId="{6F67E69C-DCC6-469C-9846-E6B0BD655928}" srcOrd="0" destOrd="0" presId="urn:microsoft.com/office/officeart/2008/layout/VerticalCurvedList"/>
    <dgm:cxn modelId="{8FE641B7-8660-456F-AA51-8B9772809AE7}" type="presOf" srcId="{66D979D5-8C07-4739-9200-275EC58E6E93}" destId="{7895E529-73B8-419E-A82E-577BC4F9AEE5}" srcOrd="0" destOrd="0" presId="urn:microsoft.com/office/officeart/2008/layout/VerticalCurvedList"/>
    <dgm:cxn modelId="{0168D6E0-75DA-4CE4-A7C7-8BAAFE98214A}" type="presOf" srcId="{371D76F0-3F11-4452-B98F-BBFBD67ACD27}" destId="{F81580EF-FB23-4D4A-8F8A-3CF3A837C38C}" srcOrd="0" destOrd="0" presId="urn:microsoft.com/office/officeart/2008/layout/VerticalCurvedList"/>
    <dgm:cxn modelId="{EB8AF8E1-C013-4B30-9B2E-55F59BD404D7}" srcId="{342871B6-02E9-4174-AAD1-9B192A8F4D07}" destId="{6691A3BE-8C3C-44FE-81EB-9C53568D13B5}" srcOrd="1" destOrd="0" parTransId="{BA99B6C5-E273-4962-9162-666E92D1EEB6}" sibTransId="{22EF0277-4E77-4B6E-B615-88A8822FD4EB}"/>
    <dgm:cxn modelId="{70062458-1BBF-4680-9636-C5A2DEC05D97}" type="presParOf" srcId="{75549AA2-6891-4B37-99FD-D5814EB8D0CC}" destId="{8930B6DD-D8C2-42B2-8BA5-7AD3C3C537ED}" srcOrd="0" destOrd="0" presId="urn:microsoft.com/office/officeart/2008/layout/VerticalCurvedList"/>
    <dgm:cxn modelId="{7B51CF15-A0C1-410B-A18A-05E4D47B5762}" type="presParOf" srcId="{8930B6DD-D8C2-42B2-8BA5-7AD3C3C537ED}" destId="{15929A41-C85F-402D-8E91-D5159E678B9A}" srcOrd="0" destOrd="0" presId="urn:microsoft.com/office/officeart/2008/layout/VerticalCurvedList"/>
    <dgm:cxn modelId="{094F3BF1-39CB-4C12-AA16-5079693EFA15}" type="presParOf" srcId="{15929A41-C85F-402D-8E91-D5159E678B9A}" destId="{03401E88-002C-40C4-B0A1-09FCF67EC537}" srcOrd="0" destOrd="0" presId="urn:microsoft.com/office/officeart/2008/layout/VerticalCurvedList"/>
    <dgm:cxn modelId="{AB018ED4-263F-4253-809C-7533A699BBC2}" type="presParOf" srcId="{15929A41-C85F-402D-8E91-D5159E678B9A}" destId="{E67F2C34-4B8C-4386-8255-D64182B53393}" srcOrd="1" destOrd="0" presId="urn:microsoft.com/office/officeart/2008/layout/VerticalCurvedList"/>
    <dgm:cxn modelId="{21927648-1A71-4D62-BAD5-0B14BDC55B9B}" type="presParOf" srcId="{15929A41-C85F-402D-8E91-D5159E678B9A}" destId="{6DA1C01C-6718-4228-9136-F79C297B54BA}" srcOrd="2" destOrd="0" presId="urn:microsoft.com/office/officeart/2008/layout/VerticalCurvedList"/>
    <dgm:cxn modelId="{ECF29BB1-A016-44DD-88E3-8BA2CEB079F8}" type="presParOf" srcId="{15929A41-C85F-402D-8E91-D5159E678B9A}" destId="{C1AE8BE4-AA20-4A42-8915-921252868FC1}" srcOrd="3" destOrd="0" presId="urn:microsoft.com/office/officeart/2008/layout/VerticalCurvedList"/>
    <dgm:cxn modelId="{E424F0BF-1A51-4553-B1E5-59B57512E983}" type="presParOf" srcId="{8930B6DD-D8C2-42B2-8BA5-7AD3C3C537ED}" destId="{6F67E69C-DCC6-469C-9846-E6B0BD655928}" srcOrd="1" destOrd="0" presId="urn:microsoft.com/office/officeart/2008/layout/VerticalCurvedList"/>
    <dgm:cxn modelId="{453AB8F1-6F6D-4425-B014-3BA13DF28F22}" type="presParOf" srcId="{8930B6DD-D8C2-42B2-8BA5-7AD3C3C537ED}" destId="{4AF344F3-9348-4E7E-8967-3F8C192AFD67}" srcOrd="2" destOrd="0" presId="urn:microsoft.com/office/officeart/2008/layout/VerticalCurvedList"/>
    <dgm:cxn modelId="{46298AFC-2A3A-40A5-A38D-EE029AB0BEFC}" type="presParOf" srcId="{4AF344F3-9348-4E7E-8967-3F8C192AFD67}" destId="{C10D46D1-79C5-4D25-B8A3-9CF2047557D6}" srcOrd="0" destOrd="0" presId="urn:microsoft.com/office/officeart/2008/layout/VerticalCurvedList"/>
    <dgm:cxn modelId="{E9947C1B-0E09-42BC-B31F-90DF3E0F280D}" type="presParOf" srcId="{8930B6DD-D8C2-42B2-8BA5-7AD3C3C537ED}" destId="{DF585248-544E-4598-B9F0-8AA7BFC2DD21}" srcOrd="3" destOrd="0" presId="urn:microsoft.com/office/officeart/2008/layout/VerticalCurvedList"/>
    <dgm:cxn modelId="{86799FFE-6C3A-4530-B8D3-7A4E5332D75A}" type="presParOf" srcId="{8930B6DD-D8C2-42B2-8BA5-7AD3C3C537ED}" destId="{C2E6498C-8644-4538-9F12-A70F6A764835}" srcOrd="4" destOrd="0" presId="urn:microsoft.com/office/officeart/2008/layout/VerticalCurvedList"/>
    <dgm:cxn modelId="{0FA07270-DF01-4886-90DA-727013D7F927}" type="presParOf" srcId="{C2E6498C-8644-4538-9F12-A70F6A764835}" destId="{15B0FD7F-BD03-4B64-AC45-129548CDD8DE}" srcOrd="0" destOrd="0" presId="urn:microsoft.com/office/officeart/2008/layout/VerticalCurvedList"/>
    <dgm:cxn modelId="{98CBCBF0-4983-4093-86B8-940E469C1A47}" type="presParOf" srcId="{8930B6DD-D8C2-42B2-8BA5-7AD3C3C537ED}" destId="{F81580EF-FB23-4D4A-8F8A-3CF3A837C38C}" srcOrd="5" destOrd="0" presId="urn:microsoft.com/office/officeart/2008/layout/VerticalCurvedList"/>
    <dgm:cxn modelId="{230022C4-041B-404C-B7FD-BBCBCA122C8F}" type="presParOf" srcId="{8930B6DD-D8C2-42B2-8BA5-7AD3C3C537ED}" destId="{BB41D215-A95F-45F9-92CE-1CB0C3F3B8D5}" srcOrd="6" destOrd="0" presId="urn:microsoft.com/office/officeart/2008/layout/VerticalCurvedList"/>
    <dgm:cxn modelId="{2A8A8F52-7D7F-4966-9003-A45EABBFF185}" type="presParOf" srcId="{BB41D215-A95F-45F9-92CE-1CB0C3F3B8D5}" destId="{C08B4C45-C4EF-4E48-AF8F-141628EC60B1}" srcOrd="0" destOrd="0" presId="urn:microsoft.com/office/officeart/2008/layout/VerticalCurvedList"/>
    <dgm:cxn modelId="{C92BB2FA-2023-4748-9713-71A1B7EAFC39}" type="presParOf" srcId="{8930B6DD-D8C2-42B2-8BA5-7AD3C3C537ED}" destId="{58FC4E1F-655D-459D-A328-7FF66B918685}" srcOrd="7" destOrd="0" presId="urn:microsoft.com/office/officeart/2008/layout/VerticalCurvedList"/>
    <dgm:cxn modelId="{8BF2C0C5-FDBC-420E-B5A0-59D62DC765A8}" type="presParOf" srcId="{8930B6DD-D8C2-42B2-8BA5-7AD3C3C537ED}" destId="{335A3C1B-75F4-448A-93C0-4F1B3C23D5AE}" srcOrd="8" destOrd="0" presId="urn:microsoft.com/office/officeart/2008/layout/VerticalCurvedList"/>
    <dgm:cxn modelId="{39623911-2565-40D2-ADF7-A87DE664551C}" type="presParOf" srcId="{335A3C1B-75F4-448A-93C0-4F1B3C23D5AE}" destId="{921A4DE5-900D-403A-A71D-98A87C45587D}" srcOrd="0" destOrd="0" presId="urn:microsoft.com/office/officeart/2008/layout/VerticalCurvedList"/>
    <dgm:cxn modelId="{11C5C96B-358C-4490-B5E1-E545021FD427}" type="presParOf" srcId="{8930B6DD-D8C2-42B2-8BA5-7AD3C3C537ED}" destId="{B75B37EF-6DA4-4E76-9960-33A9FE6E8D71}" srcOrd="9" destOrd="0" presId="urn:microsoft.com/office/officeart/2008/layout/VerticalCurvedList"/>
    <dgm:cxn modelId="{9661E166-53C8-484F-A23D-23F523775AA9}" type="presParOf" srcId="{8930B6DD-D8C2-42B2-8BA5-7AD3C3C537ED}" destId="{1204289C-61A7-4EDD-8D65-8238FF0B24E8}" srcOrd="10" destOrd="0" presId="urn:microsoft.com/office/officeart/2008/layout/VerticalCurvedList"/>
    <dgm:cxn modelId="{E77E712E-42BB-4928-BBBA-DD16A4C0FC14}" type="presParOf" srcId="{1204289C-61A7-4EDD-8D65-8238FF0B24E8}" destId="{BDB39DED-1818-4E9E-BCE4-AA9959157D3E}" srcOrd="0" destOrd="0" presId="urn:microsoft.com/office/officeart/2008/layout/VerticalCurvedList"/>
    <dgm:cxn modelId="{FE3646F2-3E67-4405-8228-4F31FC2EF298}" type="presParOf" srcId="{8930B6DD-D8C2-42B2-8BA5-7AD3C3C537ED}" destId="{7895E529-73B8-419E-A82E-577BC4F9AEE5}" srcOrd="11" destOrd="0" presId="urn:microsoft.com/office/officeart/2008/layout/VerticalCurvedList"/>
    <dgm:cxn modelId="{C4732E11-3685-4643-A09E-F5A958A2899C}" type="presParOf" srcId="{8930B6DD-D8C2-42B2-8BA5-7AD3C3C537ED}" destId="{EBDA4314-3B7B-472E-9E48-38B6B6C2E15B}" srcOrd="12" destOrd="0" presId="urn:microsoft.com/office/officeart/2008/layout/VerticalCurvedList"/>
    <dgm:cxn modelId="{443809C7-081C-4BBE-94F7-42005E64D74F}" type="presParOf" srcId="{EBDA4314-3B7B-472E-9E48-38B6B6C2E15B}" destId="{8E1E15F3-4C88-46B4-8720-9190857BD2A5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2871B6-02E9-4174-AAD1-9B192A8F4D0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B46232-5136-4372-8DCB-0E1CD5707B49}">
      <dgm:prSet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>
                  <a:lumMod val="85000"/>
                  <a:lumOff val="15000"/>
                </a:schemeClr>
              </a:solidFill>
              <a:ea typeface="Segoe UI Symbol" panose="020B0502040204020203" pitchFamily="34" charset="0"/>
              <a:cs typeface="Segoe UI Semibold" panose="020B0702040204020203" pitchFamily="34" charset="0"/>
            </a:rPr>
            <a:t>Нехватка специалистов в медицинских организациях</a:t>
          </a:r>
          <a:endParaRPr lang="ru-RU" sz="1300" b="1" kern="1200" dirty="0">
            <a:solidFill>
              <a:schemeClr val="tx1">
                <a:lumMod val="85000"/>
                <a:lumOff val="15000"/>
              </a:schemeClr>
            </a:solidFill>
            <a:latin typeface="Segoe UI"/>
            <a:ea typeface="Segoe UI Black" panose="020B0A02040204020203" pitchFamily="34" charset="0"/>
            <a:cs typeface="Times New Roman" panose="02020603050405020304" pitchFamily="18" charset="0"/>
          </a:endParaRPr>
        </a:p>
      </dgm:t>
    </dgm:pt>
    <dgm:pt modelId="{3917AD06-AE08-457B-B98C-6A90CBC6FB14}" type="parTrans" cxnId="{BEAA9252-BEF0-4CE1-B2AB-B24CE3B34EFE}">
      <dgm:prSet/>
      <dgm:spPr/>
      <dgm:t>
        <a:bodyPr/>
        <a:lstStyle/>
        <a:p>
          <a:endParaRPr lang="ru-RU"/>
        </a:p>
      </dgm:t>
    </dgm:pt>
    <dgm:pt modelId="{36516F73-F3E7-4C65-8C2F-010479939B30}" type="sibTrans" cxnId="{BEAA9252-BEF0-4CE1-B2AB-B24CE3B34EFE}">
      <dgm:prSet/>
      <dgm:spPr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  <dgm:t>
        <a:bodyPr spcFirstLastPara="0" vert="horz" wrap="square" lIns="320242" tIns="25400" rIns="25400" bIns="25400" numCol="1" spcCol="1270" anchor="ctr" anchorCtr="0"/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kern="1200">
            <a:solidFill>
              <a:srgbClr val="000000"/>
            </a:solidFill>
            <a:latin typeface="Segoe UI"/>
            <a:ea typeface="+mn-ea"/>
            <a:cs typeface="+mn-cs"/>
          </a:endParaRPr>
        </a:p>
      </dgm:t>
    </dgm:pt>
    <dgm:pt modelId="{6691A3BE-8C3C-44FE-81EB-9C53568D13B5}">
      <dgm:prSet custT="1"/>
      <dgm:spPr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  <dgm:t>
        <a:bodyPr spcFirstLastPara="0" vert="horz" wrap="square" lIns="320242" tIns="25400" rIns="25400" bIns="25400" numCol="1" spcCol="1270" anchor="ctr" anchorCtr="0"/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>
                  <a:lumMod val="85000"/>
                  <a:lumOff val="15000"/>
                </a:schemeClr>
              </a:solidFill>
              <a:ea typeface="Segoe UI Symbol" panose="020B0502040204020203" pitchFamily="34" charset="0"/>
              <a:cs typeface="Segoe UI Semibold" panose="020B0702040204020203" pitchFamily="34" charset="0"/>
            </a:rPr>
            <a:t>Низкая профессиональная грамотность специалистов</a:t>
          </a:r>
          <a:endParaRPr lang="ru-RU" sz="1300" b="1" kern="1200" dirty="0">
            <a:solidFill>
              <a:schemeClr val="tx1">
                <a:lumMod val="85000"/>
                <a:lumOff val="15000"/>
              </a:schemeClr>
            </a:solidFill>
            <a:latin typeface="Segoe UI"/>
            <a:ea typeface="Segoe UI Black" panose="020B0A02040204020203" pitchFamily="34" charset="0"/>
            <a:cs typeface="Times New Roman" panose="02020603050405020304" pitchFamily="18" charset="0"/>
          </a:endParaRPr>
        </a:p>
      </dgm:t>
    </dgm:pt>
    <dgm:pt modelId="{BA99B6C5-E273-4962-9162-666E92D1EEB6}" type="parTrans" cxnId="{EB8AF8E1-C013-4B30-9B2E-55F59BD404D7}">
      <dgm:prSet/>
      <dgm:spPr/>
      <dgm:t>
        <a:bodyPr/>
        <a:lstStyle/>
        <a:p>
          <a:endParaRPr lang="ru-RU"/>
        </a:p>
      </dgm:t>
    </dgm:pt>
    <dgm:pt modelId="{22EF0277-4E77-4B6E-B615-88A8822FD4EB}" type="sibTrans" cxnId="{EB8AF8E1-C013-4B30-9B2E-55F59BD404D7}">
      <dgm:prSet/>
      <dgm:spPr/>
      <dgm:t>
        <a:bodyPr/>
        <a:lstStyle/>
        <a:p>
          <a:endParaRPr lang="ru-RU"/>
        </a:p>
      </dgm:t>
    </dgm:pt>
    <dgm:pt modelId="{371D76F0-3F11-4452-B98F-BBFBD67ACD27}">
      <dgm:prSet custT="1"/>
      <dgm:spPr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  <dgm:t>
        <a:bodyPr spcFirstLastPara="0" vert="horz" wrap="square" lIns="320242" tIns="25400" rIns="25400" bIns="25400" numCol="1" spcCol="1270" anchor="ctr" anchorCtr="0"/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>
                  <a:lumMod val="85000"/>
                  <a:lumOff val="15000"/>
                </a:schemeClr>
              </a:solidFill>
              <a:latin typeface="Segoe UI"/>
              <a:ea typeface="Segoe UI Symbol" panose="020B0502040204020203" pitchFamily="34" charset="0"/>
              <a:cs typeface="Segoe UI Semibold" panose="020B0702040204020203" pitchFamily="34" charset="0"/>
            </a:rPr>
            <a:t>Несоблюдение стандартов при проведении скрининга онкогинекологической </a:t>
          </a:r>
        </a:p>
      </dgm:t>
    </dgm:pt>
    <dgm:pt modelId="{739CBDF0-B8F7-46C9-9645-981C444FA5C7}" type="parTrans" cxnId="{90AB0D76-CFBE-464F-9B7B-03D6D74B4935}">
      <dgm:prSet/>
      <dgm:spPr/>
      <dgm:t>
        <a:bodyPr/>
        <a:lstStyle/>
        <a:p>
          <a:endParaRPr lang="ru-RU"/>
        </a:p>
      </dgm:t>
    </dgm:pt>
    <dgm:pt modelId="{38710715-BC51-497C-95C4-FFB9F33FA785}" type="sibTrans" cxnId="{90AB0D76-CFBE-464F-9B7B-03D6D74B4935}">
      <dgm:prSet/>
      <dgm:spPr/>
      <dgm:t>
        <a:bodyPr/>
        <a:lstStyle/>
        <a:p>
          <a:endParaRPr lang="ru-RU"/>
        </a:p>
      </dgm:t>
    </dgm:pt>
    <dgm:pt modelId="{BD569D9B-E346-42B4-AEB8-7805166887A2}">
      <dgm:prSet custT="1"/>
      <dgm:spPr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  <dgm:t>
        <a:bodyPr spcFirstLastPara="0" vert="horz" wrap="square" lIns="320242" tIns="25400" rIns="25400" bIns="25400" numCol="1" spcCol="1270" anchor="ctr" anchorCtr="0"/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Низкий охват скринингом онкогинекологической патологии целевой группы населения</a:t>
          </a:r>
          <a:endParaRPr lang="ru-RU" sz="1300" b="1" kern="1200" dirty="0">
            <a:solidFill>
              <a:schemeClr val="tx1">
                <a:lumMod val="85000"/>
                <a:lumOff val="15000"/>
              </a:schemeClr>
            </a:solidFill>
            <a:latin typeface="Segoe UI"/>
            <a:ea typeface="Segoe UI Black" panose="020B0A02040204020203" pitchFamily="34" charset="0"/>
            <a:cs typeface="Times New Roman" panose="02020603050405020304" pitchFamily="18" charset="0"/>
          </a:endParaRPr>
        </a:p>
      </dgm:t>
    </dgm:pt>
    <dgm:pt modelId="{80F52682-EB76-4742-9E40-AB8770CEC360}" type="parTrans" cxnId="{5777F997-FE39-4E8D-AEDE-AD937A534405}">
      <dgm:prSet/>
      <dgm:spPr/>
      <dgm:t>
        <a:bodyPr/>
        <a:lstStyle/>
        <a:p>
          <a:endParaRPr lang="ru-RU"/>
        </a:p>
      </dgm:t>
    </dgm:pt>
    <dgm:pt modelId="{78AA4140-BAE9-4ED9-8A2D-F8598A77404F}" type="sibTrans" cxnId="{5777F997-FE39-4E8D-AEDE-AD937A534405}">
      <dgm:prSet/>
      <dgm:spPr/>
      <dgm:t>
        <a:bodyPr/>
        <a:lstStyle/>
        <a:p>
          <a:endParaRPr lang="ru-RU"/>
        </a:p>
      </dgm:t>
    </dgm:pt>
    <dgm:pt modelId="{66D979D5-8C07-4739-9200-275EC58E6E93}">
      <dgm:prSet custT="1"/>
      <dgm:spPr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  <dgm:t>
        <a:bodyPr spcFirstLastPara="0" vert="horz" wrap="square" lIns="320242" tIns="25400" rIns="25400" bIns="25400" numCol="1" spcCol="1270" anchor="ctr" anchorCtr="0"/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Несоблюдение этапов дальнейшего обследования при проведении скрининга онкогинекологической патологии целевой группы населения</a:t>
          </a:r>
          <a:endParaRPr lang="ru-RU" sz="1300" b="1" kern="1200" dirty="0">
            <a:solidFill>
              <a:schemeClr val="tx1">
                <a:lumMod val="85000"/>
                <a:lumOff val="15000"/>
              </a:schemeClr>
            </a:solidFill>
            <a:latin typeface="Segoe UI"/>
            <a:ea typeface="Segoe UI Black" panose="020B0A02040204020203" pitchFamily="34" charset="0"/>
            <a:cs typeface="Times New Roman" panose="02020603050405020304" pitchFamily="18" charset="0"/>
          </a:endParaRPr>
        </a:p>
      </dgm:t>
    </dgm:pt>
    <dgm:pt modelId="{36CF92D0-D75C-4284-A2B9-F88993FB1B61}" type="parTrans" cxnId="{DA23F6A9-B672-4B00-B873-183CB5AEB6C5}">
      <dgm:prSet/>
      <dgm:spPr/>
      <dgm:t>
        <a:bodyPr/>
        <a:lstStyle/>
        <a:p>
          <a:endParaRPr lang="ru-RU"/>
        </a:p>
      </dgm:t>
    </dgm:pt>
    <dgm:pt modelId="{127C5419-0A25-421E-8214-708806566C5E}" type="sibTrans" cxnId="{DA23F6A9-B672-4B00-B873-183CB5AEB6C5}">
      <dgm:prSet/>
      <dgm:spPr/>
      <dgm:t>
        <a:bodyPr/>
        <a:lstStyle/>
        <a:p>
          <a:endParaRPr lang="ru-RU"/>
        </a:p>
      </dgm:t>
    </dgm:pt>
    <dgm:pt modelId="{825535B5-753E-47B4-ADFC-ED79F6B6885E}">
      <dgm:prSet custT="1"/>
      <dgm:spPr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  <dgm:t>
        <a:bodyPr spcFirstLastPara="0" vert="horz" wrap="square" lIns="320242" tIns="25400" rIns="25400" bIns="25400" numCol="1" spcCol="1270" anchor="ctr" anchorCtr="0"/>
        <a:lstStyle/>
        <a:p>
          <a:r>
            <a:rPr lang="ru-RU" sz="13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rPr>
            <a:t>Сложная</a:t>
          </a:r>
          <a:r>
            <a:rPr lang="ru-RU" sz="13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 эпидемиологическая ситуация</a:t>
          </a:r>
          <a:endParaRPr lang="ru-RU" sz="1300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467A1976-8C8E-4211-9963-DE07B8A1398B}" type="parTrans" cxnId="{0F41D40B-20C7-4866-BC9D-6136D9613A16}">
      <dgm:prSet/>
      <dgm:spPr/>
      <dgm:t>
        <a:bodyPr/>
        <a:lstStyle/>
        <a:p>
          <a:endParaRPr lang="ru-RU"/>
        </a:p>
      </dgm:t>
    </dgm:pt>
    <dgm:pt modelId="{F7A39371-BD6B-4619-A6CB-030D8E7FF8DF}" type="sibTrans" cxnId="{0F41D40B-20C7-4866-BC9D-6136D9613A16}">
      <dgm:prSet/>
      <dgm:spPr/>
      <dgm:t>
        <a:bodyPr/>
        <a:lstStyle/>
        <a:p>
          <a:endParaRPr lang="ru-RU"/>
        </a:p>
      </dgm:t>
    </dgm:pt>
    <dgm:pt modelId="{3A41E875-2D4C-4295-B983-F240DE14EC4A}">
      <dgm:prSet custT="1"/>
      <dgm:spPr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  <dgm:t>
        <a:bodyPr spcFirstLastPara="0" vert="horz" wrap="square" lIns="320242" tIns="25400" rIns="25400" bIns="25400" numCol="1" spcCol="1270" anchor="ctr" anchorCtr="0"/>
        <a:lstStyle/>
        <a:p>
          <a:r>
            <a:rPr lang="ru-RU" sz="13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rPr>
            <a:t>Недостаточное</a:t>
          </a:r>
          <a:r>
            <a:rPr lang="ru-RU" sz="13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 финансирование</a:t>
          </a:r>
          <a:endParaRPr lang="ru-RU" sz="1300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DCB3A8DF-7D76-4DFD-A912-34E2A4B7A89E}" type="parTrans" cxnId="{745535A3-E9A5-4997-9B02-DFBEFABD4B68}">
      <dgm:prSet/>
      <dgm:spPr/>
      <dgm:t>
        <a:bodyPr/>
        <a:lstStyle/>
        <a:p>
          <a:endParaRPr lang="ru-RU"/>
        </a:p>
      </dgm:t>
    </dgm:pt>
    <dgm:pt modelId="{D4FEBAAC-6BF0-4C04-8AB8-08BDE79ED10A}" type="sibTrans" cxnId="{745535A3-E9A5-4997-9B02-DFBEFABD4B68}">
      <dgm:prSet/>
      <dgm:spPr/>
      <dgm:t>
        <a:bodyPr/>
        <a:lstStyle/>
        <a:p>
          <a:endParaRPr lang="ru-RU"/>
        </a:p>
      </dgm:t>
    </dgm:pt>
    <dgm:pt modelId="{75549AA2-6891-4B37-99FD-D5814EB8D0CC}" type="pres">
      <dgm:prSet presAssocID="{342871B6-02E9-4174-AAD1-9B192A8F4D07}" presName="Name0" presStyleCnt="0">
        <dgm:presLayoutVars>
          <dgm:chMax val="7"/>
          <dgm:chPref val="7"/>
          <dgm:dir/>
        </dgm:presLayoutVars>
      </dgm:prSet>
      <dgm:spPr/>
    </dgm:pt>
    <dgm:pt modelId="{8930B6DD-D8C2-42B2-8BA5-7AD3C3C537ED}" type="pres">
      <dgm:prSet presAssocID="{342871B6-02E9-4174-AAD1-9B192A8F4D07}" presName="Name1" presStyleCnt="0"/>
      <dgm:spPr/>
    </dgm:pt>
    <dgm:pt modelId="{15929A41-C85F-402D-8E91-D5159E678B9A}" type="pres">
      <dgm:prSet presAssocID="{342871B6-02E9-4174-AAD1-9B192A8F4D07}" presName="cycle" presStyleCnt="0"/>
      <dgm:spPr/>
    </dgm:pt>
    <dgm:pt modelId="{03401E88-002C-40C4-B0A1-09FCF67EC537}" type="pres">
      <dgm:prSet presAssocID="{342871B6-02E9-4174-AAD1-9B192A8F4D07}" presName="srcNode" presStyleLbl="node1" presStyleIdx="0" presStyleCnt="7"/>
      <dgm:spPr/>
    </dgm:pt>
    <dgm:pt modelId="{E67F2C34-4B8C-4386-8255-D64182B53393}" type="pres">
      <dgm:prSet presAssocID="{342871B6-02E9-4174-AAD1-9B192A8F4D07}" presName="conn" presStyleLbl="parChTrans1D2" presStyleIdx="0" presStyleCnt="1"/>
      <dgm:spPr>
        <a:xfrm>
          <a:off x="-4332081" y="-664538"/>
          <a:ext cx="5161276" cy="5161276"/>
        </a:xfrm>
        <a:prstGeom prst="blockArc">
          <a:avLst>
            <a:gd name="adj1" fmla="val 18900000"/>
            <a:gd name="adj2" fmla="val 2700000"/>
            <a:gd name="adj3" fmla="val 419"/>
          </a:avLst>
        </a:prstGeom>
      </dgm:spPr>
    </dgm:pt>
    <dgm:pt modelId="{6DA1C01C-6718-4228-9136-F79C297B54BA}" type="pres">
      <dgm:prSet presAssocID="{342871B6-02E9-4174-AAD1-9B192A8F4D07}" presName="extraNode" presStyleLbl="node1" presStyleIdx="0" presStyleCnt="7"/>
      <dgm:spPr/>
    </dgm:pt>
    <dgm:pt modelId="{C1AE8BE4-AA20-4A42-8915-921252868FC1}" type="pres">
      <dgm:prSet presAssocID="{342871B6-02E9-4174-AAD1-9B192A8F4D07}" presName="dstNode" presStyleLbl="node1" presStyleIdx="0" presStyleCnt="7"/>
      <dgm:spPr/>
    </dgm:pt>
    <dgm:pt modelId="{6F67E69C-DCC6-469C-9846-E6B0BD655928}" type="pres">
      <dgm:prSet presAssocID="{D0B46232-5136-4372-8DCB-0E1CD5707B49}" presName="text_1" presStyleLbl="node1" presStyleIdx="0" presStyleCnt="7">
        <dgm:presLayoutVars>
          <dgm:bulletEnabled val="1"/>
        </dgm:presLayoutVars>
      </dgm:prSet>
      <dgm:spPr/>
    </dgm:pt>
    <dgm:pt modelId="{4AF344F3-9348-4E7E-8967-3F8C192AFD67}" type="pres">
      <dgm:prSet presAssocID="{D0B46232-5136-4372-8DCB-0E1CD5707B49}" presName="accent_1" presStyleCnt="0"/>
      <dgm:spPr/>
    </dgm:pt>
    <dgm:pt modelId="{C10D46D1-79C5-4D25-B8A3-9CF2047557D6}" type="pres">
      <dgm:prSet presAssocID="{D0B46232-5136-4372-8DCB-0E1CD5707B49}" presName="accentRepeatNode" presStyleLbl="solidFgAcc1" presStyleIdx="0" presStyleCnt="7"/>
      <dgm:spPr>
        <a:xfrm>
          <a:off x="57692" y="151371"/>
          <a:ext cx="504317" cy="50431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  <dgm:pt modelId="{DF585248-544E-4598-B9F0-8AA7BFC2DD21}" type="pres">
      <dgm:prSet presAssocID="{6691A3BE-8C3C-44FE-81EB-9C53568D13B5}" presName="text_2" presStyleLbl="node1" presStyleIdx="1" presStyleCnt="7">
        <dgm:presLayoutVars>
          <dgm:bulletEnabled val="1"/>
        </dgm:presLayoutVars>
      </dgm:prSet>
      <dgm:spPr>
        <a:xfrm>
          <a:off x="641719" y="806908"/>
          <a:ext cx="7794444" cy="403454"/>
        </a:xfrm>
        <a:prstGeom prst="rect">
          <a:avLst/>
        </a:prstGeom>
      </dgm:spPr>
    </dgm:pt>
    <dgm:pt modelId="{C2E6498C-8644-4538-9F12-A70F6A764835}" type="pres">
      <dgm:prSet presAssocID="{6691A3BE-8C3C-44FE-81EB-9C53568D13B5}" presName="accent_2" presStyleCnt="0"/>
      <dgm:spPr/>
    </dgm:pt>
    <dgm:pt modelId="{15B0FD7F-BD03-4B64-AC45-129548CDD8DE}" type="pres">
      <dgm:prSet presAssocID="{6691A3BE-8C3C-44FE-81EB-9C53568D13B5}" presName="accentRepeatNode" presStyleLbl="solidFgAcc1" presStyleIdx="1" presStyleCnt="7"/>
      <dgm:spPr>
        <a:xfrm>
          <a:off x="389560" y="756476"/>
          <a:ext cx="504317" cy="504317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  <dgm:pt modelId="{F81580EF-FB23-4D4A-8F8A-3CF3A837C38C}" type="pres">
      <dgm:prSet presAssocID="{371D76F0-3F11-4452-B98F-BBFBD67ACD27}" presName="text_3" presStyleLbl="node1" presStyleIdx="2" presStyleCnt="7">
        <dgm:presLayoutVars>
          <dgm:bulletEnabled val="1"/>
        </dgm:presLayoutVars>
      </dgm:prSet>
      <dgm:spPr>
        <a:xfrm>
          <a:off x="810835" y="1305873"/>
          <a:ext cx="7022000" cy="373012"/>
        </a:xfrm>
        <a:prstGeom prst="rect">
          <a:avLst/>
        </a:prstGeom>
      </dgm:spPr>
    </dgm:pt>
    <dgm:pt modelId="{BB41D215-A95F-45F9-92CE-1CB0C3F3B8D5}" type="pres">
      <dgm:prSet presAssocID="{371D76F0-3F11-4452-B98F-BBFBD67ACD27}" presName="accent_3" presStyleCnt="0"/>
      <dgm:spPr/>
    </dgm:pt>
    <dgm:pt modelId="{C08B4C45-C4EF-4E48-AF8F-141628EC60B1}" type="pres">
      <dgm:prSet presAssocID="{371D76F0-3F11-4452-B98F-BBFBD67ACD27}" presName="accentRepeatNode" presStyleLbl="solidFgAcc1" presStyleIdx="2" presStyleCnt="7" custLinFactNeighborY="-4704"/>
      <dgm:spPr>
        <a:xfrm>
          <a:off x="541315" y="1361580"/>
          <a:ext cx="504317" cy="504317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  <dgm:pt modelId="{4D01549D-38E6-4AC3-ABFC-7605F184355E}" type="pres">
      <dgm:prSet presAssocID="{BD569D9B-E346-42B4-AEB8-7805166887A2}" presName="text_4" presStyleLbl="node1" presStyleIdx="3" presStyleCnt="7">
        <dgm:presLayoutVars>
          <dgm:bulletEnabled val="1"/>
        </dgm:presLayoutVars>
      </dgm:prSet>
      <dgm:spPr/>
    </dgm:pt>
    <dgm:pt modelId="{BFB45E7A-9DD4-467B-A78C-D6D302A44F94}" type="pres">
      <dgm:prSet presAssocID="{BD569D9B-E346-42B4-AEB8-7805166887A2}" presName="accent_4" presStyleCnt="0"/>
      <dgm:spPr/>
    </dgm:pt>
    <dgm:pt modelId="{BDB39DED-1818-4E9E-BCE4-AA9959157D3E}" type="pres">
      <dgm:prSet presAssocID="{BD569D9B-E346-42B4-AEB8-7805166887A2}" presName="accentRepeatNode" presStyleLbl="solidFgAcc1" presStyleIdx="3" presStyleCnt="7"/>
      <dgm:spPr>
        <a:xfrm>
          <a:off x="389560" y="2571406"/>
          <a:ext cx="504317" cy="504317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  <dgm:pt modelId="{BAF447B2-2896-4BEE-A608-65D24B5C9942}" type="pres">
      <dgm:prSet presAssocID="{66D979D5-8C07-4739-9200-275EC58E6E93}" presName="text_5" presStyleLbl="node1" presStyleIdx="4" presStyleCnt="7">
        <dgm:presLayoutVars>
          <dgm:bulletEnabled val="1"/>
        </dgm:presLayoutVars>
      </dgm:prSet>
      <dgm:spPr/>
    </dgm:pt>
    <dgm:pt modelId="{0FE345EF-B962-4EA5-9368-46F3798EB564}" type="pres">
      <dgm:prSet presAssocID="{66D979D5-8C07-4739-9200-275EC58E6E93}" presName="accent_5" presStyleCnt="0"/>
      <dgm:spPr/>
    </dgm:pt>
    <dgm:pt modelId="{8E1E15F3-4C88-46B4-8720-9190857BD2A5}" type="pres">
      <dgm:prSet presAssocID="{66D979D5-8C07-4739-9200-275EC58E6E93}" presName="accentRepeatNode" presStyleLbl="solidFgAcc1" presStyleIdx="4" presStyleCnt="7"/>
      <dgm:spPr>
        <a:xfrm>
          <a:off x="577702" y="2378942"/>
          <a:ext cx="466266" cy="46626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  <dgm:pt modelId="{AB24EAAC-644B-4029-A19F-CE2D7F0B13F3}" type="pres">
      <dgm:prSet presAssocID="{825535B5-753E-47B4-ADFC-ED79F6B6885E}" presName="text_6" presStyleLbl="node1" presStyleIdx="5" presStyleCnt="7">
        <dgm:presLayoutVars>
          <dgm:bulletEnabled val="1"/>
        </dgm:presLayoutVars>
      </dgm:prSet>
      <dgm:spPr>
        <a:xfrm>
          <a:off x="625724" y="2985006"/>
          <a:ext cx="7207111" cy="373012"/>
        </a:xfrm>
        <a:prstGeom prst="rect">
          <a:avLst/>
        </a:prstGeom>
      </dgm:spPr>
    </dgm:pt>
    <dgm:pt modelId="{B5730DF3-4A5F-41FC-B91D-D9A6706EA226}" type="pres">
      <dgm:prSet presAssocID="{825535B5-753E-47B4-ADFC-ED79F6B6885E}" presName="accent_6" presStyleCnt="0"/>
      <dgm:spPr/>
    </dgm:pt>
    <dgm:pt modelId="{B106B60B-E17A-4E9A-927B-EA1F806D2CB5}" type="pres">
      <dgm:prSet presAssocID="{825535B5-753E-47B4-ADFC-ED79F6B6885E}" presName="accentRepeatNode" presStyleLbl="solidFgAcc1" presStyleIdx="5" presStyleCnt="7"/>
      <dgm:spPr>
        <a:xfrm>
          <a:off x="392591" y="2938380"/>
          <a:ext cx="466266" cy="466266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  <dgm:pt modelId="{D552A09A-F98F-4F8A-8869-C20997EAD7F2}" type="pres">
      <dgm:prSet presAssocID="{3A41E875-2D4C-4295-B983-F240DE14EC4A}" presName="text_7" presStyleLbl="node1" presStyleIdx="6" presStyleCnt="7">
        <dgm:presLayoutVars>
          <dgm:bulletEnabled val="1"/>
        </dgm:presLayoutVars>
      </dgm:prSet>
      <dgm:spPr>
        <a:xfrm>
          <a:off x="287927" y="3544854"/>
          <a:ext cx="7544907" cy="373012"/>
        </a:xfrm>
        <a:prstGeom prst="rect">
          <a:avLst/>
        </a:prstGeom>
      </dgm:spPr>
    </dgm:pt>
    <dgm:pt modelId="{F4CCF9F4-EA20-4336-AAF8-5CB25E74A5C8}" type="pres">
      <dgm:prSet presAssocID="{3A41E875-2D4C-4295-B983-F240DE14EC4A}" presName="accent_7" presStyleCnt="0"/>
      <dgm:spPr/>
    </dgm:pt>
    <dgm:pt modelId="{E50A2159-A478-4DF6-9E37-79827A85E9DE}" type="pres">
      <dgm:prSet presAssocID="{3A41E875-2D4C-4295-B983-F240DE14EC4A}" presName="accentRepeatNode" presStyleLbl="solidFgAcc1" presStyleIdx="6" presStyleCnt="7"/>
      <dgm:spPr>
        <a:xfrm>
          <a:off x="54794" y="3498227"/>
          <a:ext cx="466266" cy="466266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gm:spPr>
    </dgm:pt>
  </dgm:ptLst>
  <dgm:cxnLst>
    <dgm:cxn modelId="{D46EB202-DFAF-4082-A06E-836A16688F02}" type="presOf" srcId="{66D979D5-8C07-4739-9200-275EC58E6E93}" destId="{BAF447B2-2896-4BEE-A608-65D24B5C9942}" srcOrd="0" destOrd="0" presId="urn:microsoft.com/office/officeart/2008/layout/VerticalCurvedList"/>
    <dgm:cxn modelId="{0F41D40B-20C7-4866-BC9D-6136D9613A16}" srcId="{342871B6-02E9-4174-AAD1-9B192A8F4D07}" destId="{825535B5-753E-47B4-ADFC-ED79F6B6885E}" srcOrd="5" destOrd="0" parTransId="{467A1976-8C8E-4211-9963-DE07B8A1398B}" sibTransId="{F7A39371-BD6B-4619-A6CB-030D8E7FF8DF}"/>
    <dgm:cxn modelId="{03941939-E66B-449D-9F6D-530366D8F959}" type="presOf" srcId="{342871B6-02E9-4174-AAD1-9B192A8F4D07}" destId="{75549AA2-6891-4B37-99FD-D5814EB8D0CC}" srcOrd="0" destOrd="0" presId="urn:microsoft.com/office/officeart/2008/layout/VerticalCurvedList"/>
    <dgm:cxn modelId="{15D1D660-5A7D-49E2-81FF-84D183A0F5DE}" type="presOf" srcId="{6691A3BE-8C3C-44FE-81EB-9C53568D13B5}" destId="{DF585248-544E-4598-B9F0-8AA7BFC2DD21}" srcOrd="0" destOrd="0" presId="urn:microsoft.com/office/officeart/2008/layout/VerticalCurvedList"/>
    <dgm:cxn modelId="{22AC1442-4D59-4F75-9911-14D0D81C4EC9}" type="presOf" srcId="{36516F73-F3E7-4C65-8C2F-010479939B30}" destId="{E67F2C34-4B8C-4386-8255-D64182B53393}" srcOrd="0" destOrd="0" presId="urn:microsoft.com/office/officeart/2008/layout/VerticalCurvedList"/>
    <dgm:cxn modelId="{BEAA9252-BEF0-4CE1-B2AB-B24CE3B34EFE}" srcId="{342871B6-02E9-4174-AAD1-9B192A8F4D07}" destId="{D0B46232-5136-4372-8DCB-0E1CD5707B49}" srcOrd="0" destOrd="0" parTransId="{3917AD06-AE08-457B-B98C-6A90CBC6FB14}" sibTransId="{36516F73-F3E7-4C65-8C2F-010479939B30}"/>
    <dgm:cxn modelId="{90AB0D76-CFBE-464F-9B7B-03D6D74B4935}" srcId="{342871B6-02E9-4174-AAD1-9B192A8F4D07}" destId="{371D76F0-3F11-4452-B98F-BBFBD67ACD27}" srcOrd="2" destOrd="0" parTransId="{739CBDF0-B8F7-46C9-9645-981C444FA5C7}" sibTransId="{38710715-BC51-497C-95C4-FFB9F33FA785}"/>
    <dgm:cxn modelId="{C17D598C-8623-43D9-BA0A-2D5A2BB453C5}" type="presOf" srcId="{825535B5-753E-47B4-ADFC-ED79F6B6885E}" destId="{AB24EAAC-644B-4029-A19F-CE2D7F0B13F3}" srcOrd="0" destOrd="0" presId="urn:microsoft.com/office/officeart/2008/layout/VerticalCurvedList"/>
    <dgm:cxn modelId="{5777F997-FE39-4E8D-AEDE-AD937A534405}" srcId="{342871B6-02E9-4174-AAD1-9B192A8F4D07}" destId="{BD569D9B-E346-42B4-AEB8-7805166887A2}" srcOrd="3" destOrd="0" parTransId="{80F52682-EB76-4742-9E40-AB8770CEC360}" sibTransId="{78AA4140-BAE9-4ED9-8A2D-F8598A77404F}"/>
    <dgm:cxn modelId="{745535A3-E9A5-4997-9B02-DFBEFABD4B68}" srcId="{342871B6-02E9-4174-AAD1-9B192A8F4D07}" destId="{3A41E875-2D4C-4295-B983-F240DE14EC4A}" srcOrd="6" destOrd="0" parTransId="{DCB3A8DF-7D76-4DFD-A912-34E2A4B7A89E}" sibTransId="{D4FEBAAC-6BF0-4C04-8AB8-08BDE79ED10A}"/>
    <dgm:cxn modelId="{DA23F6A9-B672-4B00-B873-183CB5AEB6C5}" srcId="{342871B6-02E9-4174-AAD1-9B192A8F4D07}" destId="{66D979D5-8C07-4739-9200-275EC58E6E93}" srcOrd="4" destOrd="0" parTransId="{36CF92D0-D75C-4284-A2B9-F88993FB1B61}" sibTransId="{127C5419-0A25-421E-8214-708806566C5E}"/>
    <dgm:cxn modelId="{0B72AAAD-42D9-4BF5-A5E4-35138F6E525D}" type="presOf" srcId="{D0B46232-5136-4372-8DCB-0E1CD5707B49}" destId="{6F67E69C-DCC6-469C-9846-E6B0BD655928}" srcOrd="0" destOrd="0" presId="urn:microsoft.com/office/officeart/2008/layout/VerticalCurvedList"/>
    <dgm:cxn modelId="{95A99CD0-C9C9-459F-95E1-D0435B8DA3E2}" type="presOf" srcId="{3A41E875-2D4C-4295-B983-F240DE14EC4A}" destId="{D552A09A-F98F-4F8A-8869-C20997EAD7F2}" srcOrd="0" destOrd="0" presId="urn:microsoft.com/office/officeart/2008/layout/VerticalCurvedList"/>
    <dgm:cxn modelId="{0168D6E0-75DA-4CE4-A7C7-8BAAFE98214A}" type="presOf" srcId="{371D76F0-3F11-4452-B98F-BBFBD67ACD27}" destId="{F81580EF-FB23-4D4A-8F8A-3CF3A837C38C}" srcOrd="0" destOrd="0" presId="urn:microsoft.com/office/officeart/2008/layout/VerticalCurvedList"/>
    <dgm:cxn modelId="{EB8AF8E1-C013-4B30-9B2E-55F59BD404D7}" srcId="{342871B6-02E9-4174-AAD1-9B192A8F4D07}" destId="{6691A3BE-8C3C-44FE-81EB-9C53568D13B5}" srcOrd="1" destOrd="0" parTransId="{BA99B6C5-E273-4962-9162-666E92D1EEB6}" sibTransId="{22EF0277-4E77-4B6E-B615-88A8822FD4EB}"/>
    <dgm:cxn modelId="{3EFEE2F0-3068-4EE4-BC8E-985CAC9BCAA9}" type="presOf" srcId="{BD569D9B-E346-42B4-AEB8-7805166887A2}" destId="{4D01549D-38E6-4AC3-ABFC-7605F184355E}" srcOrd="0" destOrd="0" presId="urn:microsoft.com/office/officeart/2008/layout/VerticalCurvedList"/>
    <dgm:cxn modelId="{70062458-1BBF-4680-9636-C5A2DEC05D97}" type="presParOf" srcId="{75549AA2-6891-4B37-99FD-D5814EB8D0CC}" destId="{8930B6DD-D8C2-42B2-8BA5-7AD3C3C537ED}" srcOrd="0" destOrd="0" presId="urn:microsoft.com/office/officeart/2008/layout/VerticalCurvedList"/>
    <dgm:cxn modelId="{7B51CF15-A0C1-410B-A18A-05E4D47B5762}" type="presParOf" srcId="{8930B6DD-D8C2-42B2-8BA5-7AD3C3C537ED}" destId="{15929A41-C85F-402D-8E91-D5159E678B9A}" srcOrd="0" destOrd="0" presId="urn:microsoft.com/office/officeart/2008/layout/VerticalCurvedList"/>
    <dgm:cxn modelId="{094F3BF1-39CB-4C12-AA16-5079693EFA15}" type="presParOf" srcId="{15929A41-C85F-402D-8E91-D5159E678B9A}" destId="{03401E88-002C-40C4-B0A1-09FCF67EC537}" srcOrd="0" destOrd="0" presId="urn:microsoft.com/office/officeart/2008/layout/VerticalCurvedList"/>
    <dgm:cxn modelId="{AB018ED4-263F-4253-809C-7533A699BBC2}" type="presParOf" srcId="{15929A41-C85F-402D-8E91-D5159E678B9A}" destId="{E67F2C34-4B8C-4386-8255-D64182B53393}" srcOrd="1" destOrd="0" presId="urn:microsoft.com/office/officeart/2008/layout/VerticalCurvedList"/>
    <dgm:cxn modelId="{21927648-1A71-4D62-BAD5-0B14BDC55B9B}" type="presParOf" srcId="{15929A41-C85F-402D-8E91-D5159E678B9A}" destId="{6DA1C01C-6718-4228-9136-F79C297B54BA}" srcOrd="2" destOrd="0" presId="urn:microsoft.com/office/officeart/2008/layout/VerticalCurvedList"/>
    <dgm:cxn modelId="{ECF29BB1-A016-44DD-88E3-8BA2CEB079F8}" type="presParOf" srcId="{15929A41-C85F-402D-8E91-D5159E678B9A}" destId="{C1AE8BE4-AA20-4A42-8915-921252868FC1}" srcOrd="3" destOrd="0" presId="urn:microsoft.com/office/officeart/2008/layout/VerticalCurvedList"/>
    <dgm:cxn modelId="{E424F0BF-1A51-4553-B1E5-59B57512E983}" type="presParOf" srcId="{8930B6DD-D8C2-42B2-8BA5-7AD3C3C537ED}" destId="{6F67E69C-DCC6-469C-9846-E6B0BD655928}" srcOrd="1" destOrd="0" presId="urn:microsoft.com/office/officeart/2008/layout/VerticalCurvedList"/>
    <dgm:cxn modelId="{453AB8F1-6F6D-4425-B014-3BA13DF28F22}" type="presParOf" srcId="{8930B6DD-D8C2-42B2-8BA5-7AD3C3C537ED}" destId="{4AF344F3-9348-4E7E-8967-3F8C192AFD67}" srcOrd="2" destOrd="0" presId="urn:microsoft.com/office/officeart/2008/layout/VerticalCurvedList"/>
    <dgm:cxn modelId="{46298AFC-2A3A-40A5-A38D-EE029AB0BEFC}" type="presParOf" srcId="{4AF344F3-9348-4E7E-8967-3F8C192AFD67}" destId="{C10D46D1-79C5-4D25-B8A3-9CF2047557D6}" srcOrd="0" destOrd="0" presId="urn:microsoft.com/office/officeart/2008/layout/VerticalCurvedList"/>
    <dgm:cxn modelId="{E9947C1B-0E09-42BC-B31F-90DF3E0F280D}" type="presParOf" srcId="{8930B6DD-D8C2-42B2-8BA5-7AD3C3C537ED}" destId="{DF585248-544E-4598-B9F0-8AA7BFC2DD21}" srcOrd="3" destOrd="0" presId="urn:microsoft.com/office/officeart/2008/layout/VerticalCurvedList"/>
    <dgm:cxn modelId="{86799FFE-6C3A-4530-B8D3-7A4E5332D75A}" type="presParOf" srcId="{8930B6DD-D8C2-42B2-8BA5-7AD3C3C537ED}" destId="{C2E6498C-8644-4538-9F12-A70F6A764835}" srcOrd="4" destOrd="0" presId="urn:microsoft.com/office/officeart/2008/layout/VerticalCurvedList"/>
    <dgm:cxn modelId="{0FA07270-DF01-4886-90DA-727013D7F927}" type="presParOf" srcId="{C2E6498C-8644-4538-9F12-A70F6A764835}" destId="{15B0FD7F-BD03-4B64-AC45-129548CDD8DE}" srcOrd="0" destOrd="0" presId="urn:microsoft.com/office/officeart/2008/layout/VerticalCurvedList"/>
    <dgm:cxn modelId="{98CBCBF0-4983-4093-86B8-940E469C1A47}" type="presParOf" srcId="{8930B6DD-D8C2-42B2-8BA5-7AD3C3C537ED}" destId="{F81580EF-FB23-4D4A-8F8A-3CF3A837C38C}" srcOrd="5" destOrd="0" presId="urn:microsoft.com/office/officeart/2008/layout/VerticalCurvedList"/>
    <dgm:cxn modelId="{230022C4-041B-404C-B7FD-BBCBCA122C8F}" type="presParOf" srcId="{8930B6DD-D8C2-42B2-8BA5-7AD3C3C537ED}" destId="{BB41D215-A95F-45F9-92CE-1CB0C3F3B8D5}" srcOrd="6" destOrd="0" presId="urn:microsoft.com/office/officeart/2008/layout/VerticalCurvedList"/>
    <dgm:cxn modelId="{2A8A8F52-7D7F-4966-9003-A45EABBFF185}" type="presParOf" srcId="{BB41D215-A95F-45F9-92CE-1CB0C3F3B8D5}" destId="{C08B4C45-C4EF-4E48-AF8F-141628EC60B1}" srcOrd="0" destOrd="0" presId="urn:microsoft.com/office/officeart/2008/layout/VerticalCurvedList"/>
    <dgm:cxn modelId="{1611F902-C52B-42C6-8925-BC7EFF1B37A4}" type="presParOf" srcId="{8930B6DD-D8C2-42B2-8BA5-7AD3C3C537ED}" destId="{4D01549D-38E6-4AC3-ABFC-7605F184355E}" srcOrd="7" destOrd="0" presId="urn:microsoft.com/office/officeart/2008/layout/VerticalCurvedList"/>
    <dgm:cxn modelId="{7F9EE993-6BD8-4B6F-B759-136D6B3959E9}" type="presParOf" srcId="{8930B6DD-D8C2-42B2-8BA5-7AD3C3C537ED}" destId="{BFB45E7A-9DD4-467B-A78C-D6D302A44F94}" srcOrd="8" destOrd="0" presId="urn:microsoft.com/office/officeart/2008/layout/VerticalCurvedList"/>
    <dgm:cxn modelId="{794C51E1-409D-42B1-936B-11AEBA600C0E}" type="presParOf" srcId="{BFB45E7A-9DD4-467B-A78C-D6D302A44F94}" destId="{BDB39DED-1818-4E9E-BCE4-AA9959157D3E}" srcOrd="0" destOrd="0" presId="urn:microsoft.com/office/officeart/2008/layout/VerticalCurvedList"/>
    <dgm:cxn modelId="{F0E8E573-2244-49B6-B752-720589B9C10F}" type="presParOf" srcId="{8930B6DD-D8C2-42B2-8BA5-7AD3C3C537ED}" destId="{BAF447B2-2896-4BEE-A608-65D24B5C9942}" srcOrd="9" destOrd="0" presId="urn:microsoft.com/office/officeart/2008/layout/VerticalCurvedList"/>
    <dgm:cxn modelId="{6C6A3026-0392-498D-938B-940A3DA9455B}" type="presParOf" srcId="{8930B6DD-D8C2-42B2-8BA5-7AD3C3C537ED}" destId="{0FE345EF-B962-4EA5-9368-46F3798EB564}" srcOrd="10" destOrd="0" presId="urn:microsoft.com/office/officeart/2008/layout/VerticalCurvedList"/>
    <dgm:cxn modelId="{A40DAC2E-6513-4B8E-84A1-422C65D190C0}" type="presParOf" srcId="{0FE345EF-B962-4EA5-9368-46F3798EB564}" destId="{8E1E15F3-4C88-46B4-8720-9190857BD2A5}" srcOrd="0" destOrd="0" presId="urn:microsoft.com/office/officeart/2008/layout/VerticalCurvedList"/>
    <dgm:cxn modelId="{753CADEC-7DF0-4126-9261-606135462EFF}" type="presParOf" srcId="{8930B6DD-D8C2-42B2-8BA5-7AD3C3C537ED}" destId="{AB24EAAC-644B-4029-A19F-CE2D7F0B13F3}" srcOrd="11" destOrd="0" presId="urn:microsoft.com/office/officeart/2008/layout/VerticalCurvedList"/>
    <dgm:cxn modelId="{F54C2121-F279-46FB-8621-2189E31A4B91}" type="presParOf" srcId="{8930B6DD-D8C2-42B2-8BA5-7AD3C3C537ED}" destId="{B5730DF3-4A5F-41FC-B91D-D9A6706EA226}" srcOrd="12" destOrd="0" presId="urn:microsoft.com/office/officeart/2008/layout/VerticalCurvedList"/>
    <dgm:cxn modelId="{547A2DE0-3C09-4080-AFE9-5BB89EC64D7B}" type="presParOf" srcId="{B5730DF3-4A5F-41FC-B91D-D9A6706EA226}" destId="{B106B60B-E17A-4E9A-927B-EA1F806D2CB5}" srcOrd="0" destOrd="0" presId="urn:microsoft.com/office/officeart/2008/layout/VerticalCurvedList"/>
    <dgm:cxn modelId="{350067A4-DF76-4EAB-89AA-A27C172B9037}" type="presParOf" srcId="{8930B6DD-D8C2-42B2-8BA5-7AD3C3C537ED}" destId="{D552A09A-F98F-4F8A-8869-C20997EAD7F2}" srcOrd="13" destOrd="0" presId="urn:microsoft.com/office/officeart/2008/layout/VerticalCurvedList"/>
    <dgm:cxn modelId="{C387C2BF-C823-441B-BB40-A6E89B59BEE1}" type="presParOf" srcId="{8930B6DD-D8C2-42B2-8BA5-7AD3C3C537ED}" destId="{F4CCF9F4-EA20-4336-AAF8-5CB25E74A5C8}" srcOrd="14" destOrd="0" presId="urn:microsoft.com/office/officeart/2008/layout/VerticalCurvedList"/>
    <dgm:cxn modelId="{9709C9CD-92A7-4C28-B806-325ACA9CA10B}" type="presParOf" srcId="{F4CCF9F4-EA20-4336-AAF8-5CB25E74A5C8}" destId="{E50A2159-A478-4DF6-9E37-79827A85E9D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669AF-B242-4B27-8550-EE69025DFEC9}">
      <dsp:nvSpPr>
        <dsp:cNvPr id="0" name=""/>
        <dsp:cNvSpPr/>
      </dsp:nvSpPr>
      <dsp:spPr>
        <a:xfrm>
          <a:off x="-4333415" y="-664741"/>
          <a:ext cx="5162861" cy="5162861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F07B8-BF7B-4F39-826A-35261E37CAE9}">
      <dsp:nvSpPr>
        <dsp:cNvPr id="0" name=""/>
        <dsp:cNvSpPr/>
      </dsp:nvSpPr>
      <dsp:spPr>
        <a:xfrm>
          <a:off x="309943" y="201865"/>
          <a:ext cx="4045741" cy="403578"/>
        </a:xfrm>
        <a:prstGeom prst="rect">
          <a:avLst/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34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 Центр онкогинекологии</a:t>
          </a:r>
          <a:endParaRPr lang="ru-RU" sz="19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09943" y="201865"/>
        <a:ext cx="4045741" cy="403578"/>
      </dsp:txXfrm>
    </dsp:sp>
    <dsp:sp modelId="{DC8EBE08-C878-4A16-B247-A4D2FD5C5030}">
      <dsp:nvSpPr>
        <dsp:cNvPr id="0" name=""/>
        <dsp:cNvSpPr/>
      </dsp:nvSpPr>
      <dsp:spPr>
        <a:xfrm>
          <a:off x="57707" y="151418"/>
          <a:ext cx="504472" cy="50447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F9DA7-44A4-4298-96CB-877712B57AAC}">
      <dsp:nvSpPr>
        <dsp:cNvPr id="0" name=""/>
        <dsp:cNvSpPr/>
      </dsp:nvSpPr>
      <dsp:spPr>
        <a:xfrm>
          <a:off x="641914" y="738160"/>
          <a:ext cx="3713770" cy="541569"/>
        </a:xfrm>
        <a:prstGeom prst="rect">
          <a:avLst/>
        </a:prstGeom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3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000000">
                  <a:lumMod val="75000"/>
                  <a:lumOff val="25000"/>
                </a:srgbClr>
              </a:solidFill>
              <a:latin typeface="Segoe UI"/>
              <a:ea typeface="+mn-ea"/>
              <a:cs typeface="+mn-cs"/>
            </a:rPr>
            <a:t> </a:t>
          </a:r>
          <a:r>
            <a:rPr lang="ru-RU" sz="1500" b="1" kern="1200" dirty="0">
              <a:solidFill>
                <a:srgbClr val="000000">
                  <a:lumMod val="75000"/>
                  <a:lumOff val="25000"/>
                </a:srgbClr>
              </a:solidFill>
              <a:latin typeface="Segoe UI"/>
              <a:ea typeface="+mn-ea"/>
              <a:cs typeface="+mn-cs"/>
            </a:rPr>
            <a:t> Поликлиника ГАУЗ СО «СООД»</a:t>
          </a:r>
        </a:p>
      </dsp:txBody>
      <dsp:txXfrm>
        <a:off x="641914" y="738160"/>
        <a:ext cx="3713770" cy="541569"/>
      </dsp:txXfrm>
    </dsp:sp>
    <dsp:sp modelId="{A55D37DD-73C9-45BC-BE08-60C7BB602437}">
      <dsp:nvSpPr>
        <dsp:cNvPr id="0" name=""/>
        <dsp:cNvSpPr/>
      </dsp:nvSpPr>
      <dsp:spPr>
        <a:xfrm>
          <a:off x="389677" y="756709"/>
          <a:ext cx="504472" cy="50447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7E288-3CA5-46C2-BD44-31B307754618}">
      <dsp:nvSpPr>
        <dsp:cNvPr id="0" name=""/>
        <dsp:cNvSpPr/>
      </dsp:nvSpPr>
      <dsp:spPr>
        <a:xfrm>
          <a:off x="793715" y="1412446"/>
          <a:ext cx="3561968" cy="403578"/>
        </a:xfrm>
        <a:prstGeom prst="rect">
          <a:avLst/>
        </a:prstGeom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3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>
                  <a:lumMod val="85000"/>
                  <a:lumOff val="15000"/>
                </a:schemeClr>
              </a:solidFill>
              <a:latin typeface="Segoe UI"/>
              <a:ea typeface="+mn-ea"/>
              <a:cs typeface="+mn-cs"/>
            </a:rPr>
            <a:t>  Специалист</a:t>
          </a:r>
          <a:r>
            <a:rPr lang="ru-RU" sz="15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 ОМО отдела</a:t>
          </a:r>
          <a:endParaRPr lang="ru-RU" sz="15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793715" y="1412446"/>
        <a:ext cx="3561968" cy="403578"/>
      </dsp:txXfrm>
    </dsp:sp>
    <dsp:sp modelId="{AB8A8099-5D3C-4289-81E1-C8534421BFD7}">
      <dsp:nvSpPr>
        <dsp:cNvPr id="0" name=""/>
        <dsp:cNvSpPr/>
      </dsp:nvSpPr>
      <dsp:spPr>
        <a:xfrm>
          <a:off x="541479" y="1361999"/>
          <a:ext cx="504472" cy="50447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310C7-0BD7-47F3-A0CD-36E53F4A7645}">
      <dsp:nvSpPr>
        <dsp:cNvPr id="0" name=""/>
        <dsp:cNvSpPr/>
      </dsp:nvSpPr>
      <dsp:spPr>
        <a:xfrm>
          <a:off x="793715" y="2017354"/>
          <a:ext cx="3561968" cy="403578"/>
        </a:xfrm>
        <a:prstGeom prst="rect">
          <a:avLst/>
        </a:prstGeom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3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000000">
                  <a:lumMod val="75000"/>
                  <a:lumOff val="25000"/>
                </a:srgbClr>
              </a:solidFill>
              <a:latin typeface="Segoe UI"/>
              <a:ea typeface="+mn-ea"/>
              <a:cs typeface="+mn-cs"/>
            </a:rPr>
            <a:t>  Специалист</a:t>
          </a:r>
          <a:r>
            <a:rPr lang="ru-RU" sz="1500" b="1" kern="1200" dirty="0"/>
            <a:t> </a:t>
          </a:r>
          <a:r>
            <a:rPr lang="ru-RU" sz="1500" b="1" kern="1200" dirty="0">
              <a:solidFill>
                <a:srgbClr val="000000">
                  <a:lumMod val="75000"/>
                  <a:lumOff val="25000"/>
                </a:srgbClr>
              </a:solidFill>
              <a:latin typeface="Segoe UI"/>
              <a:ea typeface="+mn-ea"/>
              <a:cs typeface="+mn-cs"/>
            </a:rPr>
            <a:t>центра мониторинга</a:t>
          </a:r>
          <a:endParaRPr lang="ru-RU" sz="1500" kern="1200" dirty="0"/>
        </a:p>
      </dsp:txBody>
      <dsp:txXfrm>
        <a:off x="793715" y="2017354"/>
        <a:ext cx="3561968" cy="403578"/>
      </dsp:txXfrm>
    </dsp:sp>
    <dsp:sp modelId="{E3903C63-575A-4F4A-B39C-5BC6AF9B3768}">
      <dsp:nvSpPr>
        <dsp:cNvPr id="0" name=""/>
        <dsp:cNvSpPr/>
      </dsp:nvSpPr>
      <dsp:spPr>
        <a:xfrm>
          <a:off x="541479" y="1966906"/>
          <a:ext cx="504472" cy="50447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6079C-D024-4AB2-BE26-3C6F3792D40A}">
      <dsp:nvSpPr>
        <dsp:cNvPr id="0" name=""/>
        <dsp:cNvSpPr/>
      </dsp:nvSpPr>
      <dsp:spPr>
        <a:xfrm>
          <a:off x="641914" y="2622644"/>
          <a:ext cx="3713770" cy="403578"/>
        </a:xfrm>
        <a:prstGeom prst="rect">
          <a:avLst/>
        </a:prstGeom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3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000000">
                  <a:lumMod val="75000"/>
                  <a:lumOff val="25000"/>
                </a:srgbClr>
              </a:solidFill>
              <a:latin typeface="Segoe UI"/>
              <a:ea typeface="+mn-ea"/>
              <a:cs typeface="+mn-cs"/>
            </a:rPr>
            <a:t>  Специалист АСУ</a:t>
          </a:r>
        </a:p>
      </dsp:txBody>
      <dsp:txXfrm>
        <a:off x="641914" y="2622644"/>
        <a:ext cx="3713770" cy="403578"/>
      </dsp:txXfrm>
    </dsp:sp>
    <dsp:sp modelId="{241F281E-1249-4BDE-A55F-AB2E305BA77E}">
      <dsp:nvSpPr>
        <dsp:cNvPr id="0" name=""/>
        <dsp:cNvSpPr/>
      </dsp:nvSpPr>
      <dsp:spPr>
        <a:xfrm>
          <a:off x="389677" y="2572197"/>
          <a:ext cx="504472" cy="50447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DF2D4-A96B-4090-8E7A-DDA2A5CE468E}">
      <dsp:nvSpPr>
        <dsp:cNvPr id="0" name=""/>
        <dsp:cNvSpPr/>
      </dsp:nvSpPr>
      <dsp:spPr>
        <a:xfrm>
          <a:off x="309943" y="3227935"/>
          <a:ext cx="4045741" cy="403578"/>
        </a:xfrm>
        <a:prstGeom prst="rect">
          <a:avLst/>
        </a:prstGeom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3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000000">
                  <a:lumMod val="75000"/>
                  <a:lumOff val="25000"/>
                </a:srgbClr>
              </a:solidFill>
              <a:latin typeface="Segoe UI"/>
              <a:ea typeface="+mn-ea"/>
              <a:cs typeface="+mn-cs"/>
            </a:rPr>
            <a:t>  Отдел маркетинга</a:t>
          </a:r>
        </a:p>
      </dsp:txBody>
      <dsp:txXfrm>
        <a:off x="309943" y="3227935"/>
        <a:ext cx="4045741" cy="403578"/>
      </dsp:txXfrm>
    </dsp:sp>
    <dsp:sp modelId="{68B50687-37A6-4836-92CD-B85F19BAD340}">
      <dsp:nvSpPr>
        <dsp:cNvPr id="0" name=""/>
        <dsp:cNvSpPr/>
      </dsp:nvSpPr>
      <dsp:spPr>
        <a:xfrm>
          <a:off x="57707" y="3177487"/>
          <a:ext cx="504472" cy="50447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669AF-B242-4B27-8550-EE69025DFEC9}">
      <dsp:nvSpPr>
        <dsp:cNvPr id="0" name=""/>
        <dsp:cNvSpPr/>
      </dsp:nvSpPr>
      <dsp:spPr>
        <a:xfrm>
          <a:off x="-4333046" y="-664741"/>
          <a:ext cx="5162861" cy="5162861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F07B8-BF7B-4F39-826A-35261E37CAE9}">
      <dsp:nvSpPr>
        <dsp:cNvPr id="0" name=""/>
        <dsp:cNvSpPr/>
      </dsp:nvSpPr>
      <dsp:spPr>
        <a:xfrm>
          <a:off x="268911" y="174265"/>
          <a:ext cx="3736355" cy="348377"/>
        </a:xfrm>
        <a:prstGeom prst="rect">
          <a:avLst/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52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Диагностическая служба</a:t>
          </a:r>
          <a:endParaRPr lang="ru-RU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68911" y="174265"/>
        <a:ext cx="3736355" cy="348377"/>
      </dsp:txXfrm>
    </dsp:sp>
    <dsp:sp modelId="{DC8EBE08-C878-4A16-B247-A4D2FD5C5030}">
      <dsp:nvSpPr>
        <dsp:cNvPr id="0" name=""/>
        <dsp:cNvSpPr/>
      </dsp:nvSpPr>
      <dsp:spPr>
        <a:xfrm>
          <a:off x="51175" y="130718"/>
          <a:ext cx="435471" cy="43547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F9DA7-44A4-4298-96CB-877712B57AAC}">
      <dsp:nvSpPr>
        <dsp:cNvPr id="0" name=""/>
        <dsp:cNvSpPr/>
      </dsp:nvSpPr>
      <dsp:spPr>
        <a:xfrm>
          <a:off x="584398" y="697138"/>
          <a:ext cx="3420868" cy="348377"/>
        </a:xfrm>
        <a:prstGeom prst="rect">
          <a:avLst/>
        </a:prstGeom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3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000000">
                  <a:lumMod val="75000"/>
                  <a:lumOff val="25000"/>
                </a:srgbClr>
              </a:solidFill>
              <a:latin typeface="Segoe UI"/>
              <a:ea typeface="+mn-ea"/>
              <a:cs typeface="+mn-cs"/>
            </a:rPr>
            <a:t>  </a:t>
          </a:r>
          <a:r>
            <a:rPr lang="ru-RU" sz="1500" b="1" kern="1200" dirty="0">
              <a:solidFill>
                <a:srgbClr val="000000">
                  <a:lumMod val="75000"/>
                  <a:lumOff val="25000"/>
                </a:srgbClr>
              </a:solidFill>
              <a:latin typeface="Segoe UI"/>
              <a:ea typeface="+mn-ea"/>
              <a:cs typeface="+mn-cs"/>
            </a:rPr>
            <a:t>Патогистологическая служба</a:t>
          </a:r>
        </a:p>
      </dsp:txBody>
      <dsp:txXfrm>
        <a:off x="584398" y="697138"/>
        <a:ext cx="3420868" cy="348377"/>
      </dsp:txXfrm>
    </dsp:sp>
    <dsp:sp modelId="{A55D37DD-73C9-45BC-BE08-60C7BB602437}">
      <dsp:nvSpPr>
        <dsp:cNvPr id="0" name=""/>
        <dsp:cNvSpPr/>
      </dsp:nvSpPr>
      <dsp:spPr>
        <a:xfrm>
          <a:off x="366662" y="653591"/>
          <a:ext cx="435471" cy="43547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7E288-3CA5-46C2-BD44-31B307754618}">
      <dsp:nvSpPr>
        <dsp:cNvPr id="0" name=""/>
        <dsp:cNvSpPr/>
      </dsp:nvSpPr>
      <dsp:spPr>
        <a:xfrm>
          <a:off x="757284" y="1219627"/>
          <a:ext cx="3247983" cy="348377"/>
        </a:xfrm>
        <a:prstGeom prst="rect">
          <a:avLst/>
        </a:prstGeom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3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000000">
                  <a:lumMod val="75000"/>
                  <a:lumOff val="25000"/>
                </a:srgbClr>
              </a:solidFill>
              <a:latin typeface="Segoe UI"/>
              <a:ea typeface="+mn-ea"/>
              <a:cs typeface="+mn-cs"/>
            </a:rPr>
            <a:t> Цитологическая лаборатория</a:t>
          </a:r>
          <a:endParaRPr lang="ru-RU" sz="1500" kern="1200" dirty="0"/>
        </a:p>
      </dsp:txBody>
      <dsp:txXfrm>
        <a:off x="757284" y="1219627"/>
        <a:ext cx="3247983" cy="348377"/>
      </dsp:txXfrm>
    </dsp:sp>
    <dsp:sp modelId="{AB8A8099-5D3C-4289-81E1-C8534421BFD7}">
      <dsp:nvSpPr>
        <dsp:cNvPr id="0" name=""/>
        <dsp:cNvSpPr/>
      </dsp:nvSpPr>
      <dsp:spPr>
        <a:xfrm>
          <a:off x="539548" y="1176080"/>
          <a:ext cx="435471" cy="43547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310C7-0BD7-47F3-A0CD-36E53F4A7645}">
      <dsp:nvSpPr>
        <dsp:cNvPr id="0" name=""/>
        <dsp:cNvSpPr/>
      </dsp:nvSpPr>
      <dsp:spPr>
        <a:xfrm>
          <a:off x="812484" y="1742500"/>
          <a:ext cx="3192782" cy="348377"/>
        </a:xfrm>
        <a:prstGeom prst="rect">
          <a:avLst/>
        </a:prstGeom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3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000000">
                  <a:lumMod val="75000"/>
                  <a:lumOff val="25000"/>
                </a:srgbClr>
              </a:solidFill>
              <a:latin typeface="Segoe UI"/>
              <a:ea typeface="+mn-ea"/>
              <a:cs typeface="+mn-cs"/>
            </a:rPr>
            <a:t> Лучевая диагностика</a:t>
          </a:r>
          <a:endParaRPr lang="ru-RU" sz="1500" kern="1200" dirty="0"/>
        </a:p>
      </dsp:txBody>
      <dsp:txXfrm>
        <a:off x="812484" y="1742500"/>
        <a:ext cx="3192782" cy="348377"/>
      </dsp:txXfrm>
    </dsp:sp>
    <dsp:sp modelId="{E3903C63-575A-4F4A-B39C-5BC6AF9B3768}">
      <dsp:nvSpPr>
        <dsp:cNvPr id="0" name=""/>
        <dsp:cNvSpPr/>
      </dsp:nvSpPr>
      <dsp:spPr>
        <a:xfrm>
          <a:off x="594748" y="1698953"/>
          <a:ext cx="435471" cy="43547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6079C-D024-4AB2-BE26-3C6F3792D40A}">
      <dsp:nvSpPr>
        <dsp:cNvPr id="0" name=""/>
        <dsp:cNvSpPr/>
      </dsp:nvSpPr>
      <dsp:spPr>
        <a:xfrm>
          <a:off x="757284" y="2265373"/>
          <a:ext cx="3247983" cy="348377"/>
        </a:xfrm>
        <a:prstGeom prst="rect">
          <a:avLst/>
        </a:prstGeom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3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000000">
                  <a:lumMod val="75000"/>
                  <a:lumOff val="25000"/>
                </a:srgbClr>
              </a:solidFill>
              <a:latin typeface="Segoe UI"/>
              <a:ea typeface="+mn-ea"/>
              <a:cs typeface="+mn-cs"/>
            </a:rPr>
            <a:t> Анестезиологическая служба</a:t>
          </a:r>
        </a:p>
      </dsp:txBody>
      <dsp:txXfrm>
        <a:off x="757284" y="2265373"/>
        <a:ext cx="3247983" cy="348377"/>
      </dsp:txXfrm>
    </dsp:sp>
    <dsp:sp modelId="{241F281E-1249-4BDE-A55F-AB2E305BA77E}">
      <dsp:nvSpPr>
        <dsp:cNvPr id="0" name=""/>
        <dsp:cNvSpPr/>
      </dsp:nvSpPr>
      <dsp:spPr>
        <a:xfrm>
          <a:off x="539548" y="2221826"/>
          <a:ext cx="435471" cy="43547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DF2D4-A96B-4090-8E7A-DDA2A5CE468E}">
      <dsp:nvSpPr>
        <dsp:cNvPr id="0" name=""/>
        <dsp:cNvSpPr/>
      </dsp:nvSpPr>
      <dsp:spPr>
        <a:xfrm>
          <a:off x="584398" y="2787863"/>
          <a:ext cx="3420868" cy="348377"/>
        </a:xfrm>
        <a:prstGeom prst="rect">
          <a:avLst/>
        </a:prstGeom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3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000000">
                  <a:lumMod val="75000"/>
                  <a:lumOff val="25000"/>
                </a:srgbClr>
              </a:solidFill>
              <a:latin typeface="Segoe UI"/>
              <a:ea typeface="+mn-ea"/>
              <a:cs typeface="+mn-cs"/>
            </a:rPr>
            <a:t> Экономический отдел</a:t>
          </a:r>
        </a:p>
      </dsp:txBody>
      <dsp:txXfrm>
        <a:off x="584398" y="2787863"/>
        <a:ext cx="3420868" cy="348377"/>
      </dsp:txXfrm>
    </dsp:sp>
    <dsp:sp modelId="{68B50687-37A6-4836-92CD-B85F19BAD340}">
      <dsp:nvSpPr>
        <dsp:cNvPr id="0" name=""/>
        <dsp:cNvSpPr/>
      </dsp:nvSpPr>
      <dsp:spPr>
        <a:xfrm>
          <a:off x="366662" y="2744316"/>
          <a:ext cx="435471" cy="43547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A1180-84A5-4FF7-B463-C70C4E77E763}">
      <dsp:nvSpPr>
        <dsp:cNvPr id="0" name=""/>
        <dsp:cNvSpPr/>
      </dsp:nvSpPr>
      <dsp:spPr>
        <a:xfrm>
          <a:off x="268911" y="3310736"/>
          <a:ext cx="3736355" cy="348377"/>
        </a:xfrm>
        <a:prstGeom prst="rect">
          <a:avLst/>
        </a:prstGeom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3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>
                  <a:lumMod val="75000"/>
                  <a:lumOff val="25000"/>
                </a:schemeClr>
              </a:solidFill>
              <a:latin typeface="Segoe UI"/>
              <a:ea typeface="+mn-ea"/>
              <a:cs typeface="+mn-cs"/>
            </a:rPr>
            <a:t> Юридический отдел</a:t>
          </a:r>
        </a:p>
      </dsp:txBody>
      <dsp:txXfrm>
        <a:off x="268911" y="3310736"/>
        <a:ext cx="3736355" cy="348377"/>
      </dsp:txXfrm>
    </dsp:sp>
    <dsp:sp modelId="{8837DCC6-CE25-46EF-972C-40E9DC8BB9D4}">
      <dsp:nvSpPr>
        <dsp:cNvPr id="0" name=""/>
        <dsp:cNvSpPr/>
      </dsp:nvSpPr>
      <dsp:spPr>
        <a:xfrm>
          <a:off x="51175" y="3267188"/>
          <a:ext cx="435471" cy="435471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2C34-4B8C-4386-8255-D64182B53393}">
      <dsp:nvSpPr>
        <dsp:cNvPr id="0" name=""/>
        <dsp:cNvSpPr/>
      </dsp:nvSpPr>
      <dsp:spPr>
        <a:xfrm>
          <a:off x="-4640106" y="-711366"/>
          <a:ext cx="5527188" cy="5527188"/>
        </a:xfrm>
        <a:prstGeom prst="blockArc">
          <a:avLst>
            <a:gd name="adj1" fmla="val 18900000"/>
            <a:gd name="adj2" fmla="val 2700000"/>
            <a:gd name="adj3" fmla="val 419"/>
          </a:avLst>
        </a:prstGeom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7E69C-DCC6-469C-9846-E6B0BD655928}">
      <dsp:nvSpPr>
        <dsp:cNvPr id="0" name=""/>
        <dsp:cNvSpPr/>
      </dsp:nvSpPr>
      <dsp:spPr>
        <a:xfrm>
          <a:off x="331224" y="216140"/>
          <a:ext cx="7500579" cy="432117"/>
        </a:xfrm>
        <a:prstGeom prst="rect">
          <a:avLst/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93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000000"/>
              </a:solidFill>
              <a:latin typeface="Segoe UI"/>
              <a:ea typeface="Segoe UI Black" panose="020B0A02040204020203" pitchFamily="34" charset="0"/>
              <a:cs typeface="Times New Roman" panose="02020603050405020304" pitchFamily="18" charset="0"/>
            </a:rPr>
            <a:t>Социальный запрос со стороны населения и медицинской общественности на снижение смертности населения от онкологических заболеваний, в том числе трудоспособного возраста</a:t>
          </a:r>
        </a:p>
      </dsp:txBody>
      <dsp:txXfrm>
        <a:off x="331224" y="216140"/>
        <a:ext cx="7500579" cy="432117"/>
      </dsp:txXfrm>
    </dsp:sp>
    <dsp:sp modelId="{C10D46D1-79C5-4D25-B8A3-9CF2047557D6}">
      <dsp:nvSpPr>
        <dsp:cNvPr id="0" name=""/>
        <dsp:cNvSpPr/>
      </dsp:nvSpPr>
      <dsp:spPr>
        <a:xfrm>
          <a:off x="61151" y="162126"/>
          <a:ext cx="540146" cy="54014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85248-544E-4598-B9F0-8AA7BFC2DD21}">
      <dsp:nvSpPr>
        <dsp:cNvPr id="0" name=""/>
        <dsp:cNvSpPr/>
      </dsp:nvSpPr>
      <dsp:spPr>
        <a:xfrm>
          <a:off x="686670" y="864234"/>
          <a:ext cx="7145133" cy="432117"/>
        </a:xfrm>
        <a:prstGeom prst="rect">
          <a:avLst/>
        </a:prstGeom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242" tIns="25400" rIns="25400" bIns="254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000000"/>
              </a:solidFill>
              <a:latin typeface="Segoe UI"/>
              <a:ea typeface="Segoe UI Black" panose="020B0A02040204020203" pitchFamily="34" charset="0"/>
              <a:cs typeface="Times New Roman" panose="02020603050405020304" pitchFamily="18" charset="0"/>
            </a:rPr>
            <a:t>Наличие разветвленной сети женских консультаций при оказании первичной медико-санитарной помощи на амбулаторно-поликлиническом этапе</a:t>
          </a:r>
        </a:p>
      </dsp:txBody>
      <dsp:txXfrm>
        <a:off x="686670" y="864234"/>
        <a:ext cx="7145133" cy="432117"/>
      </dsp:txXfrm>
    </dsp:sp>
    <dsp:sp modelId="{15B0FD7F-BD03-4B64-AC45-129548CDD8DE}">
      <dsp:nvSpPr>
        <dsp:cNvPr id="0" name=""/>
        <dsp:cNvSpPr/>
      </dsp:nvSpPr>
      <dsp:spPr>
        <a:xfrm>
          <a:off x="416597" y="810219"/>
          <a:ext cx="540146" cy="540146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580EF-FB23-4D4A-8F8A-3CF3A837C38C}">
      <dsp:nvSpPr>
        <dsp:cNvPr id="0" name=""/>
        <dsp:cNvSpPr/>
      </dsp:nvSpPr>
      <dsp:spPr>
        <a:xfrm>
          <a:off x="849207" y="1512327"/>
          <a:ext cx="6982597" cy="432117"/>
        </a:xfrm>
        <a:prstGeom prst="rect">
          <a:avLst/>
        </a:prstGeom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242" tIns="25400" rIns="25400" bIns="254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000000"/>
              </a:solidFill>
              <a:latin typeface="Segoe UI"/>
              <a:ea typeface="Segoe UI Black" panose="020B0A02040204020203" pitchFamily="34" charset="0"/>
              <a:cs typeface="Times New Roman" panose="02020603050405020304" pitchFamily="18" charset="0"/>
            </a:rPr>
            <a:t>Потребность женского населения города и области в  предоставлении предлагаемых  услуг</a:t>
          </a:r>
        </a:p>
      </dsp:txBody>
      <dsp:txXfrm>
        <a:off x="849207" y="1512327"/>
        <a:ext cx="6982597" cy="432117"/>
      </dsp:txXfrm>
    </dsp:sp>
    <dsp:sp modelId="{C08B4C45-C4EF-4E48-AF8F-141628EC60B1}">
      <dsp:nvSpPr>
        <dsp:cNvPr id="0" name=""/>
        <dsp:cNvSpPr/>
      </dsp:nvSpPr>
      <dsp:spPr>
        <a:xfrm>
          <a:off x="579133" y="1432904"/>
          <a:ext cx="540146" cy="540146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C4E1F-655D-459D-A328-7FF66B918685}">
      <dsp:nvSpPr>
        <dsp:cNvPr id="0" name=""/>
        <dsp:cNvSpPr/>
      </dsp:nvSpPr>
      <dsp:spPr>
        <a:xfrm>
          <a:off x="849207" y="2160011"/>
          <a:ext cx="6982597" cy="432117"/>
        </a:xfrm>
        <a:prstGeom prst="rect">
          <a:avLst/>
        </a:prstGeom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242" tIns="25400" rIns="25400" bIns="25400" numCol="1" spcCol="1270" anchor="ctr" anchorCtr="0">
          <a:noAutofit/>
        </a:bodyPr>
        <a:lstStyle/>
        <a:p>
          <a:pPr marL="0" marR="0" lvl="0" indent="0" algn="l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>
              <a:solidFill>
                <a:srgbClr val="000000"/>
              </a:solidFill>
              <a:latin typeface="Segoe UI"/>
              <a:ea typeface="Segoe UI Black" panose="020B0A02040204020203" pitchFamily="34" charset="0"/>
              <a:cs typeface="Times New Roman" panose="02020603050405020304" pitchFamily="18" charset="0"/>
            </a:rPr>
            <a:t>Наличие экспертной координирующей организации Центр онкогинекологии</a:t>
          </a:r>
        </a:p>
        <a:p>
          <a:pPr marL="0"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kern="1200" dirty="0">
            <a:solidFill>
              <a:srgbClr val="000000"/>
            </a:solidFill>
            <a:latin typeface="Segoe UI"/>
            <a:ea typeface="+mn-ea"/>
            <a:cs typeface="+mn-cs"/>
          </a:endParaRPr>
        </a:p>
      </dsp:txBody>
      <dsp:txXfrm>
        <a:off x="849207" y="2160011"/>
        <a:ext cx="6982597" cy="432117"/>
      </dsp:txXfrm>
    </dsp:sp>
    <dsp:sp modelId="{921A4DE5-900D-403A-A71D-98A87C45587D}">
      <dsp:nvSpPr>
        <dsp:cNvPr id="0" name=""/>
        <dsp:cNvSpPr/>
      </dsp:nvSpPr>
      <dsp:spPr>
        <a:xfrm>
          <a:off x="579133" y="2105996"/>
          <a:ext cx="540146" cy="540146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B37EF-6DA4-4E76-9960-33A9FE6E8D71}">
      <dsp:nvSpPr>
        <dsp:cNvPr id="0" name=""/>
        <dsp:cNvSpPr/>
      </dsp:nvSpPr>
      <dsp:spPr>
        <a:xfrm>
          <a:off x="686670" y="2808104"/>
          <a:ext cx="7145133" cy="432117"/>
        </a:xfrm>
        <a:prstGeom prst="rect">
          <a:avLst/>
        </a:prstGeom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242" tIns="25400" rIns="25400" bIns="254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000000"/>
              </a:solidFill>
              <a:latin typeface="Segoe UI"/>
              <a:ea typeface="Segoe UI Black" panose="020B0A02040204020203" pitchFamily="34" charset="0"/>
              <a:cs typeface="Times New Roman" panose="02020603050405020304" pitchFamily="18" charset="0"/>
            </a:rPr>
            <a:t>Наличие необходимой технологической базы</a:t>
          </a:r>
        </a:p>
      </dsp:txBody>
      <dsp:txXfrm>
        <a:off x="686670" y="2808104"/>
        <a:ext cx="7145133" cy="432117"/>
      </dsp:txXfrm>
    </dsp:sp>
    <dsp:sp modelId="{BDB39DED-1818-4E9E-BCE4-AA9959157D3E}">
      <dsp:nvSpPr>
        <dsp:cNvPr id="0" name=""/>
        <dsp:cNvSpPr/>
      </dsp:nvSpPr>
      <dsp:spPr>
        <a:xfrm>
          <a:off x="416597" y="2754089"/>
          <a:ext cx="540146" cy="540146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5E529-73B8-419E-A82E-577BC4F9AEE5}">
      <dsp:nvSpPr>
        <dsp:cNvPr id="0" name=""/>
        <dsp:cNvSpPr/>
      </dsp:nvSpPr>
      <dsp:spPr>
        <a:xfrm>
          <a:off x="331224" y="3456198"/>
          <a:ext cx="7500579" cy="432117"/>
        </a:xfrm>
        <a:prstGeom prst="rect">
          <a:avLst/>
        </a:prstGeom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242" tIns="25400" rIns="25400" bIns="254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000000"/>
              </a:solidFill>
              <a:latin typeface="Segoe UI"/>
              <a:ea typeface="Segoe UI Black" panose="020B0A02040204020203" pitchFamily="34" charset="0"/>
              <a:cs typeface="Times New Roman" panose="02020603050405020304" pitchFamily="18" charset="0"/>
            </a:rPr>
            <a:t>Наличие квалифицированных специалистов Центра</a:t>
          </a:r>
        </a:p>
      </dsp:txBody>
      <dsp:txXfrm>
        <a:off x="331224" y="3456198"/>
        <a:ext cx="7500579" cy="432117"/>
      </dsp:txXfrm>
    </dsp:sp>
    <dsp:sp modelId="{8E1E15F3-4C88-46B4-8720-9190857BD2A5}">
      <dsp:nvSpPr>
        <dsp:cNvPr id="0" name=""/>
        <dsp:cNvSpPr/>
      </dsp:nvSpPr>
      <dsp:spPr>
        <a:xfrm>
          <a:off x="61151" y="3402183"/>
          <a:ext cx="540146" cy="540146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2C34-4B8C-4386-8255-D64182B53393}">
      <dsp:nvSpPr>
        <dsp:cNvPr id="0" name=""/>
        <dsp:cNvSpPr/>
      </dsp:nvSpPr>
      <dsp:spPr>
        <a:xfrm>
          <a:off x="-4639075" y="-711366"/>
          <a:ext cx="5527188" cy="5527188"/>
        </a:xfrm>
        <a:prstGeom prst="blockArc">
          <a:avLst>
            <a:gd name="adj1" fmla="val 18900000"/>
            <a:gd name="adj2" fmla="val 2700000"/>
            <a:gd name="adj3" fmla="val 419"/>
          </a:avLst>
        </a:prstGeom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7E69C-DCC6-469C-9846-E6B0BD655928}">
      <dsp:nvSpPr>
        <dsp:cNvPr id="0" name=""/>
        <dsp:cNvSpPr/>
      </dsp:nvSpPr>
      <dsp:spPr>
        <a:xfrm>
          <a:off x="287927" y="186588"/>
          <a:ext cx="7544907" cy="373012"/>
        </a:xfrm>
        <a:prstGeom prst="rect">
          <a:avLst/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079" tIns="33020" rIns="33020" bIns="3302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>
                  <a:lumMod val="85000"/>
                  <a:lumOff val="15000"/>
                </a:schemeClr>
              </a:solidFill>
              <a:ea typeface="Segoe UI Symbol" panose="020B0502040204020203" pitchFamily="34" charset="0"/>
              <a:cs typeface="Segoe UI Semibold" panose="020B0702040204020203" pitchFamily="34" charset="0"/>
            </a:rPr>
            <a:t>Нехватка специалистов в медицинских организациях</a:t>
          </a:r>
          <a:endParaRPr lang="ru-RU" sz="1300" b="1" kern="1200" dirty="0">
            <a:solidFill>
              <a:schemeClr val="tx1">
                <a:lumMod val="85000"/>
                <a:lumOff val="15000"/>
              </a:schemeClr>
            </a:solidFill>
            <a:latin typeface="Segoe UI"/>
            <a:ea typeface="Segoe UI Black" panose="020B0A02040204020203" pitchFamily="34" charset="0"/>
            <a:cs typeface="Times New Roman" panose="02020603050405020304" pitchFamily="18" charset="0"/>
          </a:endParaRPr>
        </a:p>
      </dsp:txBody>
      <dsp:txXfrm>
        <a:off x="287927" y="186588"/>
        <a:ext cx="7544907" cy="373012"/>
      </dsp:txXfrm>
    </dsp:sp>
    <dsp:sp modelId="{C10D46D1-79C5-4D25-B8A3-9CF2047557D6}">
      <dsp:nvSpPr>
        <dsp:cNvPr id="0" name=""/>
        <dsp:cNvSpPr/>
      </dsp:nvSpPr>
      <dsp:spPr>
        <a:xfrm>
          <a:off x="54794" y="139961"/>
          <a:ext cx="466266" cy="46626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85248-544E-4598-B9F0-8AA7BFC2DD21}">
      <dsp:nvSpPr>
        <dsp:cNvPr id="0" name=""/>
        <dsp:cNvSpPr/>
      </dsp:nvSpPr>
      <dsp:spPr>
        <a:xfrm>
          <a:off x="625724" y="746436"/>
          <a:ext cx="7207111" cy="373012"/>
        </a:xfrm>
        <a:prstGeom prst="rect">
          <a:avLst/>
        </a:prstGeom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242" tIns="25400" rIns="25400" bIns="254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>
                  <a:lumMod val="85000"/>
                  <a:lumOff val="15000"/>
                </a:schemeClr>
              </a:solidFill>
              <a:ea typeface="Segoe UI Symbol" panose="020B0502040204020203" pitchFamily="34" charset="0"/>
              <a:cs typeface="Segoe UI Semibold" panose="020B0702040204020203" pitchFamily="34" charset="0"/>
            </a:rPr>
            <a:t>Низкая профессиональная грамотность специалистов</a:t>
          </a:r>
          <a:endParaRPr lang="ru-RU" sz="1300" b="1" kern="1200" dirty="0">
            <a:solidFill>
              <a:schemeClr val="tx1">
                <a:lumMod val="85000"/>
                <a:lumOff val="15000"/>
              </a:schemeClr>
            </a:solidFill>
            <a:latin typeface="Segoe UI"/>
            <a:ea typeface="Segoe UI Black" panose="020B0A02040204020203" pitchFamily="34" charset="0"/>
            <a:cs typeface="Times New Roman" panose="02020603050405020304" pitchFamily="18" charset="0"/>
          </a:endParaRPr>
        </a:p>
      </dsp:txBody>
      <dsp:txXfrm>
        <a:off x="625724" y="746436"/>
        <a:ext cx="7207111" cy="373012"/>
      </dsp:txXfrm>
    </dsp:sp>
    <dsp:sp modelId="{15B0FD7F-BD03-4B64-AC45-129548CDD8DE}">
      <dsp:nvSpPr>
        <dsp:cNvPr id="0" name=""/>
        <dsp:cNvSpPr/>
      </dsp:nvSpPr>
      <dsp:spPr>
        <a:xfrm>
          <a:off x="392591" y="699809"/>
          <a:ext cx="466266" cy="466266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580EF-FB23-4D4A-8F8A-3CF3A837C38C}">
      <dsp:nvSpPr>
        <dsp:cNvPr id="0" name=""/>
        <dsp:cNvSpPr/>
      </dsp:nvSpPr>
      <dsp:spPr>
        <a:xfrm>
          <a:off x="810835" y="1305873"/>
          <a:ext cx="7022000" cy="373012"/>
        </a:xfrm>
        <a:prstGeom prst="rect">
          <a:avLst/>
        </a:prstGeom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242" tIns="25400" rIns="25400" bIns="254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>
                  <a:lumMod val="85000"/>
                  <a:lumOff val="15000"/>
                </a:schemeClr>
              </a:solidFill>
              <a:latin typeface="Segoe UI"/>
              <a:ea typeface="Segoe UI Symbol" panose="020B0502040204020203" pitchFamily="34" charset="0"/>
              <a:cs typeface="Segoe UI Semibold" panose="020B0702040204020203" pitchFamily="34" charset="0"/>
            </a:rPr>
            <a:t>Несоблюдение стандартов при проведении скрининга онкогинекологической </a:t>
          </a:r>
        </a:p>
      </dsp:txBody>
      <dsp:txXfrm>
        <a:off x="810835" y="1305873"/>
        <a:ext cx="7022000" cy="373012"/>
      </dsp:txXfrm>
    </dsp:sp>
    <dsp:sp modelId="{C08B4C45-C4EF-4E48-AF8F-141628EC60B1}">
      <dsp:nvSpPr>
        <dsp:cNvPr id="0" name=""/>
        <dsp:cNvSpPr/>
      </dsp:nvSpPr>
      <dsp:spPr>
        <a:xfrm>
          <a:off x="577702" y="1237313"/>
          <a:ext cx="466266" cy="466266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1549D-38E6-4AC3-ABFC-7605F184355E}">
      <dsp:nvSpPr>
        <dsp:cNvPr id="0" name=""/>
        <dsp:cNvSpPr/>
      </dsp:nvSpPr>
      <dsp:spPr>
        <a:xfrm>
          <a:off x="869939" y="1865721"/>
          <a:ext cx="6962896" cy="373012"/>
        </a:xfrm>
        <a:prstGeom prst="rect">
          <a:avLst/>
        </a:prstGeom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242" tIns="25400" rIns="25400" bIns="254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Низкий охват скринингом онкогинекологической патологии целевой группы населения</a:t>
          </a:r>
          <a:endParaRPr lang="ru-RU" sz="1300" b="1" kern="1200" dirty="0">
            <a:solidFill>
              <a:schemeClr val="tx1">
                <a:lumMod val="85000"/>
                <a:lumOff val="15000"/>
              </a:schemeClr>
            </a:solidFill>
            <a:latin typeface="Segoe UI"/>
            <a:ea typeface="Segoe UI Black" panose="020B0A02040204020203" pitchFamily="34" charset="0"/>
            <a:cs typeface="Times New Roman" panose="02020603050405020304" pitchFamily="18" charset="0"/>
          </a:endParaRPr>
        </a:p>
      </dsp:txBody>
      <dsp:txXfrm>
        <a:off x="869939" y="1865721"/>
        <a:ext cx="6962896" cy="373012"/>
      </dsp:txXfrm>
    </dsp:sp>
    <dsp:sp modelId="{BDB39DED-1818-4E9E-BCE4-AA9959157D3E}">
      <dsp:nvSpPr>
        <dsp:cNvPr id="0" name=""/>
        <dsp:cNvSpPr/>
      </dsp:nvSpPr>
      <dsp:spPr>
        <a:xfrm>
          <a:off x="636806" y="1819094"/>
          <a:ext cx="466266" cy="466266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447B2-2896-4BEE-A608-65D24B5C9942}">
      <dsp:nvSpPr>
        <dsp:cNvPr id="0" name=""/>
        <dsp:cNvSpPr/>
      </dsp:nvSpPr>
      <dsp:spPr>
        <a:xfrm>
          <a:off x="810835" y="2425569"/>
          <a:ext cx="7022000" cy="373012"/>
        </a:xfrm>
        <a:prstGeom prst="rect">
          <a:avLst/>
        </a:prstGeom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242" tIns="25400" rIns="25400" bIns="254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Несоблюдение этапов дальнейшего обследования при проведении скрининга онкогинекологической патологии целевой группы населения</a:t>
          </a:r>
          <a:endParaRPr lang="ru-RU" sz="1300" b="1" kern="1200" dirty="0">
            <a:solidFill>
              <a:schemeClr val="tx1">
                <a:lumMod val="85000"/>
                <a:lumOff val="15000"/>
              </a:schemeClr>
            </a:solidFill>
            <a:latin typeface="Segoe UI"/>
            <a:ea typeface="Segoe UI Black" panose="020B0A02040204020203" pitchFamily="34" charset="0"/>
            <a:cs typeface="Times New Roman" panose="02020603050405020304" pitchFamily="18" charset="0"/>
          </a:endParaRPr>
        </a:p>
      </dsp:txBody>
      <dsp:txXfrm>
        <a:off x="810835" y="2425569"/>
        <a:ext cx="7022000" cy="373012"/>
      </dsp:txXfrm>
    </dsp:sp>
    <dsp:sp modelId="{8E1E15F3-4C88-46B4-8720-9190857BD2A5}">
      <dsp:nvSpPr>
        <dsp:cNvPr id="0" name=""/>
        <dsp:cNvSpPr/>
      </dsp:nvSpPr>
      <dsp:spPr>
        <a:xfrm>
          <a:off x="577702" y="2378942"/>
          <a:ext cx="466266" cy="46626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4EAAC-644B-4029-A19F-CE2D7F0B13F3}">
      <dsp:nvSpPr>
        <dsp:cNvPr id="0" name=""/>
        <dsp:cNvSpPr/>
      </dsp:nvSpPr>
      <dsp:spPr>
        <a:xfrm>
          <a:off x="625724" y="2985006"/>
          <a:ext cx="7207111" cy="373012"/>
        </a:xfrm>
        <a:prstGeom prst="rect">
          <a:avLst/>
        </a:prstGeom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242" tIns="25400" rIns="25400" bIns="254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rPr>
            <a:t>Сложная</a:t>
          </a:r>
          <a:r>
            <a:rPr lang="ru-RU" sz="13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 эпидемиологическая ситуация</a:t>
          </a:r>
          <a:endParaRPr lang="ru-RU" sz="1300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sp:txBody>
      <dsp:txXfrm>
        <a:off x="625724" y="2985006"/>
        <a:ext cx="7207111" cy="373012"/>
      </dsp:txXfrm>
    </dsp:sp>
    <dsp:sp modelId="{B106B60B-E17A-4E9A-927B-EA1F806D2CB5}">
      <dsp:nvSpPr>
        <dsp:cNvPr id="0" name=""/>
        <dsp:cNvSpPr/>
      </dsp:nvSpPr>
      <dsp:spPr>
        <a:xfrm>
          <a:off x="392591" y="2938380"/>
          <a:ext cx="466266" cy="466266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2A09A-F98F-4F8A-8869-C20997EAD7F2}">
      <dsp:nvSpPr>
        <dsp:cNvPr id="0" name=""/>
        <dsp:cNvSpPr/>
      </dsp:nvSpPr>
      <dsp:spPr>
        <a:xfrm>
          <a:off x="287927" y="3544854"/>
          <a:ext cx="7544907" cy="373012"/>
        </a:xfrm>
        <a:prstGeom prst="rect">
          <a:avLst/>
        </a:prstGeom>
        <a:noFill/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242" tIns="25400" rIns="25400" bIns="254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rPr>
            <a:t>Недостаточное</a:t>
          </a:r>
          <a:r>
            <a:rPr lang="ru-RU" sz="13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 финансирование</a:t>
          </a:r>
          <a:endParaRPr lang="ru-RU" sz="1300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sp:txBody>
      <dsp:txXfrm>
        <a:off x="287927" y="3544854"/>
        <a:ext cx="7544907" cy="373012"/>
      </dsp:txXfrm>
    </dsp:sp>
    <dsp:sp modelId="{E50A2159-A478-4DF6-9E37-79827A85E9DE}">
      <dsp:nvSpPr>
        <dsp:cNvPr id="0" name=""/>
        <dsp:cNvSpPr/>
      </dsp:nvSpPr>
      <dsp:spPr>
        <a:xfrm>
          <a:off x="54794" y="3498227"/>
          <a:ext cx="466266" cy="466266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FC000">
              <a:lumMod val="7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3F9-9C5B-4717-9F59-36DC790402FE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14A10-66C2-4A61-B0C2-25BAE495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242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A133F-8031-4831-8F3E-50C91F823C86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B005B-06D2-48E8-9D1D-814134C67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3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800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713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33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5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380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169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73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38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32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6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926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14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2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971550" y="1419622"/>
            <a:ext cx="7200850" cy="323969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71600" y="249493"/>
            <a:ext cx="7200800" cy="940166"/>
          </a:xfrm>
          <a:ln>
            <a:noFill/>
          </a:ln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351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3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оясн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71600" y="249493"/>
            <a:ext cx="7200800" cy="940166"/>
          </a:xfrm>
          <a:ln>
            <a:noFill/>
          </a:ln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971550" y="1275606"/>
            <a:ext cx="7200850" cy="309167"/>
          </a:xfrm>
        </p:spPr>
        <p:txBody>
          <a:bodyPr anchor="b">
            <a:normAutofit/>
          </a:bodyPr>
          <a:lstStyle>
            <a:lvl1pPr marL="0" indent="0">
              <a:buNone/>
              <a:defRPr sz="1800" cap="none" baseline="0"/>
            </a:lvl1pPr>
          </a:lstStyle>
          <a:p>
            <a:pPr lvl="0"/>
            <a:r>
              <a:rPr lang="ru-RU" dirty="0"/>
              <a:t>Тут могут быть пояснения к рисункам 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971550" y="1999750"/>
            <a:ext cx="2975578" cy="2191339"/>
          </a:xfrm>
        </p:spPr>
        <p:txBody>
          <a:bodyPr lIns="360000" tIns="360000">
            <a:no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5"/>
          </p:nvPr>
        </p:nvSpPr>
        <p:spPr>
          <a:xfrm>
            <a:off x="5196822" y="1980421"/>
            <a:ext cx="2975578" cy="2191339"/>
          </a:xfrm>
        </p:spPr>
        <p:txBody>
          <a:bodyPr lIns="360000" tIns="360000">
            <a:no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351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писок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971600" y="1419622"/>
            <a:ext cx="3312368" cy="3312716"/>
          </a:xfrm>
        </p:spPr>
        <p:txBody>
          <a:bodyPr lIns="360000" tIns="360000">
            <a:no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75930" y="1419622"/>
            <a:ext cx="3584377" cy="3312368"/>
          </a:xfrm>
        </p:spPr>
        <p:txBody>
          <a:bodyPr anchor="t">
            <a:normAutofit/>
          </a:bodyPr>
          <a:lstStyle>
            <a:lvl1pPr marL="285750" indent="-28575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В качестве маркеров списка выберите синие кружочки</a:t>
            </a:r>
          </a:p>
          <a:p>
            <a:pPr lvl="0"/>
            <a:r>
              <a:rPr lang="ru-RU" dirty="0"/>
              <a:t>Они подходят к стилю презентации</a:t>
            </a:r>
          </a:p>
          <a:p>
            <a:pPr lvl="0"/>
            <a:r>
              <a:rPr lang="ru-RU" dirty="0"/>
              <a:t>Или можно использовать </a:t>
            </a:r>
            <a:br>
              <a:rPr lang="ru-RU" dirty="0"/>
            </a:br>
            <a:r>
              <a:rPr lang="ru-RU" dirty="0"/>
              <a:t>в качестве маркеров списка тире.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599" y="249493"/>
            <a:ext cx="7188707" cy="94016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351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3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88024" y="1419622"/>
            <a:ext cx="3384426" cy="331271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71604" y="1419622"/>
            <a:ext cx="3584377" cy="331236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Структура презентации должна быть такой: вступление, затем описание проблемы, далее — решение проблемы и заключение.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Следование данной структуре позволит наиболее доступно изложить материал презентации.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249493"/>
            <a:ext cx="7200850" cy="9401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351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4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49493"/>
            <a:ext cx="7200850" cy="94016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4" name="Таблица 13"/>
          <p:cNvSpPr>
            <a:spLocks noGrp="1"/>
          </p:cNvSpPr>
          <p:nvPr>
            <p:ph type="tbl" sz="quarter" idx="10"/>
          </p:nvPr>
        </p:nvSpPr>
        <p:spPr>
          <a:xfrm>
            <a:off x="971550" y="1383506"/>
            <a:ext cx="7200900" cy="3240000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351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4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вым бло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78"/>
            <a:ext cx="9144000" cy="5143500"/>
          </a:xfrm>
        </p:spPr>
        <p:txBody>
          <a:bodyPr lIns="360000" tIns="360000" rIns="360000" bIns="360000" anchor="ctr"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5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2" y="3757786"/>
            <a:ext cx="8424939" cy="974261"/>
          </a:xfrm>
          <a:prstGeom prst="round2DiagRect">
            <a:avLst>
              <a:gd name="adj1" fmla="val 11282"/>
              <a:gd name="adj2" fmla="val 0"/>
            </a:avLst>
          </a:prstGeom>
          <a:solidFill>
            <a:srgbClr val="1D78BD"/>
          </a:solidFill>
        </p:spPr>
        <p:txBody>
          <a:bodyPr lIns="36000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dirty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38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71600" y="3600451"/>
            <a:ext cx="72008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2"/>
          <p:cNvSpPr>
            <a:spLocks noGrp="1"/>
          </p:cNvSpPr>
          <p:nvPr>
            <p:ph type="pic" idx="1"/>
          </p:nvPr>
        </p:nvSpPr>
        <p:spPr>
          <a:xfrm>
            <a:off x="971600" y="483518"/>
            <a:ext cx="7200800" cy="30861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4025505"/>
            <a:ext cx="7200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8093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1D78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635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899591" y="1631584"/>
            <a:ext cx="7200800" cy="9401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899541" y="2643758"/>
            <a:ext cx="7200850" cy="309167"/>
          </a:xfrm>
        </p:spPr>
        <p:txBody>
          <a:bodyPr anchor="b">
            <a:norm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1670"/>
            <a:ext cx="534926" cy="5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6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200151"/>
            <a:ext cx="7200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71600" y="249493"/>
            <a:ext cx="7200800" cy="940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266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65" r:id="rId3"/>
    <p:sldLayoutId id="2147483662" r:id="rId4"/>
    <p:sldLayoutId id="2147483659" r:id="rId5"/>
    <p:sldLayoutId id="2147483658" r:id="rId6"/>
    <p:sldLayoutId id="2147483661" r:id="rId7"/>
    <p:sldLayoutId id="2147483663" r:id="rId8"/>
    <p:sldLayoutId id="2147483664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i="0" kern="1200" cap="none" baseline="0">
          <a:solidFill>
            <a:srgbClr val="1D78BD"/>
          </a:solidFill>
          <a:latin typeface="Segoe UI" charset="0"/>
          <a:ea typeface="Segoe UI" charset="0"/>
          <a:cs typeface="Segoe UI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D78BD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D78B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D78BD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D78B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D78B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2.xml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9" Type="http://schemas.openxmlformats.org/officeDocument/2006/relationships/image" Target="../media/image35.svg"/><Relationship Id="rId21" Type="http://schemas.openxmlformats.org/officeDocument/2006/relationships/image" Target="../media/image17.svg"/><Relationship Id="rId34" Type="http://schemas.openxmlformats.org/officeDocument/2006/relationships/image" Target="../media/image30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13.svg"/><Relationship Id="rId25" Type="http://schemas.openxmlformats.org/officeDocument/2006/relationships/image" Target="../media/image21.svg"/><Relationship Id="rId33" Type="http://schemas.openxmlformats.org/officeDocument/2006/relationships/image" Target="../media/image29.svg"/><Relationship Id="rId38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sv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37" Type="http://schemas.openxmlformats.org/officeDocument/2006/relationships/image" Target="../media/image33.sv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1.svg"/><Relationship Id="rId23" Type="http://schemas.openxmlformats.org/officeDocument/2006/relationships/image" Target="../media/image19.svg"/><Relationship Id="rId28" Type="http://schemas.openxmlformats.org/officeDocument/2006/relationships/image" Target="../media/image24.png"/><Relationship Id="rId36" Type="http://schemas.openxmlformats.org/officeDocument/2006/relationships/image" Target="../media/image32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5.svg"/><Relationship Id="rId31" Type="http://schemas.openxmlformats.org/officeDocument/2006/relationships/image" Target="../media/image27.sv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svg"/><Relationship Id="rId30" Type="http://schemas.openxmlformats.org/officeDocument/2006/relationships/image" Target="../media/image26.png"/><Relationship Id="rId35" Type="http://schemas.openxmlformats.org/officeDocument/2006/relationships/image" Target="../media/image31.svg"/><Relationship Id="rId8" Type="http://schemas.microsoft.com/office/2007/relationships/diagramDrawing" Target="../diagrams/drawing1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35"/>
            <a:ext cx="9144000" cy="5143243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65883" y="994976"/>
            <a:ext cx="7632848" cy="726683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 cap="all" baseline="0">
                <a:solidFill>
                  <a:srgbClr val="C0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ru-RU" sz="2800" b="1" cap="none" dirty="0"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charset="0"/>
              </a:rPr>
              <a:t>Центр онкогинекологии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899592" y="2449582"/>
            <a:ext cx="7632848" cy="554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cap="none" dirty="0"/>
          </a:p>
        </p:txBody>
      </p:sp>
      <p:sp>
        <p:nvSpPr>
          <p:cNvPr id="7" name="Текст 9"/>
          <p:cNvSpPr txBox="1">
            <a:spLocks/>
          </p:cNvSpPr>
          <p:nvPr/>
        </p:nvSpPr>
        <p:spPr>
          <a:xfrm flipV="1">
            <a:off x="969055" y="2643758"/>
            <a:ext cx="4896593" cy="143773"/>
          </a:xfrm>
          <a:prstGeom prst="rect">
            <a:avLst/>
          </a:prstGeom>
        </p:spPr>
        <p:txBody>
          <a:bodyPr rIns="0" anchor="b">
            <a:normAutofit fontScale="25000" lnSpcReduction="2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b="0" kern="120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8" name="Текст 9"/>
          <p:cNvSpPr txBox="1">
            <a:spLocks/>
          </p:cNvSpPr>
          <p:nvPr/>
        </p:nvSpPr>
        <p:spPr>
          <a:xfrm>
            <a:off x="5750" y="2108795"/>
            <a:ext cx="4824585" cy="381888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b="1" kern="120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ru-RU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Екатерина Груздева зам главного врача ГАУЗ СО «СООД» по клинико-экспертной работе.</a:t>
            </a:r>
          </a:p>
          <a:p>
            <a:pPr algn="l">
              <a:lnSpc>
                <a:spcPct val="90000"/>
              </a:lnSpc>
            </a:pPr>
            <a:endParaRPr lang="ru-RU" sz="2000" b="0" dirty="0">
              <a:solidFill>
                <a:schemeClr val="tx1">
                  <a:lumMod val="95000"/>
                  <a:lumOff val="5000"/>
                </a:schemeClr>
              </a:solidFill>
              <a:latin typeface="Segoe UI" charset="0"/>
              <a:ea typeface="Segoe UI" charset="0"/>
              <a:cs typeface="Segoe UI" charset="0"/>
            </a:endParaRPr>
          </a:p>
          <a:p>
            <a:pPr algn="l">
              <a:lnSpc>
                <a:spcPct val="90000"/>
              </a:lnSpc>
            </a:pPr>
            <a:r>
              <a:rPr lang="ru-RU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Светлана Лапина</a:t>
            </a:r>
          </a:p>
          <a:p>
            <a:pPr algn="l">
              <a:lnSpc>
                <a:spcPct val="90000"/>
              </a:lnSpc>
            </a:pPr>
            <a:r>
              <a:rPr lang="ru-RU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Руководитель центра  онкогинекологии  ГАУЗ С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O </a:t>
            </a:r>
            <a:r>
              <a:rPr lang="ru-RU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«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C</a:t>
            </a:r>
            <a:r>
              <a:rPr lang="ru-RU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ООД».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5330"/>
            <a:ext cx="1512168" cy="7266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7CF3E3-31A4-4C52-855F-6E7A0F1916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678" y="3182525"/>
            <a:ext cx="1282514" cy="16503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F508833-5216-4C7E-8222-E3A60A91CE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678" y="1275605"/>
            <a:ext cx="1282514" cy="161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07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33" y="257"/>
            <a:ext cx="9144000" cy="514324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5517" y="35090"/>
            <a:ext cx="8136904" cy="576064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 cap="all" baseline="0">
                <a:solidFill>
                  <a:srgbClr val="C0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ru-RU" sz="2800" b="1" cap="none" dirty="0">
                <a:solidFill>
                  <a:schemeClr val="accent6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Начало организации  работы центра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04791" y="966908"/>
            <a:ext cx="7632848" cy="3693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6">
                  <a:lumMod val="75000"/>
                </a:schemeClr>
              </a:buClr>
            </a:pPr>
            <a:endParaRPr lang="ru-RU" sz="2000" b="1" cap="none" dirty="0">
              <a:solidFill>
                <a:schemeClr val="accent1"/>
              </a:solidFill>
            </a:endParaRPr>
          </a:p>
          <a:p>
            <a:pPr algn="l">
              <a:buClr>
                <a:schemeClr val="accent6">
                  <a:lumMod val="75000"/>
                </a:schemeClr>
              </a:buClr>
            </a:pPr>
            <a:endParaRPr lang="ru-RU" sz="2000" b="1" cap="none" dirty="0"/>
          </a:p>
          <a:p>
            <a:pPr algn="l">
              <a:buClr>
                <a:schemeClr val="accent6">
                  <a:lumMod val="75000"/>
                </a:schemeClr>
              </a:buClr>
            </a:pPr>
            <a:endParaRPr lang="ru-RU" cap="none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A203EF-BD55-4F28-BE29-1EF86E26BE54}"/>
              </a:ext>
            </a:extLst>
          </p:cNvPr>
          <p:cNvSpPr/>
          <p:nvPr/>
        </p:nvSpPr>
        <p:spPr>
          <a:xfrm>
            <a:off x="3867351" y="238708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4562504-659C-4C87-A17A-8E0F3B50C5D5}"/>
              </a:ext>
            </a:extLst>
          </p:cNvPr>
          <p:cNvSpPr/>
          <p:nvPr/>
        </p:nvSpPr>
        <p:spPr>
          <a:xfrm>
            <a:off x="155517" y="637284"/>
            <a:ext cx="878497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300" dirty="0"/>
              <a:t>Создание полного цикла обследования и лечения пациентов в одном учреждении, начиная с программ скрининга и заканчивая  лечением онкопатологии высокотехнологичными методами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300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300" dirty="0"/>
              <a:t>Скрининг опробован в «пилотном» проекте  и внедрен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ru-RU" sz="1300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300" dirty="0"/>
              <a:t>Освобождение первичного онкологического приема от «непрофильной патологии» тем самым повышая доступность </a:t>
            </a:r>
            <a:r>
              <a:rPr lang="ru-RU" sz="1300" dirty="0" err="1"/>
              <a:t>онкопомощи</a:t>
            </a:r>
            <a:r>
              <a:rPr lang="ru-RU" sz="1300" dirty="0"/>
              <a:t>, обеспечивая сокращение сроков записи на прием профильных пациентов, открытие  приемов гинекологов.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300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300" dirty="0"/>
              <a:t>Сокращение очереди на диагностические манипуляции и малоинвазивные хирургические вмешательства за счет расширения оказания помощи амбулаторно.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ru-RU" sz="1300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300" dirty="0"/>
              <a:t>Внедрение и развитие «хирургии одного дня» в онкогинекологии.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1300" dirty="0"/>
              <a:t>      Освобождение круглосуточного стационара от диагностической нагрузки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300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300" dirty="0"/>
              <a:t>Наблюдение, диспансеризация и мониторинг за пациентами имеющими  предраковые заболевания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300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300" dirty="0"/>
              <a:t>Создание единой базы пациентов с предраковыми и опухолевыми заболеваниями.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1300" dirty="0"/>
              <a:t>      подключение ЖК города и области к системе цифрового мониторинга.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ru-RU" sz="1300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300" dirty="0"/>
              <a:t>Внедрение вакцинации против ВПЧ инфекции для взрослого населения. Организация прививочного кабинета на базе центра . Поддержка реализации программы вакцинации у детей</a:t>
            </a:r>
          </a:p>
          <a:p>
            <a:endParaRPr lang="ru-RU" sz="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0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33" y="257"/>
            <a:ext cx="9144000" cy="514324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5517" y="35090"/>
            <a:ext cx="8136904" cy="576064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 cap="all" baseline="0">
                <a:solidFill>
                  <a:srgbClr val="C0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ru-RU" sz="2800" b="1" cap="none" dirty="0">
                <a:solidFill>
                  <a:schemeClr val="accent6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Факторы успешной реализации проекта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04791" y="966908"/>
            <a:ext cx="7632848" cy="3693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6">
                  <a:lumMod val="75000"/>
                </a:schemeClr>
              </a:buClr>
            </a:pPr>
            <a:endParaRPr lang="ru-RU" sz="2000" b="1" cap="none" dirty="0">
              <a:solidFill>
                <a:schemeClr val="accent1"/>
              </a:solidFill>
            </a:endParaRPr>
          </a:p>
          <a:p>
            <a:pPr algn="l">
              <a:buClr>
                <a:schemeClr val="accent6">
                  <a:lumMod val="75000"/>
                </a:schemeClr>
              </a:buClr>
            </a:pPr>
            <a:endParaRPr lang="ru-RU" sz="2000" b="1" cap="none" dirty="0"/>
          </a:p>
          <a:p>
            <a:pPr algn="l">
              <a:buClr>
                <a:schemeClr val="accent6">
                  <a:lumMod val="75000"/>
                </a:schemeClr>
              </a:buClr>
            </a:pPr>
            <a:endParaRPr lang="ru-RU" cap="none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A203EF-BD55-4F28-BE29-1EF86E26BE54}"/>
              </a:ext>
            </a:extLst>
          </p:cNvPr>
          <p:cNvSpPr/>
          <p:nvPr/>
        </p:nvSpPr>
        <p:spPr>
          <a:xfrm>
            <a:off x="3867351" y="238708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BDC43EA-5293-4B83-B0B7-F95071468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1882625"/>
              </p:ext>
            </p:extLst>
          </p:nvPr>
        </p:nvGraphicFramePr>
        <p:xfrm>
          <a:off x="574933" y="761217"/>
          <a:ext cx="788763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46EA710-1AEA-4E1B-8444-0C696E591781}"/>
              </a:ext>
            </a:extLst>
          </p:cNvPr>
          <p:cNvSpPr/>
          <p:nvPr/>
        </p:nvSpPr>
        <p:spPr>
          <a:xfrm>
            <a:off x="706143" y="943513"/>
            <a:ext cx="422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2800" b="1" dirty="0">
                <a:solidFill>
                  <a:srgbClr val="11A4AF"/>
                </a:solidFill>
              </a:rPr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BEEAA1C-F633-4627-A54B-F2003E2132DF}"/>
              </a:ext>
            </a:extLst>
          </p:cNvPr>
          <p:cNvSpPr/>
          <p:nvPr/>
        </p:nvSpPr>
        <p:spPr>
          <a:xfrm>
            <a:off x="1061197" y="1569578"/>
            <a:ext cx="422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2800" b="1" dirty="0">
                <a:solidFill>
                  <a:srgbClr val="11A4AF"/>
                </a:solidFill>
              </a:rPr>
              <a:t>2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297BF55-1A5A-47E6-A43D-46221B7B1C40}"/>
              </a:ext>
            </a:extLst>
          </p:cNvPr>
          <p:cNvSpPr/>
          <p:nvPr/>
        </p:nvSpPr>
        <p:spPr>
          <a:xfrm>
            <a:off x="1238983" y="2216074"/>
            <a:ext cx="422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2800" b="1" dirty="0">
                <a:solidFill>
                  <a:srgbClr val="11A4AF"/>
                </a:solidFill>
              </a:rPr>
              <a:t>3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C2FAF09-BCD4-49A5-979D-DBDA8450A270}"/>
              </a:ext>
            </a:extLst>
          </p:cNvPr>
          <p:cNvSpPr/>
          <p:nvPr/>
        </p:nvSpPr>
        <p:spPr>
          <a:xfrm>
            <a:off x="1222049" y="2882279"/>
            <a:ext cx="422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2800" b="1" dirty="0">
                <a:solidFill>
                  <a:srgbClr val="11A4AF"/>
                </a:solidFill>
              </a:rPr>
              <a:t>4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B164A59-B9AD-428C-9B87-F85E3D996806}"/>
              </a:ext>
            </a:extLst>
          </p:cNvPr>
          <p:cNvSpPr/>
          <p:nvPr/>
        </p:nvSpPr>
        <p:spPr>
          <a:xfrm>
            <a:off x="1069649" y="3523083"/>
            <a:ext cx="422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2800" b="1" dirty="0">
                <a:solidFill>
                  <a:srgbClr val="11A4AF"/>
                </a:solidFill>
              </a:rPr>
              <a:t>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1CC4FE8-F700-4B6D-AD6C-744C9DB64869}"/>
              </a:ext>
            </a:extLst>
          </p:cNvPr>
          <p:cNvSpPr/>
          <p:nvPr/>
        </p:nvSpPr>
        <p:spPr>
          <a:xfrm>
            <a:off x="700773" y="4173977"/>
            <a:ext cx="422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2800" b="1" dirty="0">
                <a:solidFill>
                  <a:srgbClr val="11A4AF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72632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94"/>
            <a:ext cx="9144000" cy="514324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5517" y="35090"/>
            <a:ext cx="8136904" cy="576064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 cap="all" baseline="0">
                <a:solidFill>
                  <a:srgbClr val="C0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ru-RU" sz="2800" b="1" cap="none" dirty="0">
                <a:solidFill>
                  <a:schemeClr val="accent6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Факторы риска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04791" y="966908"/>
            <a:ext cx="7632848" cy="3693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6">
                  <a:lumMod val="75000"/>
                </a:schemeClr>
              </a:buClr>
            </a:pPr>
            <a:endParaRPr lang="ru-RU" sz="2000" b="1" cap="none" dirty="0">
              <a:solidFill>
                <a:schemeClr val="accent1"/>
              </a:solidFill>
            </a:endParaRPr>
          </a:p>
          <a:p>
            <a:pPr algn="l">
              <a:buClr>
                <a:schemeClr val="accent6">
                  <a:lumMod val="75000"/>
                </a:schemeClr>
              </a:buClr>
            </a:pPr>
            <a:endParaRPr lang="ru-RU" sz="2000" b="1" cap="none" dirty="0"/>
          </a:p>
          <a:p>
            <a:pPr algn="l">
              <a:buClr>
                <a:schemeClr val="accent6">
                  <a:lumMod val="75000"/>
                </a:schemeClr>
              </a:buClr>
            </a:pPr>
            <a:endParaRPr lang="ru-RU" cap="none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A203EF-BD55-4F28-BE29-1EF86E26BE54}"/>
              </a:ext>
            </a:extLst>
          </p:cNvPr>
          <p:cNvSpPr/>
          <p:nvPr/>
        </p:nvSpPr>
        <p:spPr>
          <a:xfrm>
            <a:off x="3867351" y="238708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CB6F6A4E-A248-4ED3-802C-EDFAC6E7F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727747"/>
              </p:ext>
            </p:extLst>
          </p:nvPr>
        </p:nvGraphicFramePr>
        <p:xfrm>
          <a:off x="574933" y="761217"/>
          <a:ext cx="788763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5CCE93B-615B-445D-BAAF-92C214EF8FAE}"/>
              </a:ext>
            </a:extLst>
          </p:cNvPr>
          <p:cNvSpPr/>
          <p:nvPr/>
        </p:nvSpPr>
        <p:spPr>
          <a:xfrm>
            <a:off x="663808" y="875778"/>
            <a:ext cx="400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2800" b="1" dirty="0">
                <a:solidFill>
                  <a:srgbClr val="11A4AF"/>
                </a:solidFill>
              </a:rPr>
              <a:t>1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DB07541-BC93-4C1F-B1A9-B383AA4BF632}"/>
              </a:ext>
            </a:extLst>
          </p:cNvPr>
          <p:cNvSpPr/>
          <p:nvPr/>
        </p:nvSpPr>
        <p:spPr>
          <a:xfrm>
            <a:off x="1012589" y="1425797"/>
            <a:ext cx="400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s-ES" sz="2800" b="1" dirty="0">
                <a:solidFill>
                  <a:srgbClr val="11A4AF"/>
                </a:solidFill>
              </a:rPr>
              <a:t>2</a:t>
            </a:r>
            <a:endParaRPr lang="ru-RU" sz="2800" b="1" dirty="0">
              <a:solidFill>
                <a:srgbClr val="11A4A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1A9F0FD-3BE5-4A2B-86EA-8F4D0B3CF242}"/>
              </a:ext>
            </a:extLst>
          </p:cNvPr>
          <p:cNvSpPr/>
          <p:nvPr/>
        </p:nvSpPr>
        <p:spPr>
          <a:xfrm>
            <a:off x="1209072" y="1966619"/>
            <a:ext cx="400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s-ES" sz="2800" b="1" dirty="0">
                <a:solidFill>
                  <a:srgbClr val="11A4AF"/>
                </a:solidFill>
              </a:rPr>
              <a:t>3</a:t>
            </a:r>
            <a:endParaRPr lang="ru-RU" sz="2800" b="1" dirty="0">
              <a:solidFill>
                <a:srgbClr val="11A4A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BD406C-B443-4197-B5E7-5ECFA1E3C9C1}"/>
              </a:ext>
            </a:extLst>
          </p:cNvPr>
          <p:cNvSpPr/>
          <p:nvPr/>
        </p:nvSpPr>
        <p:spPr>
          <a:xfrm>
            <a:off x="1230586" y="2551002"/>
            <a:ext cx="400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s-ES" sz="2800" b="1" dirty="0">
                <a:solidFill>
                  <a:srgbClr val="11A4AF"/>
                </a:solidFill>
              </a:rPr>
              <a:t>4</a:t>
            </a:r>
            <a:endParaRPr lang="ru-RU" sz="2800" b="1" dirty="0">
              <a:solidFill>
                <a:srgbClr val="11A4A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40AAC8-E5FD-4469-8420-B5191EFEC758}"/>
              </a:ext>
            </a:extLst>
          </p:cNvPr>
          <p:cNvSpPr/>
          <p:nvPr/>
        </p:nvSpPr>
        <p:spPr>
          <a:xfrm>
            <a:off x="1197832" y="3119787"/>
            <a:ext cx="400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s-ES" sz="2800" b="1" dirty="0">
                <a:solidFill>
                  <a:srgbClr val="11A4AF"/>
                </a:solidFill>
              </a:rPr>
              <a:t>5</a:t>
            </a:r>
            <a:endParaRPr lang="ru-RU" sz="2800" b="1" dirty="0">
              <a:solidFill>
                <a:srgbClr val="11A4AF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6CDD7B4-8EFE-48BF-8CCB-9C833615B1EF}"/>
              </a:ext>
            </a:extLst>
          </p:cNvPr>
          <p:cNvSpPr/>
          <p:nvPr/>
        </p:nvSpPr>
        <p:spPr>
          <a:xfrm>
            <a:off x="992029" y="3669608"/>
            <a:ext cx="400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s-ES" sz="2800" b="1" dirty="0">
                <a:solidFill>
                  <a:srgbClr val="11A4AF"/>
                </a:solidFill>
              </a:rPr>
              <a:t>6</a:t>
            </a:r>
            <a:endParaRPr lang="ru-RU" sz="2800" b="1" dirty="0">
              <a:solidFill>
                <a:srgbClr val="11A4AF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0830F48-7EBE-4CA4-96A2-268B43379E28}"/>
              </a:ext>
            </a:extLst>
          </p:cNvPr>
          <p:cNvSpPr/>
          <p:nvPr/>
        </p:nvSpPr>
        <p:spPr>
          <a:xfrm>
            <a:off x="664126" y="4244826"/>
            <a:ext cx="400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s-ES" sz="2800" b="1" dirty="0">
                <a:solidFill>
                  <a:srgbClr val="11A4AF"/>
                </a:solidFill>
              </a:rPr>
              <a:t>7</a:t>
            </a:r>
            <a:endParaRPr lang="ru-RU" sz="2800" b="1" dirty="0">
              <a:solidFill>
                <a:srgbClr val="11A4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32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-21124"/>
            <a:ext cx="8820472" cy="51381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1008" y="13915"/>
            <a:ext cx="3446001" cy="5416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 cap="all" baseline="0">
                <a:solidFill>
                  <a:srgbClr val="C0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ru-RU" sz="2800" b="1" cap="none" dirty="0">
                <a:solidFill>
                  <a:schemeClr val="accent6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Структура ЦАОГ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35026" y="708359"/>
            <a:ext cx="3325866" cy="355787"/>
          </a:xfrm>
          <a:prstGeom prst="rect">
            <a:avLst/>
          </a:prstGeom>
          <a:solidFill>
            <a:schemeClr val="bg1"/>
          </a:solidFill>
          <a:ln>
            <a:solidFill>
              <a:srgbClr val="11A4A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6">
                  <a:lumMod val="75000"/>
                </a:schemeClr>
              </a:buClr>
            </a:pPr>
            <a:r>
              <a:rPr lang="ru-RU" sz="1200" b="1" dirty="0"/>
              <a:t>Руководство центра</a:t>
            </a: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ru-RU" cap="none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24EA1C-03D7-48C5-BFA8-8D4C8B606402}"/>
              </a:ext>
            </a:extLst>
          </p:cNvPr>
          <p:cNvSpPr/>
          <p:nvPr/>
        </p:nvSpPr>
        <p:spPr>
          <a:xfrm>
            <a:off x="166519" y="966908"/>
            <a:ext cx="7861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/>
          </a:p>
          <a:p>
            <a:endParaRPr lang="ru-RU" sz="1600" b="1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29B7F0-F00A-44E3-B0C6-665510140B3B}"/>
              </a:ext>
            </a:extLst>
          </p:cNvPr>
          <p:cNvSpPr/>
          <p:nvPr/>
        </p:nvSpPr>
        <p:spPr>
          <a:xfrm>
            <a:off x="101008" y="554981"/>
            <a:ext cx="8071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700BCC-D4C4-49CE-8F98-060C8165ABB4}"/>
              </a:ext>
            </a:extLst>
          </p:cNvPr>
          <p:cNvSpPr/>
          <p:nvPr/>
        </p:nvSpPr>
        <p:spPr>
          <a:xfrm>
            <a:off x="143250" y="1202259"/>
            <a:ext cx="3317642" cy="1015663"/>
          </a:xfrm>
          <a:prstGeom prst="rect">
            <a:avLst/>
          </a:prstGeom>
          <a:solidFill>
            <a:schemeClr val="bg1"/>
          </a:solidFill>
          <a:ln>
            <a:solidFill>
              <a:srgbClr val="11A4A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Организационно-методический отдел центра онкогинекологии. Центр мониторинга.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 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35C578-7B08-4D8E-A66D-65447182DF28}"/>
              </a:ext>
            </a:extLst>
          </p:cNvPr>
          <p:cNvSpPr/>
          <p:nvPr/>
        </p:nvSpPr>
        <p:spPr>
          <a:xfrm>
            <a:off x="3813392" y="473734"/>
            <a:ext cx="4884712" cy="110799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Прием гинеколога Центра (скрининг) ГАУЗ СО «СООД»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осмотр, анкетирование  </a:t>
            </a:r>
            <a:r>
              <a:rPr lang="ru-RU" sz="1200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онкоцитология</a:t>
            </a:r>
            <a:r>
              <a:rPr lang="ru-RU" sz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Скрининг.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Сан- просвет работа.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Работа с областным здравоохранением.</a:t>
            </a:r>
            <a:r>
              <a:rPr lang="ru-RU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                                                                  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3C4C030-ACDB-4BAF-A04C-6420B7E21ABC}"/>
              </a:ext>
            </a:extLst>
          </p:cNvPr>
          <p:cNvSpPr/>
          <p:nvPr/>
        </p:nvSpPr>
        <p:spPr>
          <a:xfrm>
            <a:off x="3813392" y="1686833"/>
            <a:ext cx="4884712" cy="196977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Прием гинеколога по предраковой патологии Центра  ГАУЗ СО «СООД»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Поликлиника, Соболева, 29Дообследование: осмотр, сбор анамнеза  консультации. взятие биопсии ,выполнение малоинвазивных диагностических манипуляций.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Направление на дополнительные методы обследования .Направление в профильные кабинеты.</a:t>
            </a:r>
          </a:p>
          <a:p>
            <a:r>
              <a:rPr lang="ru-RU" sz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 </a:t>
            </a:r>
            <a:endParaRPr lang="ru-RU" sz="12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ru-RU" sz="12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 </a:t>
            </a:r>
          </a:p>
          <a:p>
            <a:pPr algn="ctr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1AF643D-2B33-4DF8-9F86-FB19BCC90A48}"/>
              </a:ext>
            </a:extLst>
          </p:cNvPr>
          <p:cNvSpPr/>
          <p:nvPr/>
        </p:nvSpPr>
        <p:spPr>
          <a:xfrm>
            <a:off x="2413738" y="4435141"/>
            <a:ext cx="4572000" cy="40011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Малоинвазивная операционная. Дневной стационар</a:t>
            </a:r>
          </a:p>
          <a:p>
            <a:pPr algn="ctr">
              <a:lnSpc>
                <a:spcPts val="1200"/>
              </a:lnSpc>
            </a:pPr>
            <a:r>
              <a:rPr lang="ru-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BF3B8F-969D-42EF-AD8B-CB247BAF5CF7}"/>
              </a:ext>
            </a:extLst>
          </p:cNvPr>
          <p:cNvSpPr/>
          <p:nvPr/>
        </p:nvSpPr>
        <p:spPr>
          <a:xfrm>
            <a:off x="143251" y="2356035"/>
            <a:ext cx="3317642" cy="1169551"/>
          </a:xfrm>
          <a:prstGeom prst="rect">
            <a:avLst/>
          </a:prstGeom>
          <a:solidFill>
            <a:schemeClr val="bg1"/>
          </a:solidFill>
          <a:ln>
            <a:solidFill>
              <a:srgbClr val="11A4A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Первичный прием онколога - гинеколога Центра Диагноз З.Н.О 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Обследование согласно стандартам МЗ РФ</a:t>
            </a: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95B2042-E1E0-4765-99DC-693AA75FDDA5}"/>
              </a:ext>
            </a:extLst>
          </p:cNvPr>
          <p:cNvSpPr/>
          <p:nvPr/>
        </p:nvSpPr>
        <p:spPr>
          <a:xfrm>
            <a:off x="143250" y="3671419"/>
            <a:ext cx="2036135" cy="27699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Прием радиотерапевта</a:t>
            </a:r>
            <a:endParaRPr lang="ru-RU" sz="1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973B38A-B8CC-4973-AFC5-E2B94E0A5FA7}"/>
              </a:ext>
            </a:extLst>
          </p:cNvPr>
          <p:cNvSpPr/>
          <p:nvPr/>
        </p:nvSpPr>
        <p:spPr>
          <a:xfrm>
            <a:off x="2413738" y="3761706"/>
            <a:ext cx="4572000" cy="41575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Прием онколога гинеколога химиотерапевта (ЗНО яичников</a:t>
            </a:r>
            <a:r>
              <a:rPr lang="ru-RU" sz="14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)</a:t>
            </a:r>
            <a:endParaRPr lang="ru-RU" sz="1400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D8D13BE-4093-4DC2-97A7-ECFE366F6114}"/>
              </a:ext>
            </a:extLst>
          </p:cNvPr>
          <p:cNvSpPr/>
          <p:nvPr/>
        </p:nvSpPr>
        <p:spPr>
          <a:xfrm>
            <a:off x="135026" y="4060289"/>
            <a:ext cx="2044359" cy="28668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Кабинет консилиума</a:t>
            </a:r>
            <a:endParaRPr lang="ru-RU" sz="1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96EB241-46F8-45F8-B256-95A3927DC400}"/>
              </a:ext>
            </a:extLst>
          </p:cNvPr>
          <p:cNvSpPr/>
          <p:nvPr/>
        </p:nvSpPr>
        <p:spPr>
          <a:xfrm>
            <a:off x="135357" y="4435141"/>
            <a:ext cx="2044028" cy="27699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/>
                </a:solidFill>
              </a:rPr>
              <a:t>Кабинет вакцинации</a:t>
            </a:r>
          </a:p>
        </p:txBody>
      </p:sp>
    </p:spTree>
    <p:extLst>
      <p:ext uri="{BB962C8B-B14F-4D97-AF65-F5344CB8AC3E}">
        <p14:creationId xmlns:p14="http://schemas.microsoft.com/office/powerpoint/2010/main" val="706994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271"/>
            <a:ext cx="9077364" cy="522204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1919" y="-8138"/>
            <a:ext cx="6330281" cy="524266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 cap="all" baseline="0">
                <a:solidFill>
                  <a:srgbClr val="C0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ru-RU" sz="2800" b="1" cap="none" dirty="0">
                <a:solidFill>
                  <a:schemeClr val="accent6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Круглосуточный стационар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24EA1C-03D7-48C5-BFA8-8D4C8B606402}"/>
              </a:ext>
            </a:extLst>
          </p:cNvPr>
          <p:cNvSpPr/>
          <p:nvPr/>
        </p:nvSpPr>
        <p:spPr>
          <a:xfrm>
            <a:off x="166519" y="966908"/>
            <a:ext cx="7861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/>
          </a:p>
          <a:p>
            <a:endParaRPr lang="ru-RU" sz="1600" b="1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29B7F0-F00A-44E3-B0C6-665510140B3B}"/>
              </a:ext>
            </a:extLst>
          </p:cNvPr>
          <p:cNvSpPr/>
          <p:nvPr/>
        </p:nvSpPr>
        <p:spPr>
          <a:xfrm>
            <a:off x="143250" y="576636"/>
            <a:ext cx="8071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700BCC-D4C4-49CE-8F98-060C8165ABB4}"/>
              </a:ext>
            </a:extLst>
          </p:cNvPr>
          <p:cNvSpPr/>
          <p:nvPr/>
        </p:nvSpPr>
        <p:spPr>
          <a:xfrm>
            <a:off x="40183" y="2535613"/>
            <a:ext cx="4036396" cy="7386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Организационно-методический отдел центра онкогинекологии. </a:t>
            </a: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Центр мониторинга.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35C578-7B08-4D8E-A66D-65447182DF28}"/>
              </a:ext>
            </a:extLst>
          </p:cNvPr>
          <p:cNvSpPr/>
          <p:nvPr/>
        </p:nvSpPr>
        <p:spPr>
          <a:xfrm>
            <a:off x="83156" y="658518"/>
            <a:ext cx="3999863" cy="1415772"/>
          </a:xfrm>
          <a:prstGeom prst="rect">
            <a:avLst/>
          </a:prstGeom>
          <a:solidFill>
            <a:schemeClr val="bg1"/>
          </a:solidFill>
          <a:ln>
            <a:solidFill>
              <a:srgbClr val="11A4A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4.о/о Первичный пациент </a:t>
            </a:r>
          </a:p>
          <a:p>
            <a:r>
              <a:rPr lang="ru-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ЗНО шейки матки, тела матки ,вульвы. Комбинированная терапия.(оперативное лечение- все виды манипуляций, химиотерапия .</a:t>
            </a:r>
          </a:p>
          <a:p>
            <a:r>
              <a:rPr lang="ru-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Высокотехнологичные методы лечения )</a:t>
            </a:r>
          </a:p>
          <a:p>
            <a:endParaRPr lang="ru-RU" sz="12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3C4C030-ACDB-4BAF-A04C-6420B7E21ABC}"/>
              </a:ext>
            </a:extLst>
          </p:cNvPr>
          <p:cNvSpPr/>
          <p:nvPr/>
        </p:nvSpPr>
        <p:spPr>
          <a:xfrm>
            <a:off x="4307907" y="3382352"/>
            <a:ext cx="3999863" cy="1446550"/>
          </a:xfrm>
          <a:prstGeom prst="rect">
            <a:avLst/>
          </a:prstGeom>
          <a:solidFill>
            <a:schemeClr val="bg1"/>
          </a:solidFill>
          <a:ln>
            <a:solidFill>
              <a:srgbClr val="11A4A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РО №2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ЗНО шейки матки, тела матки ,вульвы Комбинированная терапия. 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Химиолучевое лечение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Первичные и повторные пациенты. </a:t>
            </a:r>
          </a:p>
          <a:p>
            <a:r>
              <a:rPr lang="ru-RU" sz="1200" b="1" dirty="0" err="1">
                <a:solidFill>
                  <a:schemeClr val="tx1"/>
                </a:solidFill>
              </a:rPr>
              <a:t>Адъювантная</a:t>
            </a:r>
            <a:r>
              <a:rPr lang="ru-RU" sz="1200" b="1" dirty="0">
                <a:solidFill>
                  <a:schemeClr val="tx1"/>
                </a:solidFill>
              </a:rPr>
              <a:t> терапия</a:t>
            </a:r>
          </a:p>
          <a:p>
            <a:endParaRPr lang="ru-RU" sz="1200" b="1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BF3B8F-969D-42EF-AD8B-CB247BAF5CF7}"/>
              </a:ext>
            </a:extLst>
          </p:cNvPr>
          <p:cNvSpPr/>
          <p:nvPr/>
        </p:nvSpPr>
        <p:spPr>
          <a:xfrm>
            <a:off x="4307908" y="666422"/>
            <a:ext cx="3999863" cy="1415772"/>
          </a:xfrm>
          <a:prstGeom prst="rect">
            <a:avLst/>
          </a:prstGeom>
          <a:solidFill>
            <a:schemeClr val="bg1"/>
          </a:solidFill>
          <a:ln>
            <a:solidFill>
              <a:srgbClr val="11A4A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8 о/о Первичный пациент  </a:t>
            </a:r>
          </a:p>
          <a:p>
            <a:r>
              <a:rPr lang="ru-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Комбинированная терапия ЗНО яичников,  опухоли  </a:t>
            </a:r>
            <a:r>
              <a:rPr lang="ru-RU" sz="1200" b="1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трофобласта</a:t>
            </a:r>
            <a:r>
              <a:rPr lang="ru-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</a:p>
          <a:p>
            <a:r>
              <a:rPr lang="ru-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Все виды вмешательств, </a:t>
            </a:r>
            <a:r>
              <a:rPr lang="ru-RU" sz="1200" b="1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симультантные</a:t>
            </a:r>
            <a:r>
              <a:rPr lang="ru-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операции. Высокотехнологичные методы оперативного и лекарственного лечения</a:t>
            </a:r>
          </a:p>
          <a:p>
            <a:endParaRPr lang="ru-RU" sz="12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B6CE8EF-27D8-48C9-A22B-7689BA963707}"/>
              </a:ext>
            </a:extLst>
          </p:cNvPr>
          <p:cNvSpPr/>
          <p:nvPr/>
        </p:nvSpPr>
        <p:spPr>
          <a:xfrm>
            <a:off x="40183" y="4325293"/>
            <a:ext cx="403639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tx1"/>
                </a:solidFill>
              </a:rPr>
              <a:t>Референсные</a:t>
            </a:r>
            <a:r>
              <a:rPr lang="ru-RU" sz="1400" b="1" dirty="0">
                <a:solidFill>
                  <a:schemeClr val="tx1"/>
                </a:solidFill>
              </a:rPr>
              <a:t> центры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телемедицина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343ED97-4A97-4858-847B-18FB88191B59}"/>
              </a:ext>
            </a:extLst>
          </p:cNvPr>
          <p:cNvSpPr/>
          <p:nvPr/>
        </p:nvSpPr>
        <p:spPr>
          <a:xfrm>
            <a:off x="40183" y="3382352"/>
            <a:ext cx="4036396" cy="83099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Диагностический центр. </a:t>
            </a:r>
          </a:p>
          <a:p>
            <a:r>
              <a:rPr lang="ru-RU" sz="1200" b="1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Патоморфология</a:t>
            </a:r>
            <a:endParaRPr lang="ru-RU" sz="12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Лаборатория </a:t>
            </a:r>
          </a:p>
          <a:p>
            <a:r>
              <a:rPr lang="ru-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Молекулярно-генетические исследования 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EBA6632-1066-4BF3-8D0A-9E9647F66F71}"/>
              </a:ext>
            </a:extLst>
          </p:cNvPr>
          <p:cNvSpPr/>
          <p:nvPr/>
        </p:nvSpPr>
        <p:spPr>
          <a:xfrm>
            <a:off x="4307908" y="2535613"/>
            <a:ext cx="3999863" cy="738664"/>
          </a:xfrm>
          <a:prstGeom prst="rect">
            <a:avLst/>
          </a:prstGeom>
          <a:solidFill>
            <a:schemeClr val="bg1"/>
          </a:solidFill>
          <a:ln>
            <a:solidFill>
              <a:srgbClr val="11A4A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1200" b="1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Хирургические отделения филиал№1,2</a:t>
            </a:r>
          </a:p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99CD08-B771-49B1-9642-18DDD794B926}"/>
              </a:ext>
            </a:extLst>
          </p:cNvPr>
          <p:cNvSpPr txBox="1"/>
          <p:nvPr/>
        </p:nvSpPr>
        <p:spPr>
          <a:xfrm>
            <a:off x="41919" y="2105681"/>
            <a:ext cx="2129100" cy="307777"/>
          </a:xfrm>
          <a:prstGeom prst="rect">
            <a:avLst/>
          </a:prstGeom>
          <a:ln>
            <a:noFill/>
          </a:ln>
        </p:spPr>
        <p:txBody>
          <a:bodyPr wrap="square" rtlCol="0" anchor="b">
            <a:spAutoFit/>
          </a:bodyPr>
          <a:lstStyle/>
          <a:p>
            <a:pPr algn="l"/>
            <a:r>
              <a:rPr lang="ru-RU" sz="1400" b="1" dirty="0"/>
              <a:t>При взаимодействии </a:t>
            </a:r>
          </a:p>
        </p:txBody>
      </p:sp>
    </p:spTree>
    <p:extLst>
      <p:ext uri="{BB962C8B-B14F-4D97-AF65-F5344CB8AC3E}">
        <p14:creationId xmlns:p14="http://schemas.microsoft.com/office/powerpoint/2010/main" val="4267646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33" y="257"/>
            <a:ext cx="9144000" cy="514324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5517" y="35090"/>
            <a:ext cx="8136904" cy="576064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 cap="all" baseline="0">
                <a:solidFill>
                  <a:srgbClr val="C0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ru-RU" sz="2800" b="1" cap="none" dirty="0">
                <a:solidFill>
                  <a:schemeClr val="accent6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Ожидаемые итоги реализации проекта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04791" y="966908"/>
            <a:ext cx="7632848" cy="3693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6">
                  <a:lumMod val="75000"/>
                </a:schemeClr>
              </a:buClr>
            </a:pPr>
            <a:endParaRPr lang="ru-RU" sz="2000" b="1" cap="none" dirty="0">
              <a:solidFill>
                <a:schemeClr val="accent1"/>
              </a:solidFill>
            </a:endParaRPr>
          </a:p>
          <a:p>
            <a:pPr algn="l">
              <a:buClr>
                <a:schemeClr val="accent6">
                  <a:lumMod val="75000"/>
                </a:schemeClr>
              </a:buClr>
            </a:pPr>
            <a:endParaRPr lang="ru-RU" sz="2000" b="1" cap="none" dirty="0"/>
          </a:p>
          <a:p>
            <a:pPr algn="l">
              <a:buClr>
                <a:schemeClr val="accent6">
                  <a:lumMod val="75000"/>
                </a:schemeClr>
              </a:buClr>
            </a:pPr>
            <a:endParaRPr lang="ru-RU" cap="none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A203EF-BD55-4F28-BE29-1EF86E26BE54}"/>
              </a:ext>
            </a:extLst>
          </p:cNvPr>
          <p:cNvSpPr/>
          <p:nvPr/>
        </p:nvSpPr>
        <p:spPr>
          <a:xfrm>
            <a:off x="3867351" y="238708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4562504-659C-4C87-A17A-8E0F3B50C5D5}"/>
              </a:ext>
            </a:extLst>
          </p:cNvPr>
          <p:cNvSpPr/>
          <p:nvPr/>
        </p:nvSpPr>
        <p:spPr>
          <a:xfrm>
            <a:off x="155516" y="637284"/>
            <a:ext cx="8664955" cy="3754874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ea typeface="Segoe UI Black" panose="020B0A02040204020203" pitchFamily="34" charset="0"/>
              </a:rPr>
              <a:t>Создание единой базы пациентов с предраковыми заболеваниями и ЗНО в РОИС«ОНКОР» Охват женского населения скринингом не менее 70%. Целевая аудитория –женщины.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dirty="0">
              <a:ea typeface="Segoe UI Black" panose="020B0A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ea typeface="Segoe UI Black" panose="020B0A02040204020203" pitchFamily="34" charset="0"/>
              </a:rPr>
              <a:t>Внедрения программ скрининговых технологий и программ направленных на раннее выявление З.Н.О в </a:t>
            </a:r>
            <a:r>
              <a:rPr lang="ru-RU" sz="1400" b="1" dirty="0" err="1">
                <a:ea typeface="Segoe UI Black" panose="020B0A02040204020203" pitchFamily="34" charset="0"/>
              </a:rPr>
              <a:t>г.Екатеринбурге</a:t>
            </a:r>
            <a:r>
              <a:rPr lang="ru-RU" sz="1400" b="1" dirty="0">
                <a:ea typeface="Segoe UI Black" panose="020B0A02040204020203" pitchFamily="34" charset="0"/>
              </a:rPr>
              <a:t> и Свердловской области.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dirty="0">
              <a:ea typeface="Segoe UI Black" panose="020B0A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ea typeface="Segoe UI Black" panose="020B0A02040204020203" pitchFamily="34" charset="0"/>
              </a:rPr>
              <a:t>Обработка и анализ полученных данных .Улучшение «онкологических» показателей работы.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dirty="0">
              <a:ea typeface="Segoe UI Black" panose="020B0A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ea typeface="Segoe UI Black" panose="020B0A02040204020203" pitchFamily="34" charset="0"/>
              </a:rPr>
              <a:t>Разработка алгоритмов ведения пациентов с предраковой гинекологической патологией.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dirty="0">
              <a:ea typeface="Segoe UI Black" panose="020B0A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ea typeface="Segoe UI Black" panose="020B0A02040204020203" pitchFamily="34" charset="0"/>
              </a:rPr>
              <a:t>Расширение спектра объемов и методов оказания помощи по профилю онкогинекология.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dirty="0">
              <a:ea typeface="Segoe UI Black" panose="020B0A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ea typeface="Segoe UI Black" panose="020B0A02040204020203" pitchFamily="34" charset="0"/>
              </a:rPr>
              <a:t>Внедрение новых высокотехнологичных методов диагностики и лечения </a:t>
            </a:r>
            <a:r>
              <a:rPr lang="ru-RU" sz="1400" b="1" dirty="0" err="1">
                <a:ea typeface="Segoe UI Black" panose="020B0A02040204020203" pitchFamily="34" charset="0"/>
              </a:rPr>
              <a:t>онкопатологии</a:t>
            </a:r>
            <a:r>
              <a:rPr lang="ru-RU" sz="1400" b="1" dirty="0">
                <a:ea typeface="Segoe UI Black" panose="020B0A02040204020203" pitchFamily="34" charset="0"/>
              </a:rPr>
              <a:t>.</a:t>
            </a:r>
          </a:p>
          <a:p>
            <a:endParaRPr lang="ru-RU" sz="1400" b="1" dirty="0">
              <a:ea typeface="Segoe UI Black" panose="020B0A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ea typeface="Segoe UI Black" panose="020B0A02040204020203" pitchFamily="34" charset="0"/>
              </a:rPr>
              <a:t>Разработка и организация рабочих программ по  обучению гинекологов, направленных на выявление и лечение предраковой патологии.</a:t>
            </a:r>
          </a:p>
        </p:txBody>
      </p:sp>
    </p:spTree>
    <p:extLst>
      <p:ext uri="{BB962C8B-B14F-4D97-AF65-F5344CB8AC3E}">
        <p14:creationId xmlns:p14="http://schemas.microsoft.com/office/powerpoint/2010/main" val="2192621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 txBox="1">
            <a:spLocks/>
          </p:cNvSpPr>
          <p:nvPr/>
        </p:nvSpPr>
        <p:spPr>
          <a:xfrm>
            <a:off x="971600" y="3059008"/>
            <a:ext cx="5544616" cy="327720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b="1" kern="120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ru-RU" sz="3200" b="0" dirty="0">
                <a:solidFill>
                  <a:schemeClr val="bg1"/>
                </a:solidFill>
                <a:latin typeface="+mj-lt"/>
              </a:rPr>
              <a:t>Лапина Светлана Николаевна</a:t>
            </a:r>
          </a:p>
        </p:txBody>
      </p:sp>
      <p:sp>
        <p:nvSpPr>
          <p:cNvPr id="13" name="Текст 9"/>
          <p:cNvSpPr txBox="1">
            <a:spLocks/>
          </p:cNvSpPr>
          <p:nvPr/>
        </p:nvSpPr>
        <p:spPr>
          <a:xfrm>
            <a:off x="971600" y="3732451"/>
            <a:ext cx="4320529" cy="392360"/>
          </a:xfrm>
          <a:prstGeom prst="rect">
            <a:avLst/>
          </a:prstGeom>
        </p:spPr>
        <p:txBody>
          <a:bodyPr rIns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b="0" kern="120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Текст 9"/>
          <p:cNvSpPr txBox="1">
            <a:spLocks/>
          </p:cNvSpPr>
          <p:nvPr/>
        </p:nvSpPr>
        <p:spPr>
          <a:xfrm>
            <a:off x="971600" y="4124810"/>
            <a:ext cx="4320530" cy="327720"/>
          </a:xfrm>
          <a:prstGeom prst="rect">
            <a:avLst/>
          </a:prstGeom>
        </p:spPr>
        <p:txBody>
          <a:bodyPr rIns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b="0" kern="120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cood@uralonco.ru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9793" y="1707654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baseline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Вопросы?</a:t>
            </a:r>
            <a:endParaRPr lang="ru-RU" sz="44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8" name="Текст 9"/>
          <p:cNvSpPr txBox="1">
            <a:spLocks/>
          </p:cNvSpPr>
          <p:nvPr/>
        </p:nvSpPr>
        <p:spPr>
          <a:xfrm>
            <a:off x="971600" y="3442447"/>
            <a:ext cx="4320529" cy="392360"/>
          </a:xfrm>
          <a:prstGeom prst="rect">
            <a:avLst/>
          </a:prstGeom>
        </p:spPr>
        <p:txBody>
          <a:bodyPr rIns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b="0" kern="120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chemeClr val="bg1"/>
                </a:solidFill>
              </a:rPr>
              <a:t>Руководитель центра онкогинекологии</a:t>
            </a:r>
          </a:p>
        </p:txBody>
      </p:sp>
    </p:spTree>
    <p:extLst>
      <p:ext uri="{BB962C8B-B14F-4D97-AF65-F5344CB8AC3E}">
        <p14:creationId xmlns:p14="http://schemas.microsoft.com/office/powerpoint/2010/main" val="140559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"/>
            <a:ext cx="9144000" cy="514324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5536" y="195486"/>
            <a:ext cx="8136904" cy="576064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 cap="all" baseline="0">
                <a:solidFill>
                  <a:srgbClr val="C0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ru-RU" sz="2800" b="1" cap="none" dirty="0">
                <a:solidFill>
                  <a:schemeClr val="accent6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Центр онкогинекологии.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04791" y="966908"/>
            <a:ext cx="7632848" cy="3693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6">
                  <a:lumMod val="75000"/>
                </a:schemeClr>
              </a:buClr>
            </a:pPr>
            <a:r>
              <a:rPr lang="ru-RU" sz="2000" b="1" cap="none" dirty="0"/>
              <a:t> </a:t>
            </a:r>
            <a:endParaRPr lang="ru-RU" sz="2000" b="1" cap="none" dirty="0">
              <a:solidFill>
                <a:schemeClr val="accent1"/>
              </a:solidFill>
            </a:endParaRPr>
          </a:p>
          <a:p>
            <a:pPr algn="l">
              <a:buClr>
                <a:schemeClr val="accent6">
                  <a:lumMod val="75000"/>
                </a:schemeClr>
              </a:buClr>
            </a:pPr>
            <a:endParaRPr lang="ru-RU" sz="2000" b="1" cap="none" dirty="0">
              <a:solidFill>
                <a:schemeClr val="accent1"/>
              </a:solidFill>
            </a:endParaRPr>
          </a:p>
          <a:p>
            <a:pPr algn="l">
              <a:buClr>
                <a:schemeClr val="accent6">
                  <a:lumMod val="75000"/>
                </a:schemeClr>
              </a:buClr>
            </a:pPr>
            <a:endParaRPr lang="ru-RU" sz="2000" b="1" cap="none" dirty="0"/>
          </a:p>
          <a:p>
            <a:pPr algn="l">
              <a:buClr>
                <a:schemeClr val="accent6">
                  <a:lumMod val="75000"/>
                </a:schemeClr>
              </a:buClr>
            </a:pPr>
            <a:endParaRPr lang="ru-RU" cap="none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A203EF-BD55-4F28-BE29-1EF86E26BE54}"/>
              </a:ext>
            </a:extLst>
          </p:cNvPr>
          <p:cNvSpPr/>
          <p:nvPr/>
        </p:nvSpPr>
        <p:spPr>
          <a:xfrm>
            <a:off x="3867351" y="238708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AF0741-3A7B-4210-8E8E-7F5FFAFC3D30}"/>
              </a:ext>
            </a:extLst>
          </p:cNvPr>
          <p:cNvSpPr/>
          <p:nvPr/>
        </p:nvSpPr>
        <p:spPr>
          <a:xfrm>
            <a:off x="292151" y="1105210"/>
            <a:ext cx="834367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11A4AF"/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Цель создания: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11A4AF"/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Профилактика и раннее выявление онкологических заболеваний женской половой сферы.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11A4AF"/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Центр онкогинекологии организован с целью повышения доступности, качества и безопасности медицинской помощи взрослому населению по профилю «онкогинекология».</a:t>
            </a:r>
          </a:p>
          <a:p>
            <a:pPr algn="just">
              <a:spcAft>
                <a:spcPts val="0"/>
              </a:spcAft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Центр  создается,  как структурное подразделение медицинской организации для оказания первичной специализированной медико-санитарной помощи и специализированной помощи в амбулаторных условиях, условиях дневного и круглосуточного стационара.</a:t>
            </a:r>
          </a:p>
          <a:p>
            <a:pPr algn="just">
              <a:spcAft>
                <a:spcPts val="0"/>
              </a:spcAft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При поддержке администрации ГАУЗ СО «СООД», Министерства Здравоохранения Свердловской области.</a:t>
            </a:r>
          </a:p>
          <a:p>
            <a:pPr algn="just">
              <a:spcAft>
                <a:spcPts val="0"/>
              </a:spcAft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C000"/>
                </a:solidFill>
              </a:rPr>
              <a:t>В настоящее время в РФ аналогичных центров, работающих на масштабы области  не существует</a:t>
            </a:r>
          </a:p>
          <a:p>
            <a:pPr algn="just">
              <a:spcAft>
                <a:spcPts val="0"/>
              </a:spcAft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5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59"/>
            <a:ext cx="9144000" cy="506007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9512" y="24245"/>
            <a:ext cx="2939564" cy="576064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 cap="all" baseline="0">
                <a:solidFill>
                  <a:srgbClr val="C0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ru-RU" sz="2800" b="1" cap="none" dirty="0">
                <a:solidFill>
                  <a:schemeClr val="accent6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Задачи центра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04791" y="966908"/>
            <a:ext cx="7632848" cy="3693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6">
                  <a:lumMod val="75000"/>
                </a:schemeClr>
              </a:buClr>
            </a:pPr>
            <a:r>
              <a:rPr lang="ru-RU" sz="2000" b="1" cap="none" dirty="0"/>
              <a:t> </a:t>
            </a:r>
            <a:endParaRPr lang="ru-RU" sz="2000" b="1" cap="none" dirty="0">
              <a:solidFill>
                <a:schemeClr val="accent1"/>
              </a:solidFill>
            </a:endParaRPr>
          </a:p>
          <a:p>
            <a:pPr algn="l">
              <a:buClr>
                <a:schemeClr val="accent6">
                  <a:lumMod val="75000"/>
                </a:schemeClr>
              </a:buClr>
            </a:pPr>
            <a:endParaRPr lang="ru-RU" sz="2000" b="1" cap="none" dirty="0"/>
          </a:p>
          <a:p>
            <a:pPr algn="l">
              <a:buClr>
                <a:schemeClr val="accent6">
                  <a:lumMod val="75000"/>
                </a:schemeClr>
              </a:buClr>
            </a:pPr>
            <a:endParaRPr lang="ru-RU" cap="none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A203EF-BD55-4F28-BE29-1EF86E26BE54}"/>
              </a:ext>
            </a:extLst>
          </p:cNvPr>
          <p:cNvSpPr/>
          <p:nvPr/>
        </p:nvSpPr>
        <p:spPr>
          <a:xfrm>
            <a:off x="3867351" y="238708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647EE-C0A8-4309-A653-2D7D64C601FA}"/>
              </a:ext>
            </a:extLst>
          </p:cNvPr>
          <p:cNvSpPr txBox="1"/>
          <p:nvPr/>
        </p:nvSpPr>
        <p:spPr>
          <a:xfrm>
            <a:off x="62653" y="751464"/>
            <a:ext cx="8712459" cy="3970318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marL="285750" indent="-28575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 Black" panose="020B0A02040204020203" pitchFamily="34" charset="0"/>
              </a:rPr>
              <a:t>Организовать профилактические мероприятия для предотвращения развития онкопатологии: </a:t>
            </a:r>
          </a:p>
          <a:p>
            <a:pPr algn="l">
              <a:buClr>
                <a:schemeClr val="accent6">
                  <a:lumMod val="75000"/>
                </a:schemeClr>
              </a:buClr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 Black" panose="020B0A02040204020203" pitchFamily="34" charset="0"/>
              </a:rPr>
              <a:t>       Вакцинация,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Black" panose="020B0A02040204020203" pitchFamily="34" charset="0"/>
              </a:rPr>
              <a:t>санитарно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 Black" panose="020B0A02040204020203" pitchFamily="34" charset="0"/>
              </a:rPr>
              <a:t>–просветительская работа. Воспитание семейных ценностей</a:t>
            </a:r>
          </a:p>
          <a:p>
            <a:pPr marL="285750" indent="-28575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a typeface="Segoe UI Black" panose="020B0A02040204020203" pitchFamily="34" charset="0"/>
            </a:endParaRPr>
          </a:p>
          <a:p>
            <a:pPr marL="285750" indent="-28575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 Black" panose="020B0A02040204020203" pitchFamily="34" charset="0"/>
              </a:rPr>
              <a:t>Выявлять и лечить предраковую патологию: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 Black" panose="020B0A02040204020203" pitchFamily="34" charset="0"/>
              </a:rPr>
              <a:t>Внедрение скрининговых технологий и обследований на выявление предраковой патологии.(скрининг 35,45 лет -70% населения, профосмотры 21-69лет).</a:t>
            </a:r>
          </a:p>
          <a:p>
            <a:pPr marL="285750" indent="-28575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a typeface="Segoe UI Black" panose="020B0A02040204020203" pitchFamily="34" charset="0"/>
            </a:endParaRPr>
          </a:p>
          <a:p>
            <a:pPr marL="285750" indent="-28575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 Black" panose="020B0A02040204020203" pitchFamily="34" charset="0"/>
              </a:rPr>
              <a:t>Выявлять и лечить злокачественные новообразования на ранних стадиях заболевания</a:t>
            </a:r>
          </a:p>
          <a:p>
            <a:pPr marL="285750" indent="-28575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a typeface="Segoe UI Black" panose="020B0A02040204020203" pitchFamily="34" charset="0"/>
            </a:endParaRPr>
          </a:p>
          <a:p>
            <a:pPr marL="285750" indent="-28575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 Black" panose="020B0A02040204020203" pitchFamily="34" charset="0"/>
              </a:rPr>
              <a:t>Разрабатывать и внедрять высокотехнологичные методы диагностики и лечения онкологических заболеваний у женщин.</a:t>
            </a:r>
          </a:p>
          <a:p>
            <a:pPr marL="285750" indent="-28575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a typeface="Segoe UI Black" panose="020B0A02040204020203" pitchFamily="34" charset="0"/>
            </a:endParaRPr>
          </a:p>
          <a:p>
            <a:pPr marL="285750" indent="-28575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 Black" panose="020B0A02040204020203" pitchFamily="34" charset="0"/>
              </a:rPr>
              <a:t>Организовать методическую работу совместно с гинекологами общей лечебной сети</a:t>
            </a:r>
          </a:p>
          <a:p>
            <a:pPr marL="285750" indent="-28575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a typeface="Segoe UI Black" panose="020B0A02040204020203" pitchFamily="34" charset="0"/>
            </a:endParaRPr>
          </a:p>
          <a:p>
            <a:pPr marL="285750" indent="-28575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 Black" panose="020B0A02040204020203" pitchFamily="34" charset="0"/>
              </a:rPr>
              <a:t>Обеспечивать аналитическую и экспертную работу в данной области</a:t>
            </a:r>
          </a:p>
          <a:p>
            <a:pPr marL="285750" indent="-28575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a typeface="Segoe UI Black" panose="020B0A02040204020203" pitchFamily="34" charset="0"/>
            </a:endParaRPr>
          </a:p>
          <a:p>
            <a:pPr marL="285750" indent="-28575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 Black" panose="020B0A02040204020203" pitchFamily="34" charset="0"/>
              </a:rPr>
              <a:t>Организовать контроль качества выполнения поставленных задач </a:t>
            </a:r>
          </a:p>
        </p:txBody>
      </p:sp>
    </p:spTree>
    <p:extLst>
      <p:ext uri="{BB962C8B-B14F-4D97-AF65-F5344CB8AC3E}">
        <p14:creationId xmlns:p14="http://schemas.microsoft.com/office/powerpoint/2010/main" val="345690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44000" cy="514324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5517" y="35090"/>
            <a:ext cx="8136904" cy="576064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 cap="all" baseline="0">
                <a:solidFill>
                  <a:srgbClr val="C0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ru-RU" sz="2800" b="1" cap="none" dirty="0">
                <a:solidFill>
                  <a:schemeClr val="accent6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МУЛЬТИМОДАЛЬНАЯ РАБОТА ЦЕНТРА 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04791" y="966908"/>
            <a:ext cx="7632848" cy="3693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6">
                  <a:lumMod val="75000"/>
                </a:schemeClr>
              </a:buClr>
            </a:pPr>
            <a:endParaRPr lang="ru-RU" sz="2000" b="1" cap="none" dirty="0">
              <a:solidFill>
                <a:schemeClr val="accent1"/>
              </a:solidFill>
            </a:endParaRPr>
          </a:p>
          <a:p>
            <a:pPr algn="l">
              <a:buClr>
                <a:schemeClr val="accent6">
                  <a:lumMod val="75000"/>
                </a:schemeClr>
              </a:buClr>
            </a:pPr>
            <a:endParaRPr lang="ru-RU" sz="2000" b="1" cap="none" dirty="0"/>
          </a:p>
          <a:p>
            <a:pPr algn="l">
              <a:buClr>
                <a:schemeClr val="accent6">
                  <a:lumMod val="75000"/>
                </a:schemeClr>
              </a:buClr>
            </a:pPr>
            <a:endParaRPr lang="ru-RU" cap="none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A203EF-BD55-4F28-BE29-1EF86E26BE54}"/>
              </a:ext>
            </a:extLst>
          </p:cNvPr>
          <p:cNvSpPr/>
          <p:nvPr/>
        </p:nvSpPr>
        <p:spPr>
          <a:xfrm>
            <a:off x="3867351" y="238708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9596199-8653-43B7-BBA1-45E9BB4C7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971264"/>
              </p:ext>
            </p:extLst>
          </p:nvPr>
        </p:nvGraphicFramePr>
        <p:xfrm>
          <a:off x="164771" y="1068490"/>
          <a:ext cx="4407229" cy="3833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724F1F48-AE68-48EF-80DD-E8621F37C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8563528"/>
              </p:ext>
            </p:extLst>
          </p:nvPr>
        </p:nvGraphicFramePr>
        <p:xfrm>
          <a:off x="4572000" y="1068233"/>
          <a:ext cx="4056443" cy="3833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07F391-1743-445A-8E17-32442422FE6E}"/>
              </a:ext>
            </a:extLst>
          </p:cNvPr>
          <p:cNvSpPr/>
          <p:nvPr/>
        </p:nvSpPr>
        <p:spPr>
          <a:xfrm>
            <a:off x="3059832" y="611154"/>
            <a:ext cx="2590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1A4AF"/>
                </a:solidFill>
              </a:rPr>
              <a:t>При взаимодействии</a:t>
            </a:r>
            <a:endParaRPr lang="ru-RU" dirty="0">
              <a:solidFill>
                <a:srgbClr val="11A4AF"/>
              </a:solidFill>
            </a:endParaRPr>
          </a:p>
        </p:txBody>
      </p:sp>
      <p:pic>
        <p:nvPicPr>
          <p:cNvPr id="13" name="Рисунок 12" descr="Голова с шестеренками">
            <a:extLst>
              <a:ext uri="{FF2B5EF4-FFF2-40B4-BE49-F238E27FC236}">
                <a16:creationId xmlns:a16="http://schemas.microsoft.com/office/drawing/2014/main" id="{EF068383-46B8-48F4-878C-A6FFD6C641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4445" y="1293024"/>
            <a:ext cx="360040" cy="360040"/>
          </a:xfrm>
          <a:prstGeom prst="rect">
            <a:avLst/>
          </a:prstGeom>
        </p:spPr>
      </p:pic>
      <p:pic>
        <p:nvPicPr>
          <p:cNvPr id="15" name="Рисунок 14" descr="Доктор">
            <a:extLst>
              <a:ext uri="{FF2B5EF4-FFF2-40B4-BE49-F238E27FC236}">
                <a16:creationId xmlns:a16="http://schemas.microsoft.com/office/drawing/2014/main" id="{531335AB-80F0-424F-93A4-350D1AD9F1E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8358" y="1903553"/>
            <a:ext cx="360040" cy="360040"/>
          </a:xfrm>
          <a:prstGeom prst="rect">
            <a:avLst/>
          </a:prstGeom>
        </p:spPr>
      </p:pic>
      <p:pic>
        <p:nvPicPr>
          <p:cNvPr id="17" name="Рисунок 16" descr="Контрольный список (справа налево)">
            <a:extLst>
              <a:ext uri="{FF2B5EF4-FFF2-40B4-BE49-F238E27FC236}">
                <a16:creationId xmlns:a16="http://schemas.microsoft.com/office/drawing/2014/main" id="{76FAECC3-C50F-4EFD-A7B3-50070489571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86690" y="2495502"/>
            <a:ext cx="360040" cy="360040"/>
          </a:xfrm>
          <a:prstGeom prst="rect">
            <a:avLst/>
          </a:prstGeom>
        </p:spPr>
      </p:pic>
      <p:pic>
        <p:nvPicPr>
          <p:cNvPr id="19" name="Рисунок 18" descr="Презентация с линейчатой диаграммой (справа налево)">
            <a:extLst>
              <a:ext uri="{FF2B5EF4-FFF2-40B4-BE49-F238E27FC236}">
                <a16:creationId xmlns:a16="http://schemas.microsoft.com/office/drawing/2014/main" id="{4891D90D-E189-46B0-8528-8938C9F502D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8619" y="3114441"/>
            <a:ext cx="360040" cy="360040"/>
          </a:xfrm>
          <a:prstGeom prst="rect">
            <a:avLst/>
          </a:prstGeom>
        </p:spPr>
      </p:pic>
      <p:pic>
        <p:nvPicPr>
          <p:cNvPr id="21" name="Рисунок 20" descr="Интернет">
            <a:extLst>
              <a:ext uri="{FF2B5EF4-FFF2-40B4-BE49-F238E27FC236}">
                <a16:creationId xmlns:a16="http://schemas.microsoft.com/office/drawing/2014/main" id="{4201996A-FD2D-4C77-8613-8463A2F9EB4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33339" y="3721672"/>
            <a:ext cx="360040" cy="360040"/>
          </a:xfrm>
          <a:prstGeom prst="rect">
            <a:avLst/>
          </a:prstGeom>
        </p:spPr>
      </p:pic>
      <p:pic>
        <p:nvPicPr>
          <p:cNvPr id="23" name="Рисунок 22" descr="Реклама">
            <a:extLst>
              <a:ext uri="{FF2B5EF4-FFF2-40B4-BE49-F238E27FC236}">
                <a16:creationId xmlns:a16="http://schemas.microsoft.com/office/drawing/2014/main" id="{576356C5-B5FD-43BD-9DEA-19D5A8C7425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92378" y="4338806"/>
            <a:ext cx="360040" cy="360040"/>
          </a:xfrm>
          <a:prstGeom prst="rect">
            <a:avLst/>
          </a:prstGeom>
        </p:spPr>
      </p:pic>
      <p:pic>
        <p:nvPicPr>
          <p:cNvPr id="25" name="Рисунок 24" descr="Медицина">
            <a:extLst>
              <a:ext uri="{FF2B5EF4-FFF2-40B4-BE49-F238E27FC236}">
                <a16:creationId xmlns:a16="http://schemas.microsoft.com/office/drawing/2014/main" id="{22B7FEC7-2CCD-4CB5-AE2D-C8B36917429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663760" y="1240610"/>
            <a:ext cx="360041" cy="360041"/>
          </a:xfrm>
          <a:prstGeom prst="rect">
            <a:avLst/>
          </a:prstGeom>
        </p:spPr>
      </p:pic>
      <p:pic>
        <p:nvPicPr>
          <p:cNvPr id="27" name="Рисунок 26" descr="Микроскоп">
            <a:extLst>
              <a:ext uri="{FF2B5EF4-FFF2-40B4-BE49-F238E27FC236}">
                <a16:creationId xmlns:a16="http://schemas.microsoft.com/office/drawing/2014/main" id="{7993D79D-FD11-49EA-93C1-365D224D40A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985592" y="1759548"/>
            <a:ext cx="360041" cy="360041"/>
          </a:xfrm>
          <a:prstGeom prst="rect">
            <a:avLst/>
          </a:prstGeom>
        </p:spPr>
      </p:pic>
      <p:pic>
        <p:nvPicPr>
          <p:cNvPr id="29" name="Рисунок 28" descr="ДНК">
            <a:extLst>
              <a:ext uri="{FF2B5EF4-FFF2-40B4-BE49-F238E27FC236}">
                <a16:creationId xmlns:a16="http://schemas.microsoft.com/office/drawing/2014/main" id="{E1270831-CE21-4076-9D23-12D5CC0448A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150895" y="2280528"/>
            <a:ext cx="360042" cy="360042"/>
          </a:xfrm>
          <a:prstGeom prst="rect">
            <a:avLst/>
          </a:prstGeom>
        </p:spPr>
      </p:pic>
      <p:pic>
        <p:nvPicPr>
          <p:cNvPr id="31" name="Рисунок 30" descr="Оптический диск">
            <a:extLst>
              <a:ext uri="{FF2B5EF4-FFF2-40B4-BE49-F238E27FC236}">
                <a16:creationId xmlns:a16="http://schemas.microsoft.com/office/drawing/2014/main" id="{05343ED6-D059-4FC8-8E95-6A4132994D9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208526" y="2807547"/>
            <a:ext cx="360042" cy="360042"/>
          </a:xfrm>
          <a:prstGeom prst="rect">
            <a:avLst/>
          </a:prstGeom>
        </p:spPr>
      </p:pic>
      <p:pic>
        <p:nvPicPr>
          <p:cNvPr id="33" name="Рисунок 32" descr="Капельница">
            <a:extLst>
              <a:ext uri="{FF2B5EF4-FFF2-40B4-BE49-F238E27FC236}">
                <a16:creationId xmlns:a16="http://schemas.microsoft.com/office/drawing/2014/main" id="{7FBD85F7-0859-4BC9-8311-4CB866CF19D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159362" y="3343322"/>
            <a:ext cx="360042" cy="360042"/>
          </a:xfrm>
          <a:prstGeom prst="rect">
            <a:avLst/>
          </a:prstGeom>
        </p:spPr>
      </p:pic>
      <p:pic>
        <p:nvPicPr>
          <p:cNvPr id="35" name="Рисунок 34" descr="База данных">
            <a:extLst>
              <a:ext uri="{FF2B5EF4-FFF2-40B4-BE49-F238E27FC236}">
                <a16:creationId xmlns:a16="http://schemas.microsoft.com/office/drawing/2014/main" id="{37D2E74C-B2DA-4A49-B86B-19247CA451A9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979780" y="3870101"/>
            <a:ext cx="360040" cy="360040"/>
          </a:xfrm>
          <a:prstGeom prst="rect">
            <a:avLst/>
          </a:prstGeom>
        </p:spPr>
      </p:pic>
      <p:pic>
        <p:nvPicPr>
          <p:cNvPr id="37" name="Рисунок 36" descr="Молоток судьи">
            <a:extLst>
              <a:ext uri="{FF2B5EF4-FFF2-40B4-BE49-F238E27FC236}">
                <a16:creationId xmlns:a16="http://schemas.microsoft.com/office/drawing/2014/main" id="{522CA9F0-8FFD-402F-823E-724AD6B71815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675891" y="4361709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4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81" y="257"/>
            <a:ext cx="9144000" cy="514324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5536" y="195486"/>
            <a:ext cx="8136904" cy="576064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 cap="all" baseline="0">
                <a:solidFill>
                  <a:srgbClr val="C0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ru-RU" sz="2800" b="1" cap="none" dirty="0">
                <a:solidFill>
                  <a:schemeClr val="accent6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Актуальность проблемы рака шейки матки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A203EF-BD55-4F28-BE29-1EF86E26BE54}"/>
              </a:ext>
            </a:extLst>
          </p:cNvPr>
          <p:cNvSpPr/>
          <p:nvPr/>
        </p:nvSpPr>
        <p:spPr>
          <a:xfrm>
            <a:off x="3867351" y="238708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74675A8-0906-467A-BEDC-45E2EEBC2C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246703"/>
              </p:ext>
            </p:extLst>
          </p:nvPr>
        </p:nvGraphicFramePr>
        <p:xfrm>
          <a:off x="301542" y="1089216"/>
          <a:ext cx="4269160" cy="259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DAA5B36-A849-4115-B5EB-1F52AA386DE3}"/>
              </a:ext>
            </a:extLst>
          </p:cNvPr>
          <p:cNvSpPr/>
          <p:nvPr/>
        </p:nvSpPr>
        <p:spPr>
          <a:xfrm>
            <a:off x="4844859" y="1023812"/>
            <a:ext cx="42691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1600" b="1" dirty="0">
                <a:solidFill>
                  <a:srgbClr val="ED7D31"/>
                </a:solidFill>
                <a:ea typeface="Segoe UI Black" panose="020B0A02040204020203" pitchFamily="34" charset="0"/>
              </a:rPr>
              <a:t>Заболеваемость и смертность в мире: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ru-RU" sz="1400" b="1" dirty="0">
              <a:ea typeface="Segoe UI Black" panose="020B0A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54A958-90EF-4D74-A548-891AB3B7574D}"/>
              </a:ext>
            </a:extLst>
          </p:cNvPr>
          <p:cNvSpPr/>
          <p:nvPr/>
        </p:nvSpPr>
        <p:spPr>
          <a:xfrm>
            <a:off x="4844859" y="2445020"/>
            <a:ext cx="3472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1600" b="1" dirty="0">
                <a:solidFill>
                  <a:srgbClr val="11A4AF"/>
                </a:solidFill>
                <a:ea typeface="Segoe UI Black" panose="020B0A02040204020203" pitchFamily="34" charset="0"/>
              </a:rPr>
              <a:t>2020 год </a:t>
            </a:r>
            <a:r>
              <a:rPr lang="ru-RU" sz="1200" b="1" dirty="0">
                <a:ea typeface="Segoe UI Black" panose="020B0A02040204020203" pitchFamily="34" charset="0"/>
              </a:rPr>
              <a:t>- в среднем </a:t>
            </a:r>
            <a:r>
              <a:rPr lang="ru-RU" sz="1400" b="1" dirty="0">
                <a:solidFill>
                  <a:srgbClr val="ED7D31"/>
                </a:solidFill>
                <a:ea typeface="Segoe UI Black" panose="020B0A02040204020203" pitchFamily="34" charset="0"/>
              </a:rPr>
              <a:t>15,1 на 100 тыс. </a:t>
            </a:r>
            <a:r>
              <a:rPr lang="ru-RU" sz="1200" b="1" dirty="0">
                <a:ea typeface="Segoe UI Black" panose="020B0A02040204020203" pitchFamily="34" charset="0"/>
              </a:rPr>
              <a:t>женского населения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698060-8FB1-41B5-B2FF-02C56E1F6A57}"/>
              </a:ext>
            </a:extLst>
          </p:cNvPr>
          <p:cNvSpPr/>
          <p:nvPr/>
        </p:nvSpPr>
        <p:spPr>
          <a:xfrm>
            <a:off x="323528" y="3897005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1600" b="1" dirty="0">
                <a:solidFill>
                  <a:srgbClr val="11A4AF"/>
                </a:solidFill>
                <a:ea typeface="Segoe UI Black" panose="020B0A02040204020203" pitchFamily="34" charset="0"/>
              </a:rPr>
              <a:t>Данная локализация может быть элиминирована из реестра онкозаболеваний и переведена в статус редких опухолей!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41A21A-9492-4466-9BF5-821BD8D64C83}"/>
              </a:ext>
            </a:extLst>
          </p:cNvPr>
          <p:cNvSpPr/>
          <p:nvPr/>
        </p:nvSpPr>
        <p:spPr>
          <a:xfrm>
            <a:off x="4914341" y="1502717"/>
            <a:ext cx="3472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1600" b="1" dirty="0">
                <a:solidFill>
                  <a:srgbClr val="11A4AF"/>
                </a:solidFill>
                <a:ea typeface="Segoe UI Black" panose="020B0A02040204020203" pitchFamily="34" charset="0"/>
              </a:rPr>
              <a:t>2018 год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Segoe UI Black" panose="020B0A02040204020203" pitchFamily="34" charset="0"/>
              </a:rPr>
              <a:t>-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Segoe UI Black" panose="020B0A02040204020203" pitchFamily="34" charset="0"/>
              </a:rPr>
              <a:t> </a:t>
            </a:r>
            <a:r>
              <a:rPr lang="ru-RU" sz="1200" b="1" dirty="0">
                <a:ea typeface="Segoe UI Black" panose="020B0A02040204020203" pitchFamily="34" charset="0"/>
              </a:rPr>
              <a:t>в среднем </a:t>
            </a:r>
            <a:r>
              <a:rPr lang="ru-RU" sz="1400" b="1" dirty="0">
                <a:solidFill>
                  <a:srgbClr val="ED7D31"/>
                </a:solidFill>
                <a:ea typeface="Segoe UI Black" panose="020B0A02040204020203" pitchFamily="34" charset="0"/>
              </a:rPr>
              <a:t>15,3 на 100 тыс.</a:t>
            </a:r>
            <a:r>
              <a:rPr lang="ru-RU" sz="1400" b="1" dirty="0">
                <a:ea typeface="Segoe UI Black" panose="020B0A02040204020203" pitchFamily="34" charset="0"/>
              </a:rPr>
              <a:t> </a:t>
            </a:r>
            <a:r>
              <a:rPr lang="ru-RU" sz="1200" b="1" dirty="0">
                <a:ea typeface="Segoe UI Black" panose="020B0A02040204020203" pitchFamily="34" charset="0"/>
              </a:rPr>
              <a:t>женского населения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83535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1" y="0"/>
            <a:ext cx="9144000" cy="514324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9512" y="97807"/>
            <a:ext cx="3687839" cy="576064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 cap="all" baseline="0">
                <a:solidFill>
                  <a:srgbClr val="C0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ru-RU" sz="2800" b="1" cap="none" dirty="0">
                <a:solidFill>
                  <a:schemeClr val="accent6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Ситуация в России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A203EF-BD55-4F28-BE29-1EF86E26BE54}"/>
              </a:ext>
            </a:extLst>
          </p:cNvPr>
          <p:cNvSpPr/>
          <p:nvPr/>
        </p:nvSpPr>
        <p:spPr>
          <a:xfrm>
            <a:off x="3867351" y="2387084"/>
            <a:ext cx="248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338882-5698-4844-A6C5-90FE9DF02643}"/>
              </a:ext>
            </a:extLst>
          </p:cNvPr>
          <p:cNvSpPr/>
          <p:nvPr/>
        </p:nvSpPr>
        <p:spPr>
          <a:xfrm>
            <a:off x="107504" y="689859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Россия находится в числе стран-лидеров по частоте встречаемости рака шейки матки. Официально не участвует в программах ВОЗ по элиминации </a:t>
            </a:r>
            <a:r>
              <a:rPr lang="ru-RU" sz="1400" dirty="0" err="1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р.ш.м</a:t>
            </a:r>
            <a:r>
              <a:rPr lang="ru-RU" sz="1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,принятой всем миром с 17.11.2020 года.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54A8C5-B9B6-45AA-A2EC-0117C57555F7}"/>
              </a:ext>
            </a:extLst>
          </p:cNvPr>
          <p:cNvSpPr/>
          <p:nvPr/>
        </p:nvSpPr>
        <p:spPr>
          <a:xfrm>
            <a:off x="167491" y="1508838"/>
            <a:ext cx="8964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11A4A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2019 год</a:t>
            </a:r>
            <a:r>
              <a:rPr lang="ru-RU" sz="1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: грубый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показатель </a:t>
            </a:r>
            <a:r>
              <a:rPr lang="ru-RU" sz="1400" dirty="0">
                <a:solidFill>
                  <a:srgbClr val="11A4A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22 случая на 100000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женского населения </a:t>
            </a:r>
            <a:r>
              <a:rPr lang="ru-RU" sz="11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(15,3 стандартизованный)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91B45F8-1E6E-41FB-AB5B-53FA9376AF31}"/>
              </a:ext>
            </a:extLst>
          </p:cNvPr>
          <p:cNvSpPr/>
          <p:nvPr/>
        </p:nvSpPr>
        <p:spPr>
          <a:xfrm>
            <a:off x="167491" y="1996046"/>
            <a:ext cx="28712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Ежегодный прирост </a:t>
            </a:r>
            <a:r>
              <a:rPr lang="ru-RU" sz="1600" dirty="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2,9%</a:t>
            </a:r>
            <a:endParaRPr lang="ru-RU" sz="1600" dirty="0">
              <a:solidFill>
                <a:srgbClr val="ED7D3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804250-3096-4C25-AE91-35169B55524B}"/>
              </a:ext>
            </a:extLst>
          </p:cNvPr>
          <p:cNvSpPr/>
          <p:nvPr/>
        </p:nvSpPr>
        <p:spPr>
          <a:xfrm>
            <a:off x="167491" y="2519207"/>
            <a:ext cx="35910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Одногодичная летальность </a:t>
            </a:r>
            <a:r>
              <a:rPr lang="ru-RU" sz="1400" dirty="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14,3%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BC16D8-6685-42B2-A7EE-8A55DFBF4C38}"/>
              </a:ext>
            </a:extLst>
          </p:cNvPr>
          <p:cNvSpPr/>
          <p:nvPr/>
        </p:nvSpPr>
        <p:spPr>
          <a:xfrm>
            <a:off x="1472460" y="2879913"/>
            <a:ext cx="5038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1A4A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24%</a:t>
            </a:r>
            <a:r>
              <a:rPr lang="ru-RU" sz="16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женщин умирают в возрасте </a:t>
            </a:r>
            <a:r>
              <a:rPr lang="ru-RU" sz="1600" dirty="0">
                <a:solidFill>
                  <a:srgbClr val="11A4A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30-39лет (женщины репродуктивного возраста!)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1A4A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13% </a:t>
            </a:r>
            <a:r>
              <a:rPr lang="ru-RU" sz="16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- в возрасте </a:t>
            </a:r>
            <a:r>
              <a:rPr lang="ru-RU" sz="1600" dirty="0">
                <a:solidFill>
                  <a:srgbClr val="11A4A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40-49 лет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D866109-C587-4D31-873E-9CD67AD77AF9}"/>
              </a:ext>
            </a:extLst>
          </p:cNvPr>
          <p:cNvSpPr/>
          <p:nvPr/>
        </p:nvSpPr>
        <p:spPr>
          <a:xfrm>
            <a:off x="227764" y="3763839"/>
            <a:ext cx="7061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Рак шейки матки </a:t>
            </a:r>
            <a:r>
              <a:rPr lang="ru-RU" sz="1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занимает  в структуре: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онкозаболеваний у женщин РФ 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8 (9) место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«женского» рака (после ЗНО молочных желез и матки) - </a:t>
            </a:r>
            <a:r>
              <a:rPr lang="ru-RU" sz="1600" dirty="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3 место</a:t>
            </a:r>
            <a:endParaRPr lang="ru-RU" sz="1400" dirty="0">
              <a:solidFill>
                <a:srgbClr val="ED7D3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89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7" y="257"/>
            <a:ext cx="9144000" cy="514324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5536" y="195486"/>
            <a:ext cx="8568952" cy="576064"/>
          </a:xfrm>
          <a:prstGeom prst="rect">
            <a:avLst/>
          </a:prstGeom>
        </p:spPr>
        <p:txBody>
          <a:bodyPr wrap="square" anchor="b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 cap="all" baseline="0">
                <a:solidFill>
                  <a:srgbClr val="C0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ru-RU" sz="2800" b="1" cap="none" dirty="0">
                <a:solidFill>
                  <a:schemeClr val="accent6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Заболеваемость и смертность в Свердловской области, 2020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87150" y="2571750"/>
            <a:ext cx="6489106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b="1" cap="none" dirty="0"/>
              <a:t>2019 год Пилотный проект Свердловская область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r>
              <a:rPr lang="ru-RU" sz="2000" b="1" cap="none" dirty="0">
                <a:solidFill>
                  <a:srgbClr val="11A4AF"/>
                </a:solidFill>
              </a:rPr>
              <a:t>Цитологический скрининг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r>
              <a:rPr lang="ru-RU" sz="1400" b="1" cap="none" dirty="0"/>
              <a:t>Обследовано: </a:t>
            </a:r>
            <a:r>
              <a:rPr lang="ru-RU" sz="2000" b="1" cap="none" dirty="0">
                <a:solidFill>
                  <a:srgbClr val="ED7D31"/>
                </a:solidFill>
              </a:rPr>
              <a:t>80 542 </a:t>
            </a:r>
            <a:r>
              <a:rPr lang="ru-RU" sz="1400" b="1" cap="none" dirty="0"/>
              <a:t>пациентки 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r>
              <a:rPr lang="ru-RU" sz="1400" b="1" cap="none" dirty="0"/>
              <a:t>Выявлено ЗНО шейки матки:</a:t>
            </a:r>
            <a:r>
              <a:rPr lang="ru-RU" sz="1400" b="1" cap="none" dirty="0">
                <a:solidFill>
                  <a:srgbClr val="11A4AF"/>
                </a:solidFill>
              </a:rPr>
              <a:t> </a:t>
            </a:r>
            <a:r>
              <a:rPr lang="ru-RU" sz="2000" b="1" cap="none" dirty="0">
                <a:solidFill>
                  <a:srgbClr val="ED7D31"/>
                </a:solidFill>
              </a:rPr>
              <a:t>29 случаев </a:t>
            </a:r>
            <a:r>
              <a:rPr lang="ru-RU" sz="1400" b="1" cap="none" dirty="0"/>
              <a:t>(36 случаев на 100000)</a:t>
            </a:r>
            <a:endParaRPr lang="ru-RU" sz="1400" cap="none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A203EF-BD55-4F28-BE29-1EF86E26BE54}"/>
              </a:ext>
            </a:extLst>
          </p:cNvPr>
          <p:cNvSpPr/>
          <p:nvPr/>
        </p:nvSpPr>
        <p:spPr>
          <a:xfrm>
            <a:off x="3867351" y="238708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21B4B-4373-414B-BE8A-57987DCABF7E}"/>
              </a:ext>
            </a:extLst>
          </p:cNvPr>
          <p:cNvSpPr txBox="1"/>
          <p:nvPr/>
        </p:nvSpPr>
        <p:spPr>
          <a:xfrm>
            <a:off x="395534" y="1045477"/>
            <a:ext cx="3471815" cy="95410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b">
            <a:spAutoFit/>
          </a:bodyPr>
          <a:lstStyle/>
          <a:p>
            <a:pPr algn="l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Свердловская область</a:t>
            </a:r>
          </a:p>
          <a:p>
            <a:pPr algn="l"/>
            <a:endParaRPr lang="ru-RU" sz="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Заболеваемость - </a:t>
            </a:r>
            <a:r>
              <a:rPr lang="ru-RU" sz="1600" b="1" dirty="0">
                <a:solidFill>
                  <a:srgbClr val="ED7D31"/>
                </a:solidFill>
              </a:rPr>
              <a:t>18,3</a:t>
            </a:r>
          </a:p>
          <a:p>
            <a:pPr algn="l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Смертность  - </a:t>
            </a:r>
            <a:r>
              <a:rPr lang="ru-RU" sz="1600" b="1" dirty="0">
                <a:solidFill>
                  <a:srgbClr val="ED7D31"/>
                </a:solidFill>
              </a:rPr>
              <a:t>8,1</a:t>
            </a:r>
            <a:endParaRPr lang="ru-RU" sz="4400" b="1" dirty="0">
              <a:solidFill>
                <a:srgbClr val="ED7D3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FD701D-ADB0-4D07-9EEC-6DCE9751273A}"/>
              </a:ext>
            </a:extLst>
          </p:cNvPr>
          <p:cNvSpPr txBox="1"/>
          <p:nvPr/>
        </p:nvSpPr>
        <p:spPr>
          <a:xfrm>
            <a:off x="5269674" y="1045477"/>
            <a:ext cx="3096344" cy="95410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b">
            <a:spAutoFit/>
          </a:bodyPr>
          <a:lstStyle/>
          <a:p>
            <a:pPr algn="l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Екатеринбург</a:t>
            </a:r>
          </a:p>
          <a:p>
            <a:pPr algn="l"/>
            <a:endParaRPr lang="ru-RU" sz="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Заболеваемость - </a:t>
            </a:r>
            <a:r>
              <a:rPr lang="ru-RU" sz="1600" b="1" dirty="0">
                <a:solidFill>
                  <a:srgbClr val="ED7D31"/>
                </a:solidFill>
              </a:rPr>
              <a:t>18,1</a:t>
            </a:r>
          </a:p>
          <a:p>
            <a:pPr algn="l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Смертность - </a:t>
            </a:r>
            <a:r>
              <a:rPr lang="ru-RU" sz="1600" b="1" dirty="0">
                <a:solidFill>
                  <a:srgbClr val="ED7D31"/>
                </a:solidFill>
              </a:rPr>
              <a:t>7,9</a:t>
            </a:r>
            <a:endParaRPr lang="ru-RU" sz="4400" b="1" dirty="0">
              <a:solidFill>
                <a:srgbClr val="ED7D31"/>
              </a:solidFill>
            </a:endParaRPr>
          </a:p>
        </p:txBody>
      </p:sp>
      <p:pic>
        <p:nvPicPr>
          <p:cNvPr id="5" name="Рисунок 4" descr="Женщина">
            <a:extLst>
              <a:ext uri="{FF2B5EF4-FFF2-40B4-BE49-F238E27FC236}">
                <a16:creationId xmlns:a16="http://schemas.microsoft.com/office/drawing/2014/main" id="{746BE5A3-66EF-4CE4-9323-80CC2635F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5190" y="4412422"/>
            <a:ext cx="595554" cy="595554"/>
          </a:xfrm>
          <a:prstGeom prst="rect">
            <a:avLst/>
          </a:prstGeom>
        </p:spPr>
      </p:pic>
      <p:pic>
        <p:nvPicPr>
          <p:cNvPr id="13" name="Рисунок 12" descr="Женщина">
            <a:extLst>
              <a:ext uri="{FF2B5EF4-FFF2-40B4-BE49-F238E27FC236}">
                <a16:creationId xmlns:a16="http://schemas.microsoft.com/office/drawing/2014/main" id="{ADF6BB85-D615-4C27-B7D8-5675134A4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93860" y="4411880"/>
            <a:ext cx="595554" cy="595554"/>
          </a:xfrm>
          <a:prstGeom prst="rect">
            <a:avLst/>
          </a:prstGeom>
        </p:spPr>
      </p:pic>
      <p:pic>
        <p:nvPicPr>
          <p:cNvPr id="14" name="Рисунок 13" descr="Женщина">
            <a:extLst>
              <a:ext uri="{FF2B5EF4-FFF2-40B4-BE49-F238E27FC236}">
                <a16:creationId xmlns:a16="http://schemas.microsoft.com/office/drawing/2014/main" id="{327B43E8-EC1C-43B8-B5BD-4B9FF543E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8306" y="4411880"/>
            <a:ext cx="595554" cy="595554"/>
          </a:xfrm>
          <a:prstGeom prst="rect">
            <a:avLst/>
          </a:prstGeom>
        </p:spPr>
      </p:pic>
      <p:pic>
        <p:nvPicPr>
          <p:cNvPr id="15" name="Рисунок 14" descr="Женщина">
            <a:extLst>
              <a:ext uri="{FF2B5EF4-FFF2-40B4-BE49-F238E27FC236}">
                <a16:creationId xmlns:a16="http://schemas.microsoft.com/office/drawing/2014/main" id="{5102D9D6-B6C7-4072-9035-1C08DF689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8971" y="4412422"/>
            <a:ext cx="595554" cy="595554"/>
          </a:xfrm>
          <a:prstGeom prst="rect">
            <a:avLst/>
          </a:prstGeom>
        </p:spPr>
      </p:pic>
      <p:pic>
        <p:nvPicPr>
          <p:cNvPr id="16" name="Рисунок 15" descr="Женщина">
            <a:extLst>
              <a:ext uri="{FF2B5EF4-FFF2-40B4-BE49-F238E27FC236}">
                <a16:creationId xmlns:a16="http://schemas.microsoft.com/office/drawing/2014/main" id="{4C629E20-786A-48CD-A02B-7D174CC52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4525" y="4411880"/>
            <a:ext cx="595554" cy="595554"/>
          </a:xfrm>
          <a:prstGeom prst="rect">
            <a:avLst/>
          </a:prstGeom>
        </p:spPr>
      </p:pic>
      <p:pic>
        <p:nvPicPr>
          <p:cNvPr id="17" name="Рисунок 16" descr="Женщина">
            <a:extLst>
              <a:ext uri="{FF2B5EF4-FFF2-40B4-BE49-F238E27FC236}">
                <a16:creationId xmlns:a16="http://schemas.microsoft.com/office/drawing/2014/main" id="{6955D17A-AD88-4517-A2F5-FBC0866A3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5373" y="4411880"/>
            <a:ext cx="595554" cy="595554"/>
          </a:xfrm>
          <a:prstGeom prst="rect">
            <a:avLst/>
          </a:prstGeom>
        </p:spPr>
      </p:pic>
      <p:pic>
        <p:nvPicPr>
          <p:cNvPr id="18" name="Рисунок 17" descr="Женщина">
            <a:extLst>
              <a:ext uri="{FF2B5EF4-FFF2-40B4-BE49-F238E27FC236}">
                <a16:creationId xmlns:a16="http://schemas.microsoft.com/office/drawing/2014/main" id="{06701EDD-EF64-48A3-8C4E-37E974BAFA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90927" y="4411880"/>
            <a:ext cx="595554" cy="595554"/>
          </a:xfrm>
          <a:prstGeom prst="rect">
            <a:avLst/>
          </a:prstGeom>
        </p:spPr>
      </p:pic>
      <p:pic>
        <p:nvPicPr>
          <p:cNvPr id="19" name="Рисунок 18" descr="Женщина">
            <a:extLst>
              <a:ext uri="{FF2B5EF4-FFF2-40B4-BE49-F238E27FC236}">
                <a16:creationId xmlns:a16="http://schemas.microsoft.com/office/drawing/2014/main" id="{887F31D6-1040-4F09-9D99-B5CF584C9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6481" y="4380774"/>
            <a:ext cx="595554" cy="59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8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" y="126"/>
            <a:ext cx="9144000" cy="514324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9512" y="123478"/>
            <a:ext cx="6192688" cy="588142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 cap="all" baseline="0">
                <a:solidFill>
                  <a:srgbClr val="C0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endParaRPr lang="ru-RU" sz="2800" b="1" cap="none" dirty="0">
              <a:solidFill>
                <a:schemeClr val="accent6">
                  <a:lumMod val="75000"/>
                </a:schemeClr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99592" y="1513478"/>
            <a:ext cx="7632848" cy="31465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6">
                  <a:lumMod val="75000"/>
                </a:schemeClr>
              </a:buClr>
            </a:pPr>
            <a:endParaRPr lang="ru-RU" cap="none" dirty="0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F68FE718-96C6-4CD6-A985-161829E16B9F}"/>
              </a:ext>
            </a:extLst>
          </p:cNvPr>
          <p:cNvGraphicFramePr>
            <a:graphicFrameLocks noGrp="1"/>
          </p:cNvGraphicFramePr>
          <p:nvPr/>
        </p:nvGraphicFramePr>
        <p:xfrm>
          <a:off x="179512" y="1366591"/>
          <a:ext cx="8352927" cy="301733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84309">
                  <a:extLst>
                    <a:ext uri="{9D8B030D-6E8A-4147-A177-3AD203B41FA5}">
                      <a16:colId xmlns:a16="http://schemas.microsoft.com/office/drawing/2014/main" val="2729971969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2933557142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2079523014"/>
                    </a:ext>
                  </a:extLst>
                </a:gridCol>
              </a:tblGrid>
              <a:tr h="338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354004"/>
                  </a:ext>
                </a:extLst>
              </a:tr>
              <a:tr h="310133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907542"/>
                  </a:ext>
                </a:extLst>
              </a:tr>
              <a:tr h="310133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735625"/>
                  </a:ext>
                </a:extLst>
              </a:tr>
              <a:tr h="319086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601696"/>
                  </a:ext>
                </a:extLst>
              </a:tr>
              <a:tr h="370724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488052"/>
                  </a:ext>
                </a:extLst>
              </a:tr>
              <a:tr h="310133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726953"/>
                  </a:ext>
                </a:extLst>
              </a:tr>
              <a:tr h="939730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823531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92F65F-2200-46E0-9E58-44656F47BA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72" t="29337" r="16329" b="2460"/>
          <a:stretch/>
        </p:blipFill>
        <p:spPr>
          <a:xfrm>
            <a:off x="302359" y="1366591"/>
            <a:ext cx="8230079" cy="34402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DD6EE8-6FBA-4EF7-ACCE-2C8B1047E9B2}"/>
              </a:ext>
            </a:extLst>
          </p:cNvPr>
          <p:cNvSpPr txBox="1"/>
          <p:nvPr/>
        </p:nvSpPr>
        <p:spPr>
          <a:xfrm>
            <a:off x="136358" y="596598"/>
            <a:ext cx="8439233" cy="738664"/>
          </a:xfrm>
          <a:prstGeom prst="rect">
            <a:avLst/>
          </a:prstGeom>
        </p:spPr>
        <p:txBody>
          <a:bodyPr wrap="none" rtlCol="0" anchor="b">
            <a:spAutoFit/>
          </a:bodyPr>
          <a:lstStyle/>
          <a:p>
            <a:pPr algn="l"/>
            <a:r>
              <a:rPr lang="ru-RU" sz="1400" b="1" dirty="0"/>
              <a:t>СССР –единственная страна в мире, которая после войны наладила цервикальный скрининг,</a:t>
            </a:r>
          </a:p>
          <a:p>
            <a:pPr algn="l"/>
            <a:r>
              <a:rPr lang="ru-RU" sz="1400" b="1" dirty="0"/>
              <a:t>пусть и примитивный.</a:t>
            </a:r>
          </a:p>
          <a:p>
            <a:pPr algn="l"/>
            <a:r>
              <a:rPr lang="ru-RU" sz="1400" b="1" dirty="0"/>
              <a:t>Именно эта система была рекомендована ВОЗ в 1978 году всему миру как образец!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5AF28430-DEC5-4F58-9C38-0D2B97193FDC}"/>
              </a:ext>
            </a:extLst>
          </p:cNvPr>
          <p:cNvSpPr/>
          <p:nvPr/>
        </p:nvSpPr>
        <p:spPr>
          <a:xfrm>
            <a:off x="1907704" y="2639438"/>
            <a:ext cx="1512168" cy="1216454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BCAB365-95FD-4BE8-9078-2C780E69246B}"/>
              </a:ext>
            </a:extLst>
          </p:cNvPr>
          <p:cNvSpPr txBox="1">
            <a:spLocks/>
          </p:cNvSpPr>
          <p:nvPr/>
        </p:nvSpPr>
        <p:spPr>
          <a:xfrm>
            <a:off x="179512" y="67581"/>
            <a:ext cx="3687839" cy="576064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 cap="all" baseline="0">
                <a:solidFill>
                  <a:srgbClr val="C0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ru-RU" sz="2800" b="1" cap="none" dirty="0">
                <a:solidFill>
                  <a:schemeClr val="accent6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Наше прошлое</a:t>
            </a:r>
          </a:p>
        </p:txBody>
      </p:sp>
    </p:spTree>
    <p:extLst>
      <p:ext uri="{BB962C8B-B14F-4D97-AF65-F5344CB8AC3E}">
        <p14:creationId xmlns:p14="http://schemas.microsoft.com/office/powerpoint/2010/main" val="1993776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53"/>
            <a:ext cx="9144000" cy="514324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17120" y="195486"/>
            <a:ext cx="7755279" cy="897035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 cap="all" baseline="0">
                <a:solidFill>
                  <a:srgbClr val="C0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ru-RU" sz="2800" b="1" cap="none" dirty="0">
                <a:solidFill>
                  <a:schemeClr val="accent6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Профосмотры?     Диспансеризация? Скрининг?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67544" y="1203598"/>
            <a:ext cx="8064896" cy="30963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6">
                  <a:lumMod val="75000"/>
                </a:schemeClr>
              </a:buClr>
            </a:pPr>
            <a:endParaRPr lang="ru-RU" b="1" cap="none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FBC66C-4DF2-4603-8725-FCCA20A7BEAF}"/>
              </a:ext>
            </a:extLst>
          </p:cNvPr>
          <p:cNvSpPr/>
          <p:nvPr/>
        </p:nvSpPr>
        <p:spPr>
          <a:xfrm>
            <a:off x="203576" y="1295060"/>
            <a:ext cx="8688904" cy="366254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b="1" dirty="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Знаем про вирус и его значение!     Локализация опухоли визуальная!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ru-RU" sz="14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14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Несмотря на это, в России </a:t>
            </a:r>
            <a:r>
              <a:rPr lang="ru-RU" sz="1600" b="1" dirty="0">
                <a:solidFill>
                  <a:srgbClr val="11A4A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активно выявлено </a:t>
            </a:r>
            <a:r>
              <a:rPr lang="ru-RU" sz="14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только </a:t>
            </a:r>
            <a:r>
              <a:rPr lang="ru-RU" sz="1600" b="1" dirty="0">
                <a:solidFill>
                  <a:srgbClr val="11A4A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41% </a:t>
            </a:r>
            <a:r>
              <a:rPr lang="ru-RU" sz="14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заболевших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ru-RU" sz="1600" b="1" dirty="0">
                <a:solidFill>
                  <a:srgbClr val="11A4A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58,9% </a:t>
            </a:r>
            <a:r>
              <a:rPr lang="ru-RU" sz="14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случайные находки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ru-RU" sz="1400" b="1" dirty="0">
                <a:solidFill>
                  <a:srgbClr val="11A4A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45% </a:t>
            </a:r>
            <a:r>
              <a:rPr lang="ru-RU" sz="14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выявлено в </a:t>
            </a:r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III-IV c</a:t>
            </a:r>
            <a:r>
              <a:rPr lang="ru-RU" sz="14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тадии</a:t>
            </a:r>
            <a:endParaRPr lang="ru-RU" sz="14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ru-RU" sz="14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ru-RU" sz="1400" b="1" dirty="0">
                <a:solidFill>
                  <a:srgbClr val="11A4A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 Свердловской области </a:t>
            </a:r>
            <a:r>
              <a:rPr lang="ru-RU" sz="14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из всех случаев ЗНО шейки матки в 2020 году</a:t>
            </a:r>
          </a:p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ru-RU" sz="1400" b="1" dirty="0">
                <a:solidFill>
                  <a:srgbClr val="11A4A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активно выявлено </a:t>
            </a:r>
            <a:r>
              <a:rPr lang="ru-RU" sz="1600" b="1" dirty="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менее 30%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ru-RU" sz="1400" b="1" dirty="0">
              <a:solidFill>
                <a:srgbClr val="11A4AF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lvl="2">
              <a:buClr>
                <a:schemeClr val="accent6">
                  <a:lumMod val="75000"/>
                </a:schemeClr>
              </a:buClr>
            </a:pPr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I</a:t>
            </a:r>
            <a:r>
              <a:rPr lang="ru-RU" sz="14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   стадия - </a:t>
            </a:r>
            <a:r>
              <a:rPr lang="ru-RU" sz="1600" b="1" dirty="0">
                <a:solidFill>
                  <a:srgbClr val="11A4A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28,7</a:t>
            </a:r>
            <a:r>
              <a:rPr lang="en-US" sz="1600" b="1" dirty="0">
                <a:solidFill>
                  <a:srgbClr val="11A4A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%</a:t>
            </a:r>
            <a:endParaRPr lang="en-US" sz="1400" b="1" dirty="0">
              <a:solidFill>
                <a:srgbClr val="11A4AF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lvl="2">
              <a:buClr>
                <a:schemeClr val="accent6">
                  <a:lumMod val="75000"/>
                </a:schemeClr>
              </a:buClr>
            </a:pPr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II </a:t>
            </a:r>
            <a:r>
              <a:rPr lang="ru-RU" sz="14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 стадия - </a:t>
            </a:r>
            <a:r>
              <a:rPr lang="ru-RU" sz="1600" b="1" dirty="0">
                <a:solidFill>
                  <a:srgbClr val="11A4A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32,4</a:t>
            </a:r>
            <a:r>
              <a:rPr lang="en-US" sz="1600" b="1" dirty="0">
                <a:solidFill>
                  <a:srgbClr val="11A4A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%</a:t>
            </a:r>
            <a:r>
              <a:rPr lang="ru-RU" sz="14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     </a:t>
            </a:r>
          </a:p>
          <a:p>
            <a:pPr lvl="2">
              <a:buClr>
                <a:schemeClr val="accent6">
                  <a:lumMod val="75000"/>
                </a:schemeClr>
              </a:buClr>
            </a:pPr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II</a:t>
            </a:r>
            <a:r>
              <a:rPr lang="ru-RU" sz="14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А</a:t>
            </a:r>
            <a:r>
              <a:rPr lang="ru-RU" sz="14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 местно-распространенный рак</a:t>
            </a:r>
          </a:p>
          <a:p>
            <a:pPr lvl="2">
              <a:buClr>
                <a:schemeClr val="accent6">
                  <a:lumMod val="75000"/>
                </a:schemeClr>
              </a:buClr>
            </a:pPr>
            <a:r>
              <a:rPr lang="en-US" sz="14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                                </a:t>
            </a:r>
            <a:r>
              <a:rPr lang="ru-RU" sz="14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 </a:t>
            </a:r>
            <a:r>
              <a:rPr lang="en-US" sz="14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IIB</a:t>
            </a:r>
          </a:p>
          <a:p>
            <a:pPr lvl="2">
              <a:buClr>
                <a:schemeClr val="accent6">
                  <a:lumMod val="75000"/>
                </a:schemeClr>
              </a:buClr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                                  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III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стадия- </a:t>
            </a:r>
            <a:r>
              <a:rPr lang="ru-RU" b="1" dirty="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23,6</a:t>
            </a:r>
            <a:r>
              <a:rPr lang="en-US" b="1" dirty="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%</a:t>
            </a:r>
          </a:p>
          <a:p>
            <a:pPr lvl="2">
              <a:buClr>
                <a:schemeClr val="accent6">
                  <a:lumMod val="75000"/>
                </a:schemeClr>
              </a:buClr>
            </a:pPr>
            <a:r>
              <a:rPr lang="ru-RU" sz="1400" b="1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                                  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IV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стадия- </a:t>
            </a:r>
            <a:r>
              <a:rPr lang="ru-RU" b="1" dirty="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12,6</a:t>
            </a:r>
            <a:r>
              <a:rPr lang="en-US" b="1" dirty="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%</a:t>
            </a:r>
            <a:endParaRPr lang="ru-RU" sz="1400" b="1" dirty="0">
              <a:solidFill>
                <a:srgbClr val="ED7D3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085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Kontur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C00000"/>
      </a:accent1>
      <a:accent2>
        <a:srgbClr val="F2F2F2"/>
      </a:accent2>
      <a:accent3>
        <a:srgbClr val="0070C0"/>
      </a:accent3>
      <a:accent4>
        <a:srgbClr val="92D050"/>
      </a:accent4>
      <a:accent5>
        <a:srgbClr val="FF0000"/>
      </a:accent5>
      <a:accent6>
        <a:srgbClr val="FFC000"/>
      </a:accent6>
      <a:hlink>
        <a:srgbClr val="0070C0"/>
      </a:hlink>
      <a:folHlink>
        <a:srgbClr val="800080"/>
      </a:folHlink>
    </a:clrScheme>
    <a:fontScheme name="Kontur Sego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b"/>
      <a:lstStyle>
        <a:defPPr algn="l">
          <a:defRPr sz="4400" smtClean="0">
            <a:solidFill>
              <a:srgbClr val="CA0013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51203</TotalTime>
  <Words>1239</Words>
  <Application>Microsoft Office PowerPoint</Application>
  <PresentationFormat>Экран (16:9)</PresentationFormat>
  <Paragraphs>246</Paragraphs>
  <Slides>16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Segoe UI</vt:lpstr>
      <vt:lpstr>Segoe UI Black</vt:lpstr>
      <vt:lpstr>Segoe UI Light</vt:lpstr>
      <vt:lpstr>Segoe UI 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Контур 4:3</dc:title>
  <dc:subject/>
  <dc:creator>Матяж</dc:creator>
  <cp:keywords/>
  <dc:description/>
  <cp:lastModifiedBy>Лапина Светлана Николаевна</cp:lastModifiedBy>
  <cp:revision>509</cp:revision>
  <dcterms:created xsi:type="dcterms:W3CDTF">2014-03-14T10:29:29Z</dcterms:created>
  <dcterms:modified xsi:type="dcterms:W3CDTF">2021-12-15T09:07:06Z</dcterms:modified>
  <cp:category/>
</cp:coreProperties>
</file>