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7" r:id="rId3"/>
    <p:sldId id="279" r:id="rId4"/>
    <p:sldId id="280" r:id="rId5"/>
    <p:sldId id="339" r:id="rId6"/>
    <p:sldId id="328" r:id="rId7"/>
    <p:sldId id="281" r:id="rId8"/>
    <p:sldId id="341" r:id="rId9"/>
    <p:sldId id="342" r:id="rId10"/>
    <p:sldId id="343" r:id="rId11"/>
    <p:sldId id="333" r:id="rId12"/>
    <p:sldId id="335" r:id="rId13"/>
    <p:sldId id="330" r:id="rId14"/>
    <p:sldId id="331" r:id="rId15"/>
    <p:sldId id="345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14B"/>
    <a:srgbClr val="639729"/>
    <a:srgbClr val="BCAFEB"/>
    <a:srgbClr val="B0ABAE"/>
    <a:srgbClr val="EC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548394</c:v>
                </c:pt>
                <c:pt idx="1">
                  <c:v>615623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B6-4CCB-9E49-E3D1276A7F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9527696902178"/>
                      <c:h val="0.15243877679126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B6-4CCB-9E49-E3D1276A7F1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5996985498564"/>
                      <c:h val="0.15243877679126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1B6-4CCB-9E49-E3D1276A7F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1081201</c:v>
                </c:pt>
                <c:pt idx="1">
                  <c:v>1260249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B6-4CCB-9E49-E3D1276A7F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09538320"/>
        <c:axId val="309530832"/>
      </c:barChart>
      <c:catAx>
        <c:axId val="30953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0832"/>
        <c:crosses val="autoZero"/>
        <c:auto val="1"/>
        <c:lblAlgn val="ctr"/>
        <c:lblOffset val="100"/>
        <c:noMultiLvlLbl val="0"/>
      </c:catAx>
      <c:valAx>
        <c:axId val="30953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953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B5-48F3-BC83-F159A3F6327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7B5-48F3-BC83-F159A3F6327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B5-48F3-BC83-F159A3F63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798020</c:v>
                </c:pt>
                <c:pt idx="1">
                  <c:v>878621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5-48F3-BC83-F159A3F63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-31"/>
        <c:axId val="309532912"/>
        <c:axId val="309532496"/>
      </c:barChart>
      <c:catAx>
        <c:axId val="30953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2496"/>
        <c:crosses val="autoZero"/>
        <c:auto val="1"/>
        <c:lblAlgn val="ctr"/>
        <c:lblOffset val="100"/>
        <c:noMultiLvlLbl val="0"/>
      </c:catAx>
      <c:valAx>
        <c:axId val="30953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5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B5-48F3-BC83-F159A3F632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919125</c:v>
                </c:pt>
                <c:pt idx="1">
                  <c:v>997251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5-48F3-BC83-F159A3F63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09532912"/>
        <c:axId val="309532496"/>
      </c:barChart>
      <c:catAx>
        <c:axId val="3095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532496"/>
        <c:crosses val="autoZero"/>
        <c:auto val="1"/>
        <c:lblAlgn val="ctr"/>
        <c:lblOffset val="100"/>
        <c:noMultiLvlLbl val="0"/>
      </c:catAx>
      <c:valAx>
        <c:axId val="30953249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3095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2D-49D4-98B3-6832BD405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7.3</c:v>
                </c:pt>
                <c:pt idx="1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2D-49D4-98B3-6832BD4055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AF-429E-8FF4-5C4A1B8D6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12.7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AF-429E-8FF4-5C4A1B8D65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07-4C40-BC20-AB2EB349D4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453-49CC-8439-5ECC69BA1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504.1</c:v>
                </c:pt>
                <c:pt idx="1">
                  <c:v>547.9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7-4C40-BC20-AB2EB349D48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317632"/>
        <c:axId val="306318048"/>
      </c:lineChart>
      <c:catAx>
        <c:axId val="30631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318048"/>
        <c:crosses val="autoZero"/>
        <c:auto val="1"/>
        <c:lblAlgn val="ctr"/>
        <c:lblOffset val="100"/>
        <c:noMultiLvlLbl val="0"/>
      </c:catAx>
      <c:valAx>
        <c:axId val="306318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063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1207363513189E-2"/>
          <c:y val="1.8461558054887982E-2"/>
          <c:w val="0.92642812463137558"/>
          <c:h val="0.59836151533067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12846</c:v>
                </c:pt>
                <c:pt idx="1">
                  <c:v>11119</c:v>
                </c:pt>
                <c:pt idx="2">
                  <c:v>11516</c:v>
                </c:pt>
                <c:pt idx="3">
                  <c:v>11400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12954</c:v>
                </c:pt>
                <c:pt idx="1">
                  <c:v>11486</c:v>
                </c:pt>
                <c:pt idx="2">
                  <c:v>11320</c:v>
                </c:pt>
                <c:pt idx="3">
                  <c:v>11239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женщин,
поступивших под наблюдение консультации</c:v>
                </c:pt>
                <c:pt idx="1">
                  <c:v>Из них со сроком беременности до 12 недель</c:v>
                </c:pt>
                <c:pt idx="2">
                  <c:v>Закончили беременность
(из числа состоявших под наблюдением на начало года и поступивших
под наблюдение в отчетном году)</c:v>
                </c:pt>
                <c:pt idx="3">
                  <c:v>Число женщин,
которым проведено скрининговое ультразвуковое исследование плода </c:v>
                </c:pt>
                <c:pt idx="4">
                  <c:v>Число плодов,
у которых выявлены врожденные пороки развития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12728</c:v>
                </c:pt>
                <c:pt idx="1">
                  <c:v>10861</c:v>
                </c:pt>
                <c:pt idx="2">
                  <c:v>11325</c:v>
                </c:pt>
                <c:pt idx="3">
                  <c:v>9815</c:v>
                </c:pt>
                <c:pt idx="4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860832479479142"/>
          <c:w val="0.45710379621910679"/>
          <c:h val="0.14429761048846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1207363513189E-2"/>
          <c:y val="1.8461558054887982E-2"/>
          <c:w val="0.92642812463137558"/>
          <c:h val="0.59836151533067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6280</c:v>
                </c:pt>
                <c:pt idx="1">
                  <c:v>5967</c:v>
                </c:pt>
                <c:pt idx="2">
                  <c:v>723</c:v>
                </c:pt>
                <c:pt idx="3">
                  <c:v>284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5853</c:v>
                </c:pt>
                <c:pt idx="1">
                  <c:v>5578</c:v>
                </c:pt>
                <c:pt idx="2">
                  <c:v>736</c:v>
                </c:pt>
                <c:pt idx="3">
                  <c:v>346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Число прерывания беременности (абортов)</c:v>
                </c:pt>
                <c:pt idx="1">
                  <c:v>Число прерываний беременности в срок
до 12 недель</c:v>
                </c:pt>
                <c:pt idx="2">
                  <c:v>Аборт неуточненный (внебольничный)</c:v>
                </c:pt>
                <c:pt idx="3">
                  <c:v>Число прерываний беременности
у первобеременных</c:v>
                </c:pt>
                <c:pt idx="4">
                  <c:v>Число прерываний беременности у несовершеннолетних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4789</c:v>
                </c:pt>
                <c:pt idx="1">
                  <c:v>4521</c:v>
                </c:pt>
                <c:pt idx="2">
                  <c:v>673</c:v>
                </c:pt>
                <c:pt idx="3">
                  <c:v>287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355385291049022"/>
          <c:w val="0.45710379621910679"/>
          <c:h val="0.14935208237276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87447605001332E-2"/>
          <c:y val="1.8461558054887982E-2"/>
          <c:w val="0.941702467195353"/>
          <c:h val="0.68681477330594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30178</c:v>
                </c:pt>
                <c:pt idx="1">
                  <c:v>15579</c:v>
                </c:pt>
                <c:pt idx="2">
                  <c:v>12255</c:v>
                </c:pt>
                <c:pt idx="3">
                  <c:v>10090</c:v>
                </c:pt>
                <c:pt idx="4">
                  <c:v>2248</c:v>
                </c:pt>
                <c:pt idx="5" formatCode="General">
                  <c:v>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3-4632-AB7F-F713C7FC0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28287</c:v>
                </c:pt>
                <c:pt idx="1">
                  <c:v>15918</c:v>
                </c:pt>
                <c:pt idx="2">
                  <c:v>13507</c:v>
                </c:pt>
                <c:pt idx="3">
                  <c:v>9489</c:v>
                </c:pt>
                <c:pt idx="4">
                  <c:v>2614</c:v>
                </c:pt>
                <c:pt idx="5" formatCode="General">
                  <c:v>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F3-4632-AB7F-F713C7FC0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Воспалительные болезни женских тазовых органов</c:v>
                </c:pt>
                <c:pt idx="1">
                  <c:v>Расстройства менструаций</c:v>
                </c:pt>
                <c:pt idx="2">
                  <c:v>Доброкачественная дисплазия молочной железы</c:v>
                </c:pt>
                <c:pt idx="3">
                  <c:v>Эрозия и эктропион шейки матки</c:v>
                </c:pt>
                <c:pt idx="4">
                  <c:v>Женское бесплодие</c:v>
                </c:pt>
                <c:pt idx="5">
                  <c:v>Эндометриоз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29266</c:v>
                </c:pt>
                <c:pt idx="1">
                  <c:v>14759</c:v>
                </c:pt>
                <c:pt idx="2">
                  <c:v>10211</c:v>
                </c:pt>
                <c:pt idx="3">
                  <c:v>6355</c:v>
                </c:pt>
                <c:pt idx="4">
                  <c:v>3002</c:v>
                </c:pt>
                <c:pt idx="5" formatCode="General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F3-4632-AB7F-F713C7FC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84112"/>
        <c:axId val="434282800"/>
      </c:barChart>
      <c:catAx>
        <c:axId val="4342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2800"/>
        <c:crosses val="autoZero"/>
        <c:auto val="1"/>
        <c:lblAlgn val="ctr"/>
        <c:lblOffset val="100"/>
        <c:noMultiLvlLbl val="0"/>
      </c:catAx>
      <c:valAx>
        <c:axId val="4342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157133581135116"/>
          <c:w val="0.45710379621910679"/>
          <c:h val="0.11842866418864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E61F8-D966-4A13-BC95-9E31BAC1C58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12DF8F-72A1-4649-AD4F-812FF1FC08BC}">
      <dgm:prSet phldrT="[Текст]"/>
      <dgm:spPr/>
      <dgm:t>
        <a:bodyPr/>
        <a:lstStyle/>
        <a:p>
          <a:pPr>
            <a:tabLst>
              <a:tab pos="4310063" algn="l"/>
            </a:tabLst>
          </a:pPr>
          <a:r>
            <a:rPr lang="en-US" b="1" dirty="0">
              <a:solidFill>
                <a:schemeClr val="bg1"/>
              </a:solidFill>
            </a:rPr>
            <a:t>1</a:t>
          </a:r>
          <a:r>
            <a:rPr lang="ru-RU" b="1" dirty="0">
              <a:solidFill>
                <a:schemeClr val="bg1"/>
              </a:solidFill>
            </a:rPr>
            <a:t>. Продвижение идеи здоровья женщин как одного из основных компонентов развивающейся системы укрепления общественного здоровья в Ленинградской области</a:t>
          </a:r>
        </a:p>
      </dgm:t>
    </dgm:pt>
    <dgm:pt modelId="{BC004026-9087-41A0-998F-157C6709DC25}" type="parTrans" cxnId="{8990FA4A-DD04-495A-84B5-3273BC3783D4}">
      <dgm:prSet/>
      <dgm:spPr/>
      <dgm:t>
        <a:bodyPr/>
        <a:lstStyle/>
        <a:p>
          <a:endParaRPr lang="ru-RU"/>
        </a:p>
      </dgm:t>
    </dgm:pt>
    <dgm:pt modelId="{8BABA025-B7ED-4476-B8E1-83F0A6CA9296}" type="sibTrans" cxnId="{8990FA4A-DD04-495A-84B5-3273BC3783D4}">
      <dgm:prSet/>
      <dgm:spPr/>
      <dgm:t>
        <a:bodyPr/>
        <a:lstStyle/>
        <a:p>
          <a:endParaRPr lang="ru-RU"/>
        </a:p>
      </dgm:t>
    </dgm:pt>
    <dgm:pt modelId="{3034346E-15E8-41A9-958E-7B1A3702BB5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2. Продвижение здорового образа жизни и ответственного отношения к своему здоровью среди женщин всех возрастов в Ленинградской области</a:t>
          </a:r>
        </a:p>
      </dgm:t>
    </dgm:pt>
    <dgm:pt modelId="{526261E9-0C04-4D90-9214-7DD9F4DF389F}" type="parTrans" cxnId="{432E89D6-898B-4C48-9696-EAD5043E54D3}">
      <dgm:prSet/>
      <dgm:spPr/>
      <dgm:t>
        <a:bodyPr/>
        <a:lstStyle/>
        <a:p>
          <a:endParaRPr lang="ru-RU"/>
        </a:p>
      </dgm:t>
    </dgm:pt>
    <dgm:pt modelId="{46E0B438-6C85-450A-AA04-58CC1CC4ED0C}" type="sibTrans" cxnId="{432E89D6-898B-4C48-9696-EAD5043E54D3}">
      <dgm:prSet/>
      <dgm:spPr/>
      <dgm:t>
        <a:bodyPr/>
        <a:lstStyle/>
        <a:p>
          <a:endParaRPr lang="ru-RU"/>
        </a:p>
      </dgm:t>
    </dgm:pt>
    <dgm:pt modelId="{8A64FB0F-2D42-4021-AF6E-775FC6502021}">
      <dgm:prSet phldrT="[Текст]" custT="1"/>
      <dgm:spPr/>
      <dgm:t>
        <a:bodyPr/>
        <a:lstStyle/>
        <a:p>
          <a:r>
            <a:rPr lang="ru-RU" sz="1300" dirty="0"/>
            <a:t>Проведение информационно-коммуникационных кампаний, направленных на мотивирование женщин к ведению ЗОЖ путем разработки и тиражирования печатной продукции (плакаты, листовки, буклеты), размещением информации в СМИ (заметки, статьи, интервью), трансляции видеороликов;</a:t>
          </a:r>
        </a:p>
      </dgm:t>
    </dgm:pt>
    <dgm:pt modelId="{099D68B4-F651-40A8-A1EC-CA58889DBA9F}" type="parTrans" cxnId="{B8AD99C4-8E60-44B8-AA37-C839BA1A4F6C}">
      <dgm:prSet/>
      <dgm:spPr/>
      <dgm:t>
        <a:bodyPr/>
        <a:lstStyle/>
        <a:p>
          <a:endParaRPr lang="ru-RU"/>
        </a:p>
      </dgm:t>
    </dgm:pt>
    <dgm:pt modelId="{3969A460-6751-4EB1-AF13-4DB116F0C967}" type="sibTrans" cxnId="{B8AD99C4-8E60-44B8-AA37-C839BA1A4F6C}">
      <dgm:prSet/>
      <dgm:spPr/>
      <dgm:t>
        <a:bodyPr/>
        <a:lstStyle/>
        <a:p>
          <a:endParaRPr lang="ru-RU"/>
        </a:p>
      </dgm:t>
    </dgm:pt>
    <dgm:pt modelId="{684D05EE-1B04-4F2D-B574-473AC344A019}">
      <dgm:prSet phldrT="[Текст]" custT="1"/>
      <dgm:spPr/>
      <dgm:t>
        <a:bodyPr/>
        <a:lstStyle/>
        <a:p>
          <a:r>
            <a:rPr lang="ru-RU" sz="1300" dirty="0"/>
            <a:t>Организация и проведение профилактических мероприятий во всемирные дни профилактики заболеваний</a:t>
          </a:r>
        </a:p>
      </dgm:t>
    </dgm:pt>
    <dgm:pt modelId="{8EFC184D-0F49-4EC1-808D-5EFD36A27D4C}" type="parTrans" cxnId="{173FC6F5-71B1-4045-9B2F-39F7B2CFF23F}">
      <dgm:prSet/>
      <dgm:spPr/>
      <dgm:t>
        <a:bodyPr/>
        <a:lstStyle/>
        <a:p>
          <a:endParaRPr lang="ru-RU"/>
        </a:p>
      </dgm:t>
    </dgm:pt>
    <dgm:pt modelId="{D1EDD481-57EF-4423-8EE5-E70410ADA5F7}" type="sibTrans" cxnId="{173FC6F5-71B1-4045-9B2F-39F7B2CFF23F}">
      <dgm:prSet/>
      <dgm:spPr/>
      <dgm:t>
        <a:bodyPr/>
        <a:lstStyle/>
        <a:p>
          <a:endParaRPr lang="ru-RU"/>
        </a:p>
      </dgm:t>
    </dgm:pt>
    <dgm:pt modelId="{B0CE00CC-16D4-4329-8F58-1BC18D79F7D5}">
      <dgm:prSet phldrT="[Текст]" custT="1"/>
      <dgm:spPr/>
      <dgm:t>
        <a:bodyPr/>
        <a:lstStyle/>
        <a:p>
          <a:r>
            <a:rPr lang="ru-RU" sz="1300" dirty="0"/>
            <a:t>Проведение медицинскими работниками семинаров в учебных заведениях и </a:t>
          </a:r>
          <a:r>
            <a:rPr lang="ru-RU" sz="1300" dirty="0" err="1"/>
            <a:t>молодежно</a:t>
          </a:r>
          <a:r>
            <a:rPr lang="ru-RU" sz="1300" dirty="0"/>
            <a:t>-подростковых клубах по профилактике ЗППП, абортов и репродуктивному здоровью;</a:t>
          </a:r>
        </a:p>
      </dgm:t>
    </dgm:pt>
    <dgm:pt modelId="{B7A62FF1-9314-40C9-BA82-934E28798D3D}" type="parTrans" cxnId="{F49813D1-EEC5-48D3-98C8-213EDE845ACB}">
      <dgm:prSet/>
      <dgm:spPr/>
      <dgm:t>
        <a:bodyPr/>
        <a:lstStyle/>
        <a:p>
          <a:endParaRPr lang="ru-RU"/>
        </a:p>
      </dgm:t>
    </dgm:pt>
    <dgm:pt modelId="{77A53562-80A8-45B7-80C9-2BE001767FED}" type="sibTrans" cxnId="{F49813D1-EEC5-48D3-98C8-213EDE845ACB}">
      <dgm:prSet/>
      <dgm:spPr/>
      <dgm:t>
        <a:bodyPr/>
        <a:lstStyle/>
        <a:p>
          <a:endParaRPr lang="ru-RU"/>
        </a:p>
      </dgm:t>
    </dgm:pt>
    <dgm:pt modelId="{1FEAF325-E3E2-4A96-88C8-5EE9FD7B88A4}">
      <dgm:prSet phldrT="[Текст]" custT="1"/>
      <dgm:spPr/>
      <dgm:t>
        <a:bodyPr/>
        <a:lstStyle/>
        <a:p>
          <a:r>
            <a:rPr lang="ru-RU" sz="1300" dirty="0"/>
            <a:t>Активное информирование девочек-подростков об отказе от вредных привычек, профилактике ЗППП, вреде раннего начала половой жизни и абортов путем публикации информационного материала в СМИ, трансляцией видеороликов на региональных телевизионных каналах в прайм-тайм, на официальной странице</a:t>
          </a:r>
          <a:r>
            <a:rPr lang="en-US" sz="1300" dirty="0"/>
            <a:t> </a:t>
          </a:r>
          <a:r>
            <a:rPr lang="ru-RU" sz="1300" dirty="0"/>
            <a:t>ГКУЗ ЛО «Центр общественного здоровья» в</a:t>
          </a:r>
          <a:r>
            <a:rPr lang="en-US" sz="1300" dirty="0"/>
            <a:t> Instagram</a:t>
          </a:r>
          <a:r>
            <a:rPr lang="ru-RU" sz="1300" dirty="0"/>
            <a:t>; на сайтах медицинских организаций Ленинградской области, подготовка и изготовление санитарно-просветительских материалов (листовок, буклетов, информационных бюллетеней, брошюр) для данной возрастной группы (11-17 лет);</a:t>
          </a:r>
        </a:p>
      </dgm:t>
    </dgm:pt>
    <dgm:pt modelId="{1769238C-1145-46FD-A50D-51F7E6AC55E3}" type="parTrans" cxnId="{CAF1CDF3-E9FF-4415-A04B-96A79F004E5D}">
      <dgm:prSet/>
      <dgm:spPr/>
      <dgm:t>
        <a:bodyPr/>
        <a:lstStyle/>
        <a:p>
          <a:endParaRPr lang="ru-RU"/>
        </a:p>
      </dgm:t>
    </dgm:pt>
    <dgm:pt modelId="{11A36E12-355C-4F13-9103-FCD449192359}" type="sibTrans" cxnId="{CAF1CDF3-E9FF-4415-A04B-96A79F004E5D}">
      <dgm:prSet/>
      <dgm:spPr/>
      <dgm:t>
        <a:bodyPr/>
        <a:lstStyle/>
        <a:p>
          <a:endParaRPr lang="ru-RU"/>
        </a:p>
      </dgm:t>
    </dgm:pt>
    <dgm:pt modelId="{162410CB-AE38-41AB-AA4E-FE8BA612EF50}">
      <dgm:prSet phldrT="[Текст]" custT="1"/>
      <dgm:spPr/>
      <dgm:t>
        <a:bodyPr/>
        <a:lstStyle/>
        <a:p>
          <a:r>
            <a:rPr lang="ru-RU" sz="1300" dirty="0"/>
            <a:t>Информирование населения о месте, времени и сроках прохождения профилактических медицинских осмотров и диспансеризации путем размещения информационного материала на сайтах медицинских организаций;</a:t>
          </a:r>
        </a:p>
      </dgm:t>
    </dgm:pt>
    <dgm:pt modelId="{A26C1E93-050D-471D-BA43-14C41FDF17ED}" type="parTrans" cxnId="{A725A27E-D4BF-4BDB-A63B-B096981FC6C5}">
      <dgm:prSet/>
      <dgm:spPr/>
      <dgm:t>
        <a:bodyPr/>
        <a:lstStyle/>
        <a:p>
          <a:endParaRPr lang="ru-RU"/>
        </a:p>
      </dgm:t>
    </dgm:pt>
    <dgm:pt modelId="{3CA138ED-0EE6-42A6-9F37-B0FFA4A33C98}" type="sibTrans" cxnId="{A725A27E-D4BF-4BDB-A63B-B096981FC6C5}">
      <dgm:prSet/>
      <dgm:spPr/>
      <dgm:t>
        <a:bodyPr/>
        <a:lstStyle/>
        <a:p>
          <a:endParaRPr lang="ru-RU"/>
        </a:p>
      </dgm:t>
    </dgm:pt>
    <dgm:pt modelId="{3B381FCD-5039-4D02-BDC6-9FF8DA3C942C}">
      <dgm:prSet phldrT="[Текст]" custT="1"/>
      <dgm:spPr/>
      <dgm:t>
        <a:bodyPr/>
        <a:lstStyle/>
        <a:p>
          <a:r>
            <a:rPr lang="ru-RU" sz="1300" dirty="0"/>
            <a:t>Проведение кампании по повышению у населения приверженности к иммунизации против гриппа, коронавирусной и пневмококковой инфекции.</a:t>
          </a:r>
        </a:p>
      </dgm:t>
    </dgm:pt>
    <dgm:pt modelId="{F78DB2C1-0B74-45CA-89B5-BC66A2CD4C63}" type="parTrans" cxnId="{4793E73B-2ACF-448F-9432-A43013E8229A}">
      <dgm:prSet/>
      <dgm:spPr/>
      <dgm:t>
        <a:bodyPr/>
        <a:lstStyle/>
        <a:p>
          <a:endParaRPr lang="ru-RU"/>
        </a:p>
      </dgm:t>
    </dgm:pt>
    <dgm:pt modelId="{7B38CB6A-41F9-4973-8392-AD41F61DD257}" type="sibTrans" cxnId="{4793E73B-2ACF-448F-9432-A43013E8229A}">
      <dgm:prSet/>
      <dgm:spPr/>
      <dgm:t>
        <a:bodyPr/>
        <a:lstStyle/>
        <a:p>
          <a:endParaRPr lang="ru-RU"/>
        </a:p>
      </dgm:t>
    </dgm:pt>
    <dgm:pt modelId="{26908FA8-9837-4B7C-83C0-A5CD19F918C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3. Развитие компонента женского здоровья в рамках муниципальных и корпоративных программ укрепления здоровья</a:t>
          </a:r>
        </a:p>
      </dgm:t>
    </dgm:pt>
    <dgm:pt modelId="{A54A7210-AECB-4ACC-A1D9-EE436D518F2C}" type="parTrans" cxnId="{F7AD167B-0950-43EA-A6B7-35393C1DB8B9}">
      <dgm:prSet/>
      <dgm:spPr/>
      <dgm:t>
        <a:bodyPr/>
        <a:lstStyle/>
        <a:p>
          <a:endParaRPr lang="ru-RU"/>
        </a:p>
      </dgm:t>
    </dgm:pt>
    <dgm:pt modelId="{4B0E562B-7F04-4CDD-B74B-C5E9367520D2}" type="sibTrans" cxnId="{F7AD167B-0950-43EA-A6B7-35393C1DB8B9}">
      <dgm:prSet/>
      <dgm:spPr/>
      <dgm:t>
        <a:bodyPr/>
        <a:lstStyle/>
        <a:p>
          <a:endParaRPr lang="ru-RU"/>
        </a:p>
      </dgm:t>
    </dgm:pt>
    <dgm:pt modelId="{3142A293-9119-44D8-B5D4-6729C20AEB9C}">
      <dgm:prSet custT="1"/>
      <dgm:spPr/>
      <dgm:t>
        <a:bodyPr/>
        <a:lstStyle/>
        <a:p>
          <a:r>
            <a:rPr lang="ru-RU" sz="1300" dirty="0"/>
            <a:t>Реализация региональных и муниципальных программ по формированию приверженности к здоровому образу жизни с привлечением социально-ориентированных некоммерческих организаций и волонтерских движений (специальные корпоративные программы на предприятиях с большое долей женщин (банковская сфера и др.);</a:t>
          </a:r>
        </a:p>
      </dgm:t>
    </dgm:pt>
    <dgm:pt modelId="{0B8E055A-A59E-4C77-985A-29D6034B6F13}" type="parTrans" cxnId="{11797C27-3617-492E-8A00-788195CD1170}">
      <dgm:prSet/>
      <dgm:spPr/>
      <dgm:t>
        <a:bodyPr/>
        <a:lstStyle/>
        <a:p>
          <a:endParaRPr lang="ru-RU"/>
        </a:p>
      </dgm:t>
    </dgm:pt>
    <dgm:pt modelId="{BD9EF6AA-1783-4DF5-B595-A9562D2FD090}" type="sibTrans" cxnId="{11797C27-3617-492E-8A00-788195CD1170}">
      <dgm:prSet/>
      <dgm:spPr/>
      <dgm:t>
        <a:bodyPr/>
        <a:lstStyle/>
        <a:p>
          <a:endParaRPr lang="ru-RU"/>
        </a:p>
      </dgm:t>
    </dgm:pt>
    <dgm:pt modelId="{76372F26-084B-43C1-869C-E88D13424A41}">
      <dgm:prSet custT="1"/>
      <dgm:spPr/>
      <dgm:t>
        <a:bodyPr/>
        <a:lstStyle/>
        <a:p>
          <a:r>
            <a:rPr lang="ru-RU" sz="1300" dirty="0"/>
            <a:t>Проведение медицинскими работниками семинаров на промышленных предприятиях и в трудовых коллективах Ленинградской области по мотивированию работодателей и граждан к ведению здорового образа жизни, диспансеризации.</a:t>
          </a:r>
        </a:p>
      </dgm:t>
    </dgm:pt>
    <dgm:pt modelId="{D019D391-B723-4B39-AAF9-5DAE8DAADB91}" type="parTrans" cxnId="{C92CDF9A-251E-42D1-8CD0-4C42E142EE42}">
      <dgm:prSet/>
      <dgm:spPr/>
      <dgm:t>
        <a:bodyPr/>
        <a:lstStyle/>
        <a:p>
          <a:endParaRPr lang="ru-RU"/>
        </a:p>
      </dgm:t>
    </dgm:pt>
    <dgm:pt modelId="{A836D76F-99BC-45F2-A0C9-1DE5BF102389}" type="sibTrans" cxnId="{C92CDF9A-251E-42D1-8CD0-4C42E142EE42}">
      <dgm:prSet/>
      <dgm:spPr/>
      <dgm:t>
        <a:bodyPr/>
        <a:lstStyle/>
        <a:p>
          <a:endParaRPr lang="ru-RU"/>
        </a:p>
      </dgm:t>
    </dgm:pt>
    <dgm:pt modelId="{6F3529E9-0ECA-46FA-8425-FF16F697B5C1}" type="pres">
      <dgm:prSet presAssocID="{68CE61F8-D966-4A13-BC95-9E31BAC1C585}" presName="linear" presStyleCnt="0">
        <dgm:presLayoutVars>
          <dgm:animLvl val="lvl"/>
          <dgm:resizeHandles val="exact"/>
        </dgm:presLayoutVars>
      </dgm:prSet>
      <dgm:spPr/>
    </dgm:pt>
    <dgm:pt modelId="{0CA65A73-2DE2-41C5-899A-5D4AB53D7C8B}" type="pres">
      <dgm:prSet presAssocID="{C012DF8F-72A1-4649-AD4F-812FF1FC08BC}" presName="parentText" presStyleLbl="node1" presStyleIdx="0" presStyleCnt="3" custLinFactY="-9482" custLinFactNeighborY="-100000">
        <dgm:presLayoutVars>
          <dgm:chMax val="0"/>
          <dgm:bulletEnabled val="1"/>
        </dgm:presLayoutVars>
      </dgm:prSet>
      <dgm:spPr/>
    </dgm:pt>
    <dgm:pt modelId="{35F63838-8141-4F82-B5EB-012CDE706989}" type="pres">
      <dgm:prSet presAssocID="{8BABA025-B7ED-4476-B8E1-83F0A6CA9296}" presName="spacer" presStyleCnt="0"/>
      <dgm:spPr/>
    </dgm:pt>
    <dgm:pt modelId="{8970E115-3438-4D10-906D-86E387BA8B1A}" type="pres">
      <dgm:prSet presAssocID="{3034346E-15E8-41A9-958E-7B1A3702BB5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03290A-AE50-43ED-9D60-28024E9E052A}" type="pres">
      <dgm:prSet presAssocID="{3034346E-15E8-41A9-958E-7B1A3702BB56}" presName="childText" presStyleLbl="revTx" presStyleIdx="0" presStyleCnt="2">
        <dgm:presLayoutVars>
          <dgm:bulletEnabled val="1"/>
        </dgm:presLayoutVars>
      </dgm:prSet>
      <dgm:spPr/>
    </dgm:pt>
    <dgm:pt modelId="{3DD6167F-AE81-44C2-8B43-E96AE1BED709}" type="pres">
      <dgm:prSet presAssocID="{26908FA8-9837-4B7C-83C0-A5CD19F918C2}" presName="parentText" presStyleLbl="node1" presStyleIdx="2" presStyleCnt="3" custScaleY="79024" custLinFactNeighborY="3233">
        <dgm:presLayoutVars>
          <dgm:chMax val="0"/>
          <dgm:bulletEnabled val="1"/>
        </dgm:presLayoutVars>
      </dgm:prSet>
      <dgm:spPr/>
    </dgm:pt>
    <dgm:pt modelId="{242BF648-823D-426E-9E33-C1CA461F444C}" type="pres">
      <dgm:prSet presAssocID="{26908FA8-9837-4B7C-83C0-A5CD19F918C2}" presName="childText" presStyleLbl="revTx" presStyleIdx="1" presStyleCnt="2" custLinFactNeighborY="21124">
        <dgm:presLayoutVars>
          <dgm:bulletEnabled val="1"/>
        </dgm:presLayoutVars>
      </dgm:prSet>
      <dgm:spPr/>
    </dgm:pt>
  </dgm:ptLst>
  <dgm:cxnLst>
    <dgm:cxn modelId="{11797C27-3617-492E-8A00-788195CD1170}" srcId="{26908FA8-9837-4B7C-83C0-A5CD19F918C2}" destId="{3142A293-9119-44D8-B5D4-6729C20AEB9C}" srcOrd="0" destOrd="0" parTransId="{0B8E055A-A59E-4C77-985A-29D6034B6F13}" sibTransId="{BD9EF6AA-1783-4DF5-B595-A9562D2FD090}"/>
    <dgm:cxn modelId="{C59E383A-0906-435F-ABBA-8F2F04F87905}" type="presOf" srcId="{C012DF8F-72A1-4649-AD4F-812FF1FC08BC}" destId="{0CA65A73-2DE2-41C5-899A-5D4AB53D7C8B}" srcOrd="0" destOrd="0" presId="urn:microsoft.com/office/officeart/2005/8/layout/vList2"/>
    <dgm:cxn modelId="{4793E73B-2ACF-448F-9432-A43013E8229A}" srcId="{3034346E-15E8-41A9-958E-7B1A3702BB56}" destId="{3B381FCD-5039-4D02-BDC6-9FF8DA3C942C}" srcOrd="5" destOrd="0" parTransId="{F78DB2C1-0B74-45CA-89B5-BC66A2CD4C63}" sibTransId="{7B38CB6A-41F9-4973-8392-AD41F61DD257}"/>
    <dgm:cxn modelId="{F743FE44-9507-4B01-B188-2C8282D5E91B}" type="presOf" srcId="{B0CE00CC-16D4-4329-8F58-1BC18D79F7D5}" destId="{7103290A-AE50-43ED-9D60-28024E9E052A}" srcOrd="0" destOrd="2" presId="urn:microsoft.com/office/officeart/2005/8/layout/vList2"/>
    <dgm:cxn modelId="{8990FA4A-DD04-495A-84B5-3273BC3783D4}" srcId="{68CE61F8-D966-4A13-BC95-9E31BAC1C585}" destId="{C012DF8F-72A1-4649-AD4F-812FF1FC08BC}" srcOrd="0" destOrd="0" parTransId="{BC004026-9087-41A0-998F-157C6709DC25}" sibTransId="{8BABA025-B7ED-4476-B8E1-83F0A6CA9296}"/>
    <dgm:cxn modelId="{6A388B4B-B31E-4951-BE48-CDB0BA793E6C}" type="presOf" srcId="{3034346E-15E8-41A9-958E-7B1A3702BB56}" destId="{8970E115-3438-4D10-906D-86E387BA8B1A}" srcOrd="0" destOrd="0" presId="urn:microsoft.com/office/officeart/2005/8/layout/vList2"/>
    <dgm:cxn modelId="{EC8FF655-4600-4BAE-A892-96C8FAB2C232}" type="presOf" srcId="{26908FA8-9837-4B7C-83C0-A5CD19F918C2}" destId="{3DD6167F-AE81-44C2-8B43-E96AE1BED709}" srcOrd="0" destOrd="0" presId="urn:microsoft.com/office/officeart/2005/8/layout/vList2"/>
    <dgm:cxn modelId="{F7AD167B-0950-43EA-A6B7-35393C1DB8B9}" srcId="{68CE61F8-D966-4A13-BC95-9E31BAC1C585}" destId="{26908FA8-9837-4B7C-83C0-A5CD19F918C2}" srcOrd="2" destOrd="0" parTransId="{A54A7210-AECB-4ACC-A1D9-EE436D518F2C}" sibTransId="{4B0E562B-7F04-4CDD-B74B-C5E9367520D2}"/>
    <dgm:cxn modelId="{FE2FA57B-08B1-44A9-8102-79784BC14EC8}" type="presOf" srcId="{76372F26-084B-43C1-869C-E88D13424A41}" destId="{242BF648-823D-426E-9E33-C1CA461F444C}" srcOrd="0" destOrd="1" presId="urn:microsoft.com/office/officeart/2005/8/layout/vList2"/>
    <dgm:cxn modelId="{A725A27E-D4BF-4BDB-A63B-B096981FC6C5}" srcId="{3034346E-15E8-41A9-958E-7B1A3702BB56}" destId="{162410CB-AE38-41AB-AA4E-FE8BA612EF50}" srcOrd="4" destOrd="0" parTransId="{A26C1E93-050D-471D-BA43-14C41FDF17ED}" sibTransId="{3CA138ED-0EE6-42A6-9F37-B0FFA4A33C98}"/>
    <dgm:cxn modelId="{D077758B-7164-4BE4-A95C-417E7C6772E7}" type="presOf" srcId="{68CE61F8-D966-4A13-BC95-9E31BAC1C585}" destId="{6F3529E9-0ECA-46FA-8425-FF16F697B5C1}" srcOrd="0" destOrd="0" presId="urn:microsoft.com/office/officeart/2005/8/layout/vList2"/>
    <dgm:cxn modelId="{29263991-4D95-4943-BCC1-7BCFE06CE120}" type="presOf" srcId="{684D05EE-1B04-4F2D-B574-473AC344A019}" destId="{7103290A-AE50-43ED-9D60-28024E9E052A}" srcOrd="0" destOrd="1" presId="urn:microsoft.com/office/officeart/2005/8/layout/vList2"/>
    <dgm:cxn modelId="{C92CDF9A-251E-42D1-8CD0-4C42E142EE42}" srcId="{26908FA8-9837-4B7C-83C0-A5CD19F918C2}" destId="{76372F26-084B-43C1-869C-E88D13424A41}" srcOrd="1" destOrd="0" parTransId="{D019D391-B723-4B39-AAF9-5DAE8DAADB91}" sibTransId="{A836D76F-99BC-45F2-A0C9-1DE5BF102389}"/>
    <dgm:cxn modelId="{0844C69C-5DFC-463D-9CA3-1929102A12B3}" type="presOf" srcId="{3142A293-9119-44D8-B5D4-6729C20AEB9C}" destId="{242BF648-823D-426E-9E33-C1CA461F444C}" srcOrd="0" destOrd="0" presId="urn:microsoft.com/office/officeart/2005/8/layout/vList2"/>
    <dgm:cxn modelId="{D9324EBF-7EC0-4379-940B-032378965388}" type="presOf" srcId="{3B381FCD-5039-4D02-BDC6-9FF8DA3C942C}" destId="{7103290A-AE50-43ED-9D60-28024E9E052A}" srcOrd="0" destOrd="5" presId="urn:microsoft.com/office/officeart/2005/8/layout/vList2"/>
    <dgm:cxn modelId="{62B179C3-8522-4E62-88BA-19875BF55086}" type="presOf" srcId="{162410CB-AE38-41AB-AA4E-FE8BA612EF50}" destId="{7103290A-AE50-43ED-9D60-28024E9E052A}" srcOrd="0" destOrd="4" presId="urn:microsoft.com/office/officeart/2005/8/layout/vList2"/>
    <dgm:cxn modelId="{B8AD99C4-8E60-44B8-AA37-C839BA1A4F6C}" srcId="{3034346E-15E8-41A9-958E-7B1A3702BB56}" destId="{8A64FB0F-2D42-4021-AF6E-775FC6502021}" srcOrd="0" destOrd="0" parTransId="{099D68B4-F651-40A8-A1EC-CA58889DBA9F}" sibTransId="{3969A460-6751-4EB1-AF13-4DB116F0C967}"/>
    <dgm:cxn modelId="{F49813D1-EEC5-48D3-98C8-213EDE845ACB}" srcId="{3034346E-15E8-41A9-958E-7B1A3702BB56}" destId="{B0CE00CC-16D4-4329-8F58-1BC18D79F7D5}" srcOrd="2" destOrd="0" parTransId="{B7A62FF1-9314-40C9-BA82-934E28798D3D}" sibTransId="{77A53562-80A8-45B7-80C9-2BE001767FED}"/>
    <dgm:cxn modelId="{432E89D6-898B-4C48-9696-EAD5043E54D3}" srcId="{68CE61F8-D966-4A13-BC95-9E31BAC1C585}" destId="{3034346E-15E8-41A9-958E-7B1A3702BB56}" srcOrd="1" destOrd="0" parTransId="{526261E9-0C04-4D90-9214-7DD9F4DF389F}" sibTransId="{46E0B438-6C85-450A-AA04-58CC1CC4ED0C}"/>
    <dgm:cxn modelId="{A1CD45EB-615D-49C7-850B-54D048781864}" type="presOf" srcId="{8A64FB0F-2D42-4021-AF6E-775FC6502021}" destId="{7103290A-AE50-43ED-9D60-28024E9E052A}" srcOrd="0" destOrd="0" presId="urn:microsoft.com/office/officeart/2005/8/layout/vList2"/>
    <dgm:cxn modelId="{CAF1CDF3-E9FF-4415-A04B-96A79F004E5D}" srcId="{3034346E-15E8-41A9-958E-7B1A3702BB56}" destId="{1FEAF325-E3E2-4A96-88C8-5EE9FD7B88A4}" srcOrd="3" destOrd="0" parTransId="{1769238C-1145-46FD-A50D-51F7E6AC55E3}" sibTransId="{11A36E12-355C-4F13-9103-FCD449192359}"/>
    <dgm:cxn modelId="{173FC6F5-71B1-4045-9B2F-39F7B2CFF23F}" srcId="{3034346E-15E8-41A9-958E-7B1A3702BB56}" destId="{684D05EE-1B04-4F2D-B574-473AC344A019}" srcOrd="1" destOrd="0" parTransId="{8EFC184D-0F49-4EC1-808D-5EFD36A27D4C}" sibTransId="{D1EDD481-57EF-4423-8EE5-E70410ADA5F7}"/>
    <dgm:cxn modelId="{A90F72F6-BB16-4010-A53E-5ACFD423772F}" type="presOf" srcId="{1FEAF325-E3E2-4A96-88C8-5EE9FD7B88A4}" destId="{7103290A-AE50-43ED-9D60-28024E9E052A}" srcOrd="0" destOrd="3" presId="urn:microsoft.com/office/officeart/2005/8/layout/vList2"/>
    <dgm:cxn modelId="{C4DD5DF6-7822-4571-85A8-9F564E9F3B4B}" type="presParOf" srcId="{6F3529E9-0ECA-46FA-8425-FF16F697B5C1}" destId="{0CA65A73-2DE2-41C5-899A-5D4AB53D7C8B}" srcOrd="0" destOrd="0" presId="urn:microsoft.com/office/officeart/2005/8/layout/vList2"/>
    <dgm:cxn modelId="{44AE2139-3C94-4F10-B46E-3292DE358D37}" type="presParOf" srcId="{6F3529E9-0ECA-46FA-8425-FF16F697B5C1}" destId="{35F63838-8141-4F82-B5EB-012CDE706989}" srcOrd="1" destOrd="0" presId="urn:microsoft.com/office/officeart/2005/8/layout/vList2"/>
    <dgm:cxn modelId="{CFE36223-1374-4AA5-9BBB-03C944719530}" type="presParOf" srcId="{6F3529E9-0ECA-46FA-8425-FF16F697B5C1}" destId="{8970E115-3438-4D10-906D-86E387BA8B1A}" srcOrd="2" destOrd="0" presId="urn:microsoft.com/office/officeart/2005/8/layout/vList2"/>
    <dgm:cxn modelId="{D7102264-C746-445B-999C-F9822CD959D8}" type="presParOf" srcId="{6F3529E9-0ECA-46FA-8425-FF16F697B5C1}" destId="{7103290A-AE50-43ED-9D60-28024E9E052A}" srcOrd="3" destOrd="0" presId="urn:microsoft.com/office/officeart/2005/8/layout/vList2"/>
    <dgm:cxn modelId="{26A5A8CE-0AF4-407C-BB88-A31A06D809B3}" type="presParOf" srcId="{6F3529E9-0ECA-46FA-8425-FF16F697B5C1}" destId="{3DD6167F-AE81-44C2-8B43-E96AE1BED709}" srcOrd="4" destOrd="0" presId="urn:microsoft.com/office/officeart/2005/8/layout/vList2"/>
    <dgm:cxn modelId="{0E41B9A3-B85F-4B2C-B717-B40AD26E8740}" type="presParOf" srcId="{6F3529E9-0ECA-46FA-8425-FF16F697B5C1}" destId="{242BF648-823D-426E-9E33-C1CA461F444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5A73-2DE2-41C5-899A-5D4AB53D7C8B}">
      <dsp:nvSpPr>
        <dsp:cNvPr id="0" name=""/>
        <dsp:cNvSpPr/>
      </dsp:nvSpPr>
      <dsp:spPr>
        <a:xfrm>
          <a:off x="0" y="0"/>
          <a:ext cx="11642702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310063" algn="l"/>
            </a:tabLst>
          </a:pPr>
          <a:r>
            <a:rPr lang="en-US" sz="1700" b="1" kern="1200" dirty="0">
              <a:solidFill>
                <a:schemeClr val="bg1"/>
              </a:solidFill>
            </a:rPr>
            <a:t>1</a:t>
          </a:r>
          <a:r>
            <a:rPr lang="ru-RU" sz="1700" b="1" kern="1200" dirty="0">
              <a:solidFill>
                <a:schemeClr val="bg1"/>
              </a:solidFill>
            </a:rPr>
            <a:t>. Продвижение идеи здоровья женщин как одного из основных компонентов развивающейся системы укрепления общественного здоровья в Ленинградской области</a:t>
          </a:r>
        </a:p>
      </dsp:txBody>
      <dsp:txXfrm>
        <a:off x="34954" y="34954"/>
        <a:ext cx="11572794" cy="646132"/>
      </dsp:txXfrm>
    </dsp:sp>
    <dsp:sp modelId="{8970E115-3438-4D10-906D-86E387BA8B1A}">
      <dsp:nvSpPr>
        <dsp:cNvPr id="0" name=""/>
        <dsp:cNvSpPr/>
      </dsp:nvSpPr>
      <dsp:spPr>
        <a:xfrm>
          <a:off x="0" y="810065"/>
          <a:ext cx="11642702" cy="716040"/>
        </a:xfrm>
        <a:prstGeom prst="roundRect">
          <a:avLst/>
        </a:prstGeom>
        <a:gradFill rotWithShape="0">
          <a:gsLst>
            <a:gs pos="0">
              <a:schemeClr val="accent3">
                <a:hueOff val="1663906"/>
                <a:satOff val="5656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63906"/>
                <a:satOff val="5656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63906"/>
                <a:satOff val="5656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2. Продвижение здорового образа жизни и ответственного отношения к своему здоровью среди женщин всех возрастов в Ленинградской области</a:t>
          </a:r>
        </a:p>
      </dsp:txBody>
      <dsp:txXfrm>
        <a:off x="34954" y="845019"/>
        <a:ext cx="11572794" cy="646132"/>
      </dsp:txXfrm>
    </dsp:sp>
    <dsp:sp modelId="{7103290A-AE50-43ED-9D60-28024E9E052A}">
      <dsp:nvSpPr>
        <dsp:cNvPr id="0" name=""/>
        <dsp:cNvSpPr/>
      </dsp:nvSpPr>
      <dsp:spPr>
        <a:xfrm>
          <a:off x="0" y="1526105"/>
          <a:ext cx="11642702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56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информационно-коммуникационных кампаний, направленных на мотивирование женщин к ведению ЗОЖ путем разработки и тиражирования печатной продукции (плакаты, листовки, буклеты), размещением информации в СМИ (заметки, статьи, интервью), трансляции видеороликов;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Организация и проведение профилактических мероприятий во всемирные дни профилактики заболеваний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медицинскими работниками семинаров в учебных заведениях и </a:t>
          </a:r>
          <a:r>
            <a:rPr lang="ru-RU" sz="1300" kern="1200" dirty="0" err="1"/>
            <a:t>молодежно</a:t>
          </a:r>
          <a:r>
            <a:rPr lang="ru-RU" sz="1300" kern="1200" dirty="0"/>
            <a:t>-подростковых клубах по профилактике ЗППП, абортов и репродуктивному здоровью;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Активное информирование девочек-подростков об отказе от вредных привычек, профилактике ЗППП, вреде раннего начала половой жизни и абортов путем публикации информационного материала в СМИ, трансляцией видеороликов на региональных телевизионных каналах в прайм-тайм, на официальной странице</a:t>
          </a:r>
          <a:r>
            <a:rPr lang="en-US" sz="1300" kern="1200" dirty="0"/>
            <a:t> </a:t>
          </a:r>
          <a:r>
            <a:rPr lang="ru-RU" sz="1300" kern="1200" dirty="0"/>
            <a:t>ГКУЗ ЛО «Центр общественного здоровья» в</a:t>
          </a:r>
          <a:r>
            <a:rPr lang="en-US" sz="1300" kern="1200" dirty="0"/>
            <a:t> Instagram</a:t>
          </a:r>
          <a:r>
            <a:rPr lang="ru-RU" sz="1300" kern="1200" dirty="0"/>
            <a:t>; на сайтах медицинских организаций Ленинградской области, подготовка и изготовление санитарно-просветительских материалов (листовок, буклетов, информационных бюллетеней, брошюр) для данной возрастной группы (11-17 лет);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Информирование населения о месте, времени и сроках прохождения профилактических медицинских осмотров и диспансеризации путем размещения информационного материала на сайтах медицинских организаций;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кампании по повышению у населения приверженности к иммунизации против гриппа, коронавирусной и пневмококковой инфекции.</a:t>
          </a:r>
        </a:p>
      </dsp:txBody>
      <dsp:txXfrm>
        <a:off x="0" y="1526105"/>
        <a:ext cx="11642702" cy="2608200"/>
      </dsp:txXfrm>
    </dsp:sp>
    <dsp:sp modelId="{3DD6167F-AE81-44C2-8B43-E96AE1BED709}">
      <dsp:nvSpPr>
        <dsp:cNvPr id="0" name=""/>
        <dsp:cNvSpPr/>
      </dsp:nvSpPr>
      <dsp:spPr>
        <a:xfrm>
          <a:off x="0" y="4166228"/>
          <a:ext cx="11642702" cy="565843"/>
        </a:xfrm>
        <a:prstGeom prst="roundRect">
          <a:avLst/>
        </a:prstGeom>
        <a:gradFill rotWithShape="0">
          <a:gsLst>
            <a:gs pos="0">
              <a:schemeClr val="accent3">
                <a:hueOff val="3327813"/>
                <a:satOff val="11312"/>
                <a:lumOff val="-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327813"/>
                <a:satOff val="11312"/>
                <a:lumOff val="-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327813"/>
                <a:satOff val="11312"/>
                <a:lumOff val="-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3. Развитие компонента женского здоровья в рамках муниципальных и корпоративных программ укрепления здоровья</a:t>
          </a:r>
        </a:p>
      </dsp:txBody>
      <dsp:txXfrm>
        <a:off x="27622" y="4193850"/>
        <a:ext cx="11587458" cy="510599"/>
      </dsp:txXfrm>
    </dsp:sp>
    <dsp:sp modelId="{242BF648-823D-426E-9E33-C1CA461F444C}">
      <dsp:nvSpPr>
        <dsp:cNvPr id="0" name=""/>
        <dsp:cNvSpPr/>
      </dsp:nvSpPr>
      <dsp:spPr>
        <a:xfrm>
          <a:off x="0" y="4742334"/>
          <a:ext cx="11642702" cy="987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56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Реализация региональных и муниципальных программ по формированию приверженности к здоровому образу жизни с привлечением социально-ориентированных некоммерческих организаций и волонтерских движений (специальные корпоративные программы на предприятиях с большое долей женщин (банковская сфера и др.);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Проведение медицинскими работниками семинаров на промышленных предприятиях и в трудовых коллективах Ленинградской области по мотивированию работодателей и граждан к ведению здорового образа жизни, диспансеризации.</a:t>
          </a:r>
        </a:p>
      </dsp:txBody>
      <dsp:txXfrm>
        <a:off x="0" y="4742334"/>
        <a:ext cx="11642702" cy="98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9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7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7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106008"/>
            <a:ext cx="12192000" cy="2751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028700"/>
            <a:ext cx="4023360" cy="3033068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0"/>
            <a:ext cx="91440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92" y="1257300"/>
            <a:ext cx="9144000" cy="4457700"/>
          </a:xfrm>
        </p:spPr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00218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30947"/>
            <a:ext cx="11125200" cy="1859301"/>
          </a:xfrm>
        </p:spPr>
        <p:txBody>
          <a:bodyPr rtlCol="0">
            <a:noAutofit/>
          </a:bodyPr>
          <a:lstStyle/>
          <a:p>
            <a:r>
              <a:rPr lang="ru-RU" b="1" dirty="0"/>
              <a:t>Проект ПРОГРАММЫ</a:t>
            </a:r>
            <a:br>
              <a:rPr lang="ru-RU" b="1" dirty="0"/>
            </a:br>
            <a:r>
              <a:rPr lang="ru-RU" b="1" dirty="0"/>
              <a:t>«Сохранение здоровья женщин </a:t>
            </a:r>
            <a:br>
              <a:rPr lang="en-US" b="1" dirty="0"/>
            </a:br>
            <a:r>
              <a:rPr lang="ru-RU" b="1" dirty="0"/>
              <a:t>Ленинградской области»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69011"/>
            <a:ext cx="12191999" cy="790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639729"/>
                </a:solidFill>
              </a:rPr>
              <a:t>ГОСУДАРСТВЕННОЕ КАЗЕННОЕ УЧРЕЖДЕНИЕ ЗДРАВООХРАНЕНИЯ Ленинградской Области </a:t>
            </a:r>
            <a:br>
              <a:rPr lang="ru-RU" sz="2400" b="1" dirty="0">
                <a:solidFill>
                  <a:srgbClr val="639729"/>
                </a:solidFill>
              </a:rPr>
            </a:br>
            <a:r>
              <a:rPr lang="ru-RU" sz="2400" b="1" dirty="0">
                <a:solidFill>
                  <a:srgbClr val="639729"/>
                </a:solidFill>
              </a:rPr>
              <a:t>«Центр общественного здоровья и медицинской профилактики»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96" y="6159260"/>
            <a:ext cx="5387703" cy="422694"/>
          </a:xfrm>
        </p:spPr>
        <p:txBody>
          <a:bodyPr rtlCol="0">
            <a:noAutofit/>
          </a:bodyPr>
          <a:lstStyle/>
          <a:p>
            <a:pPr algn="l"/>
            <a:r>
              <a:rPr lang="ru-RU" sz="2200" b="1" cap="none" dirty="0">
                <a:latin typeface="+mj-lt"/>
              </a:rPr>
              <a:t>ГКУЗ ЛО «Центр общественного здоровья»</a:t>
            </a:r>
          </a:p>
        </p:txBody>
      </p:sp>
      <p:pic>
        <p:nvPicPr>
          <p:cNvPr id="17" name="Рисунок 16" descr="Изображение выглядит как текст, человек, мобильный телефон, окно&#10;&#10;Автоматически созданное описание">
            <a:extLst>
              <a:ext uri="{FF2B5EF4-FFF2-40B4-BE49-F238E27FC236}">
                <a16:creationId xmlns:a16="http://schemas.microsoft.com/office/drawing/2014/main" id="{83A297ED-9DD1-45B5-A049-2CC90C7E30D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>
          <a:xfrm>
            <a:off x="0" y="1028700"/>
            <a:ext cx="4022725" cy="3033713"/>
          </a:xfrm>
        </p:spPr>
      </p:pic>
      <p:pic>
        <p:nvPicPr>
          <p:cNvPr id="12" name="Рисунок 11" descr="Изображение выглядит как щуп, внутренний, фрукт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08D827A2-7D83-4F7D-AA95-20E6674A503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2371"/>
          <a:stretch>
            <a:fillRect/>
          </a:stretch>
        </p:blipFill>
        <p:spPr/>
      </p:pic>
      <p:pic>
        <p:nvPicPr>
          <p:cNvPr id="15" name="Рисунок 14" descr="Изображение выглядит как внешний, земля, дерево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4890BD75-BDB4-4FC7-8646-CA10B0DBBD0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60385"/>
            <a:ext cx="11640423" cy="681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964269"/>
              </p:ext>
            </p:extLst>
          </p:nvPr>
        </p:nvGraphicFramePr>
        <p:xfrm>
          <a:off x="77638" y="1587260"/>
          <a:ext cx="12025222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B32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Показатели заболеваемости репродуктивной системы женщин</a:t>
            </a:r>
          </a:p>
          <a:p>
            <a:pPr algn="ctr"/>
            <a:r>
              <a:rPr lang="ru-RU" sz="2600" b="1" dirty="0">
                <a:solidFill>
                  <a:srgbClr val="B32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 период с 2018 г. по 2020 г.</a:t>
            </a:r>
            <a:endParaRPr lang="ru-RU" sz="2600" b="1" dirty="0">
              <a:solidFill>
                <a:srgbClr val="B321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1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3CB2D-F562-40C2-8F3A-E8867231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0"/>
            <a:ext cx="977299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ФАКТОРЫ РИСКА, НА КОТОРЫЕ НАПРАВЛЕНА РАБОТА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9AAB1-EE66-42EC-9006-5969B7B7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54" y="1205820"/>
            <a:ext cx="10768857" cy="390565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потребление табака и других никотинсодержащих продуктов;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чрезмерное потребление алкоголя; 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нерациональное питание;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избыточная масса тела;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низкий уровень физической нагрузки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ru-RU" sz="2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повышенное артериальное давление;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повышенное содержание холестерина крови;</a:t>
            </a:r>
          </a:p>
          <a:p>
            <a:pPr>
              <a:defRPr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</a:rPr>
              <a:t>малоподвижный образ жизни.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FD92CC-23D1-4722-99A9-2B90C3E29A64}"/>
              </a:ext>
            </a:extLst>
          </p:cNvPr>
          <p:cNvSpPr/>
          <p:nvPr/>
        </p:nvSpPr>
        <p:spPr>
          <a:xfrm>
            <a:off x="8784077" y="870625"/>
            <a:ext cx="3015574" cy="511674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C65A40-EDFF-408A-BC89-19B6F6D9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25" y="1158193"/>
            <a:ext cx="2718242" cy="22520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0F7B1A-0269-4DB6-BB06-0096C95BB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04" y="3596593"/>
            <a:ext cx="2718242" cy="2055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9853F-E72F-4E0F-A66D-4AE4442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188914"/>
            <a:ext cx="9934643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МОТИВИРОВАНИЕ женщин К ВЕДЕНИЮ ЗОЖ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95224-B9D5-4308-A407-02AD52FE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69" y="1196501"/>
            <a:ext cx="8578647" cy="51043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200" dirty="0"/>
              <a:t>1</a:t>
            </a:r>
            <a:r>
              <a:rPr lang="ru-RU" sz="2200" dirty="0">
                <a:solidFill>
                  <a:schemeClr val="tx2"/>
                </a:solidFill>
              </a:rPr>
              <a:t>. Разработка и проведение информационно-коммуникационной кампании по формированию здоровье-сберегающего поведения и повышению ответственного отношения к своему здоровью, включая снижение потребления алкогольной и табачной продукции, с учетом возрастной категории женского населения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2. Размещение в СМИ и социальных сетях информации по вопросам ЗОЖ, реклама ограничения приема соли, сахара, употребления фастфудов, пользы правильного питания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3. Проведение лекций</a:t>
            </a:r>
            <a:r>
              <a:rPr lang="en-US" sz="2200" dirty="0">
                <a:solidFill>
                  <a:schemeClr val="tx2"/>
                </a:solidFill>
              </a:rPr>
              <a:t> – </a:t>
            </a:r>
            <a:r>
              <a:rPr lang="ru-RU" sz="2200" dirty="0">
                <a:solidFill>
                  <a:schemeClr val="tx2"/>
                </a:solidFill>
              </a:rPr>
              <a:t>презентаций, бесед, прямых эфиров по вопросам ЗОЖ, полезных привычек в  различных возрастных группах женского населения</a:t>
            </a:r>
            <a:r>
              <a:rPr lang="en-US" sz="2200" dirty="0">
                <a:solidFill>
                  <a:schemeClr val="tx2"/>
                </a:solidFill>
              </a:rPr>
              <a:t>;</a:t>
            </a:r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chemeClr val="tx2"/>
                </a:solidFill>
              </a:rPr>
              <a:t>4. Организация и проведение мероприятий, направленных на популяризацию здорового образа жизни, профилактику заболеваний в международные дни борьбы с участием волонтеров общественных организаций.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F5C2A5-7652-4F79-A4EE-50E023D18079}"/>
              </a:ext>
            </a:extLst>
          </p:cNvPr>
          <p:cNvSpPr/>
          <p:nvPr/>
        </p:nvSpPr>
        <p:spPr>
          <a:xfrm>
            <a:off x="9455285" y="198642"/>
            <a:ext cx="2577830" cy="6102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2CE98C-2D98-4335-BC40-5029C358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3" y="401469"/>
            <a:ext cx="2441913" cy="1831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E0F9-7E34-4672-9BC7-5905D85A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2" y="2334048"/>
            <a:ext cx="2441913" cy="1831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9A544A-CBDD-42D9-BC21-59AD0EDE5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42" y="4266626"/>
            <a:ext cx="2441912" cy="1831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AE451-6E3A-48B0-BEA3-FF3F2A98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1" y="188914"/>
            <a:ext cx="9941974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СОЗДАНИЕ УСЛОВИЙ ДЛЯ ВЕДЕНИЯ ЗОЖ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74761-6426-4171-BEDC-619AB3DE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2" y="1196502"/>
            <a:ext cx="8751110" cy="494165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1. Благоустройство района с целью улучшения гигиенических и экологических условий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2. Оборудование площадок для занятий физкультурно-оздоровительными (спортивными) мероприятиями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3. Организация в районе предприятий общественного питания с популяризацией здорового питания</a:t>
            </a: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4. Создание нетерпимых условий для негативных поведенческих факторов риска (выделение мест для курения, ограничение потребления алкоголя в общественных местах и др.).</a:t>
            </a:r>
          </a:p>
          <a:p>
            <a:pPr marL="0" indent="0" algn="just"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5. Организации мест семейного отдыха для населения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1D160C-5C5A-4862-8819-FF022E68FD5F}"/>
              </a:ext>
            </a:extLst>
          </p:cNvPr>
          <p:cNvSpPr/>
          <p:nvPr/>
        </p:nvSpPr>
        <p:spPr>
          <a:xfrm>
            <a:off x="9056452" y="389106"/>
            <a:ext cx="2928025" cy="5914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E9D938-58CF-445C-B14A-8C693988F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469082"/>
            <a:ext cx="2645311" cy="1810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F5FBBB-CC08-44A4-BDE3-EA50C9E2A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2378955"/>
            <a:ext cx="2704715" cy="1934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8A0820-C048-4A4D-98F7-0E28C43C4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43" y="4313749"/>
            <a:ext cx="2704715" cy="1824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07277-7B29-4A0B-8666-452BECD1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9" y="188911"/>
            <a:ext cx="8312703" cy="90664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br>
              <a:rPr lang="ru-RU" sz="3200" b="1" dirty="0">
                <a:latin typeface="+mn-lt"/>
              </a:rPr>
            </a:br>
            <a:r>
              <a:rPr lang="ru-RU" sz="3600" b="1" dirty="0"/>
              <a:t>ПРОВЕДЕНИЕ МЕДИЦИНСКИХ Профилактических МЕРОПРИЯТИЙ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ADB9-5A6E-4A8B-8DE7-060D68D4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2" y="1188108"/>
            <a:ext cx="8569325" cy="554355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Организация и проведение профилактических и диспансерных осмотров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Раннее выявление факторов риска по результатам профилактических осмотров и при обращении с заболеваниями в медицинскую организацию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Проведения консультирования и обучения в «школах здоровья» женщин с выявленными факторами риска, наблюдение их по 2 группе учета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Ранняя постановка на учет беременных женщин;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Организация диспансерного наблюдения женщин с выявленными заболеваниями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Иммунизация населения, в т.ч. женщин от основных социально-значимых инфекционных заболеваний, в т.ч. коронавирусной инфекции и гриппа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6. Проведение профилактических обследований для выявления ВИЧ/СПИД и инфекций, передаваемых половым путем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7. Организация и проведение реабилитационных мероприятий пациентам с хроническими заболеваниями, т.ч. санаторно-курортного лечения.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C6717C-EBD4-4588-A82F-AAC601D855D0}"/>
              </a:ext>
            </a:extLst>
          </p:cNvPr>
          <p:cNvSpPr/>
          <p:nvPr/>
        </p:nvSpPr>
        <p:spPr>
          <a:xfrm>
            <a:off x="9247517" y="370936"/>
            <a:ext cx="2637271" cy="5822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91D0E-7B65-4D9A-B2C3-43AE8A7B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3" y="584993"/>
            <a:ext cx="2401838" cy="1675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BCF13D-5803-4BA2-B0F4-F3A3E3C09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6" y="2372353"/>
            <a:ext cx="2415985" cy="1675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726B5-0212-45CE-AF12-E184B9FD0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3" y="4159714"/>
            <a:ext cx="2380649" cy="1754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921E-DBF7-4982-A768-2D2659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87550"/>
            <a:ext cx="9056355" cy="676072"/>
          </a:xfrm>
        </p:spPr>
        <p:txBody>
          <a:bodyPr/>
          <a:lstStyle/>
          <a:p>
            <a:r>
              <a:rPr lang="ru-RU" b="1" dirty="0"/>
              <a:t>Консультативная помощь женщинам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8B666-1C73-4F77-8F82-B6947DC4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924127"/>
            <a:ext cx="8735438" cy="48054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Медицинские консультации по профилю заболеваний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Оказание социальной консультативной помощи по вопросам выплат, получения льгот, оформлению инвалидности и другим вопросам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Правовая помощь женщинам в решении в социальных вопросов, защита интересов женщин и детей от негативных явлений, в том числе  жестокого обращения в семье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Помощь многодетным семьям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Консультирование психологов при эмоциональном выгорании и других психологических проблемах, в том числе в семье.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01E5B-D44A-47FE-8658-029FFE2D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15</a:t>
            </a:fld>
            <a:endParaRPr lang="ru-RU" noProof="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C4CAE2-5E69-4C41-AAE0-18B19888B711}"/>
              </a:ext>
            </a:extLst>
          </p:cNvPr>
          <p:cNvSpPr/>
          <p:nvPr/>
        </p:nvSpPr>
        <p:spPr>
          <a:xfrm>
            <a:off x="9124545" y="330740"/>
            <a:ext cx="2949175" cy="5729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49C2B-F699-40C0-81D9-CE6FFAC83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2" y="4500439"/>
            <a:ext cx="1750882" cy="1611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5837F-F096-417B-9CF6-8452EA32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39" y="4198066"/>
            <a:ext cx="2677341" cy="1728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83453-F451-4533-9EEA-01B0316F4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8" y="2318116"/>
            <a:ext cx="2674301" cy="19102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824DA9-83CB-478F-A471-A4294C6A6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39" y="594604"/>
            <a:ext cx="2669780" cy="17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60" y="100118"/>
            <a:ext cx="8122589" cy="593831"/>
          </a:xfrm>
        </p:spPr>
        <p:txBody>
          <a:bodyPr rtlCol="0"/>
          <a:lstStyle/>
          <a:p>
            <a:r>
              <a:rPr lang="ru-RU" b="1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60" y="654210"/>
            <a:ext cx="7309904" cy="5798431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sz="2400" dirty="0"/>
              <a:t>Одним из главных направлений </a:t>
            </a:r>
            <a:r>
              <a:rPr lang="ru-RU" sz="2400" i="1" dirty="0"/>
              <a:t>Национальной стратегии действий в интересах женщин на 2017-2022 годы </a:t>
            </a:r>
            <a:r>
              <a:rPr lang="ru-RU" sz="2400" dirty="0"/>
              <a:t>является </a:t>
            </a:r>
            <a:r>
              <a:rPr lang="ru-RU" sz="2400" b="1" dirty="0"/>
              <a:t>«Создание условий для сохранения здоровья женщин всех возрастов»</a:t>
            </a:r>
          </a:p>
          <a:p>
            <a:pPr algn="just"/>
            <a:r>
              <a:rPr lang="ru-RU" sz="2400" b="1" dirty="0"/>
              <a:t>Охрана здоровья женского населения – это ключевой фактор, обеспечивающий состояние защищенности настоящего и будущего поколений, является важной задачей любого государства.</a:t>
            </a:r>
          </a:p>
          <a:p>
            <a:pPr algn="just"/>
            <a:r>
              <a:rPr lang="ru-RU" sz="2400" b="1" dirty="0"/>
              <a:t>Здоровье женщины – это национальное достояние на протяжении всей ее жизни.</a:t>
            </a:r>
          </a:p>
          <a:p>
            <a:pPr marL="45720" indent="0">
              <a:buNone/>
            </a:pPr>
            <a:r>
              <a:rPr lang="ru-RU" sz="3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 ПРОГРАММЫ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chemeClr val="tx2"/>
                </a:solidFill>
              </a:rPr>
              <a:t>    </a:t>
            </a:r>
            <a:r>
              <a:rPr lang="ru-RU" sz="2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Увеличение количества женщин, ведущих здоровый образ жизни, повышение с участием женщины приверженности к здоровому образу жизни семьи и, как следствие - увеличение активного долголетия женского населения и населения Ленинградской области в целом.   </a:t>
            </a:r>
          </a:p>
          <a:p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>
          <a:xfrm flipH="1">
            <a:off x="7661564" y="100118"/>
            <a:ext cx="4402599" cy="635252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56" y="3907749"/>
            <a:ext cx="3950373" cy="2635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6" y="-382074"/>
            <a:ext cx="9823455" cy="1155462"/>
          </a:xfrm>
        </p:spPr>
        <p:txBody>
          <a:bodyPr rtlCol="0">
            <a:normAutofit/>
          </a:bodyPr>
          <a:lstStyle/>
          <a:p>
            <a:br>
              <a:rPr lang="ru-RU" b="1" dirty="0"/>
            </a:br>
            <a:r>
              <a:rPr lang="ru-RU" b="1" dirty="0"/>
              <a:t>Механизм реализации поставленной Цели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97508" y="831555"/>
            <a:ext cx="9823456" cy="1658316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1. Популяризация здорового образа жизни среди женщин разных возрастов: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детей и подростков с использованием каналов коммуникации и образом, значимым для этой аудитории (привлечение лидеров мнений, посыл «сохранения красоты» при здоровом питании (питание, микробиота и ее значение);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женщины репродуктивного возраста – здоровье детей и семьи;</a:t>
            </a:r>
          </a:p>
          <a:p>
            <a:pPr marL="0" lvl="1" indent="179388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женщины старшего возраста – здоровье семьи, профессиональное долголетие.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3</a:t>
            </a:fld>
            <a:endParaRPr lang="ru-RU" noProof="0" dirty="0"/>
          </a:p>
        </p:txBody>
      </p:sp>
      <p:sp>
        <p:nvSpPr>
          <p:cNvPr id="13" name="Полилиния 11">
            <a:extLst>
              <a:ext uri="{FF2B5EF4-FFF2-40B4-BE49-F238E27FC236}">
                <a16:creationId xmlns:a16="http://schemas.microsoft.com/office/drawing/2014/main" id="{DFB01C1A-A3E3-43CA-90A0-20E5D109DA65}"/>
              </a:ext>
            </a:extLst>
          </p:cNvPr>
          <p:cNvSpPr/>
          <p:nvPr/>
        </p:nvSpPr>
        <p:spPr>
          <a:xfrm>
            <a:off x="297507" y="2579460"/>
            <a:ext cx="9823457" cy="1161898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Повышение личной ответственности женщин за свое здоровье:</a:t>
            </a:r>
          </a:p>
          <a:p>
            <a:pPr marL="180975" lvl="1" indent="-180975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изменение позиции в отношении своего здоровья с пассивной на активную;</a:t>
            </a:r>
          </a:p>
          <a:p>
            <a:pPr marL="180975" lvl="1" indent="-180975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побуждение женщин на проведение комплекса мероприятий, которые снижают риск возникновения различных заболеваний.</a:t>
            </a:r>
          </a:p>
        </p:txBody>
      </p:sp>
      <p:sp>
        <p:nvSpPr>
          <p:cNvPr id="18" name="Полилиния 11">
            <a:extLst>
              <a:ext uri="{FF2B5EF4-FFF2-40B4-BE49-F238E27FC236}">
                <a16:creationId xmlns:a16="http://schemas.microsoft.com/office/drawing/2014/main" id="{5C922607-B048-4529-A3F9-BB11CEBC31A7}"/>
              </a:ext>
            </a:extLst>
          </p:cNvPr>
          <p:cNvSpPr/>
          <p:nvPr/>
        </p:nvSpPr>
        <p:spPr>
          <a:xfrm>
            <a:off x="297507" y="3830947"/>
            <a:ext cx="9823457" cy="63767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Усиление общественного внимания на вопрос здорового образа жизни без вредных привычек и его продвижения.</a:t>
            </a:r>
            <a:endParaRPr lang="ru-RU" sz="1600" dirty="0"/>
          </a:p>
        </p:txBody>
      </p:sp>
      <p:sp>
        <p:nvSpPr>
          <p:cNvPr id="19" name="Полилиния 11">
            <a:extLst>
              <a:ext uri="{FF2B5EF4-FFF2-40B4-BE49-F238E27FC236}">
                <a16:creationId xmlns:a16="http://schemas.microsoft.com/office/drawing/2014/main" id="{098BF94D-7B28-441B-8C4B-FDEFF4108D1B}"/>
              </a:ext>
            </a:extLst>
          </p:cNvPr>
          <p:cNvSpPr/>
          <p:nvPr/>
        </p:nvSpPr>
        <p:spPr>
          <a:xfrm>
            <a:off x="297507" y="4558209"/>
            <a:ext cx="9823457" cy="63767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Создание условий для ведения здорового образа жизни, включая нормативное обеспечение, формирование инфраструктуры.</a:t>
            </a:r>
            <a:endParaRPr lang="ru-RU" sz="1600" dirty="0"/>
          </a:p>
        </p:txBody>
      </p:sp>
      <p:sp>
        <p:nvSpPr>
          <p:cNvPr id="20" name="Полилиния 11">
            <a:extLst>
              <a:ext uri="{FF2B5EF4-FFF2-40B4-BE49-F238E27FC236}">
                <a16:creationId xmlns:a16="http://schemas.microsoft.com/office/drawing/2014/main" id="{7ECBE455-7D00-4AB6-832E-D1D0D35A36A3}"/>
              </a:ext>
            </a:extLst>
          </p:cNvPr>
          <p:cNvSpPr/>
          <p:nvPr/>
        </p:nvSpPr>
        <p:spPr>
          <a:xfrm>
            <a:off x="297507" y="5285471"/>
            <a:ext cx="9823457" cy="443183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Укрепление здоровья женщин старшего поколения.</a:t>
            </a:r>
            <a:endParaRPr lang="ru-RU" sz="1600" dirty="0"/>
          </a:p>
        </p:txBody>
      </p:sp>
      <p:sp>
        <p:nvSpPr>
          <p:cNvPr id="21" name="Полилиния 11">
            <a:extLst>
              <a:ext uri="{FF2B5EF4-FFF2-40B4-BE49-F238E27FC236}">
                <a16:creationId xmlns:a16="http://schemas.microsoft.com/office/drawing/2014/main" id="{2DB1A53C-90F7-4136-9DAA-1C2A16ED85B5}"/>
              </a:ext>
            </a:extLst>
          </p:cNvPr>
          <p:cNvSpPr/>
          <p:nvPr/>
        </p:nvSpPr>
        <p:spPr>
          <a:xfrm>
            <a:off x="297507" y="5786820"/>
            <a:ext cx="9823457" cy="635445"/>
          </a:xfrm>
          <a:custGeom>
            <a:avLst/>
            <a:gdLst>
              <a:gd name="connsiteX0" fmla="*/ 0 w 9345716"/>
              <a:gd name="connsiteY0" fmla="*/ 0 h 2207226"/>
              <a:gd name="connsiteX1" fmla="*/ 9345716 w 9345716"/>
              <a:gd name="connsiteY1" fmla="*/ 0 h 2207226"/>
              <a:gd name="connsiteX2" fmla="*/ 9345716 w 9345716"/>
              <a:gd name="connsiteY2" fmla="*/ 2207226 h 2207226"/>
              <a:gd name="connsiteX3" fmla="*/ 0 w 9345716"/>
              <a:gd name="connsiteY3" fmla="*/ 2207226 h 2207226"/>
              <a:gd name="connsiteX4" fmla="*/ 0 w 9345716"/>
              <a:gd name="connsiteY4" fmla="*/ 0 h 22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5716" h="2207226">
                <a:moveTo>
                  <a:pt x="0" y="0"/>
                </a:moveTo>
                <a:lnTo>
                  <a:pt x="9345716" y="0"/>
                </a:lnTo>
                <a:lnTo>
                  <a:pt x="9345716" y="2207226"/>
                </a:lnTo>
                <a:lnTo>
                  <a:pt x="0" y="2207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91440" rIns="91440" bIns="91440" numCol="1" spcCol="1270" anchor="t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. Популяризация профилактики заболеваний как важной составляющей </a:t>
            </a:r>
            <a:br>
              <a:rPr lang="ru-RU" kern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kern="1200" dirty="0">
                <a:solidFill>
                  <a:schemeClr val="accent1">
                    <a:lumMod val="50000"/>
                  </a:schemeClr>
                </a:solidFill>
              </a:rPr>
              <a:t>жизни современной женщины.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46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9676A7D-B8F7-4BB7-AF9F-13E4C72CBAB6}"/>
              </a:ext>
            </a:extLst>
          </p:cNvPr>
          <p:cNvSpPr txBox="1">
            <a:spLocks/>
          </p:cNvSpPr>
          <p:nvPr/>
        </p:nvSpPr>
        <p:spPr>
          <a:xfrm>
            <a:off x="297507" y="-3820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Задачи программы 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6A104F5-0A91-448E-9A3E-B232F8D20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37293"/>
              </p:ext>
            </p:extLst>
          </p:nvPr>
        </p:nvGraphicFramePr>
        <p:xfrm>
          <a:off x="297507" y="794765"/>
          <a:ext cx="11642702" cy="572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0CA65A73-2DE2-41C5-899A-5D4AB53D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8970E115-3438-4D10-906D-86E387BA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7103290A-AE50-43ED-9D60-28024E9E0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3DD6167F-AE81-44C2-8B43-E96AE1BED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242BF648-823D-426E-9E33-C1CA461F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EEB72-E0BC-4586-8DB5-15100DD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57" y="156525"/>
            <a:ext cx="9141125" cy="64769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dirty="0"/>
            </a:br>
            <a:r>
              <a:rPr lang="ru-RU" sz="3800" b="1" dirty="0"/>
              <a:t>здоровье женщины</a:t>
            </a:r>
            <a:endParaRPr lang="ru-RU" sz="3800" dirty="0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06D784C2-9DF9-4171-A407-52DAA5A6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5" y="836612"/>
            <a:ext cx="10092906" cy="5832475"/>
          </a:xfrm>
        </p:spPr>
        <p:txBody>
          <a:bodyPr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ADFD19-76B0-4577-B00B-22BF63A5C0FF}"/>
              </a:ext>
            </a:extLst>
          </p:cNvPr>
          <p:cNvSpPr/>
          <p:nvPr/>
        </p:nvSpPr>
        <p:spPr>
          <a:xfrm>
            <a:off x="1653702" y="748493"/>
            <a:ext cx="8391728" cy="2333557"/>
          </a:xfrm>
          <a:prstGeom prst="rect">
            <a:avLst/>
          </a:prstGeom>
          <a:gradFill>
            <a:gsLst>
              <a:gs pos="94000">
                <a:srgbClr val="BCAFEB"/>
              </a:gs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здоровье женщины </a:t>
            </a: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– это способность обеспечивать: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воспроизводство и воспитание полноценного потомства;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необходимую продолжительность жизни; </a:t>
            </a:r>
          </a:p>
          <a:p>
            <a:pPr algn="just">
              <a:defRPr/>
            </a:pP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- адекватную активность в производственной деятельности региона.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A32A77-268B-4F69-84FA-9E4653075825}"/>
              </a:ext>
            </a:extLst>
          </p:cNvPr>
          <p:cNvSpPr/>
          <p:nvPr/>
        </p:nvSpPr>
        <p:spPr>
          <a:xfrm>
            <a:off x="4748214" y="4149726"/>
            <a:ext cx="2808287" cy="187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Женское население Ленинградской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89FF78-24B2-4605-868F-6DBBA24DD099}"/>
              </a:ext>
            </a:extLst>
          </p:cNvPr>
          <p:cNvSpPr/>
          <p:nvPr/>
        </p:nvSpPr>
        <p:spPr>
          <a:xfrm>
            <a:off x="330739" y="3775951"/>
            <a:ext cx="3952335" cy="2379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ГКУЗ ЛО «Центр общественного здоровья»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Ленинградское отделение «Союза женщин России»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АНО «Университет здоровья»</a:t>
            </a:r>
            <a:r>
              <a:rPr lang="en-US" dirty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ГАПОУ ЛО «Мультицентр социальной и  трудовой интеграции.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03B3D2-BCD9-419A-B296-87CE41AFBFB9}"/>
              </a:ext>
            </a:extLst>
          </p:cNvPr>
          <p:cNvSpPr/>
          <p:nvPr/>
        </p:nvSpPr>
        <p:spPr>
          <a:xfrm>
            <a:off x="8016876" y="3985939"/>
            <a:ext cx="3784827" cy="212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Увеличение числа женщин, ведущих здоровый образ жизни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Повышение рождаемости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Снижение смертности женского населения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Уменьшение естественной убыли населения в целом.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DD89EBD-5289-44FE-AF68-E7ED3A230C83}"/>
              </a:ext>
            </a:extLst>
          </p:cNvPr>
          <p:cNvSpPr/>
          <p:nvPr/>
        </p:nvSpPr>
        <p:spPr>
          <a:xfrm>
            <a:off x="4283075" y="4797425"/>
            <a:ext cx="465138" cy="50323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4FF3344-A604-4423-8291-48784982A112}"/>
              </a:ext>
            </a:extLst>
          </p:cNvPr>
          <p:cNvSpPr/>
          <p:nvPr/>
        </p:nvSpPr>
        <p:spPr>
          <a:xfrm>
            <a:off x="7556501" y="4797426"/>
            <a:ext cx="460375" cy="576263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A11F03B-2DDA-4A0D-AC75-21D1E153CE2E}"/>
              </a:ext>
            </a:extLst>
          </p:cNvPr>
          <p:cNvSpPr/>
          <p:nvPr/>
        </p:nvSpPr>
        <p:spPr>
          <a:xfrm>
            <a:off x="535022" y="3170169"/>
            <a:ext cx="3219856" cy="47146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Участники проекта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9508C2B-05F7-40AD-8BB7-54169A53E69E}"/>
              </a:ext>
            </a:extLst>
          </p:cNvPr>
          <p:cNvSpPr/>
          <p:nvPr/>
        </p:nvSpPr>
        <p:spPr>
          <a:xfrm>
            <a:off x="4922196" y="3249039"/>
            <a:ext cx="2529191" cy="8073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Целевая аудитория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C2944BF-E37F-4F4B-A105-1FFEAEB9088D}"/>
              </a:ext>
            </a:extLst>
          </p:cNvPr>
          <p:cNvSpPr/>
          <p:nvPr/>
        </p:nvSpPr>
        <p:spPr>
          <a:xfrm>
            <a:off x="7821038" y="3199688"/>
            <a:ext cx="3680358" cy="57626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Ожидаемый результат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9D37C-C104-4AE8-82DA-A7A07B32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56" y="223735"/>
            <a:ext cx="9889787" cy="8922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АЛГОРИТМ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5B70C-743B-47D8-A98B-F6499B6F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46" y="1254868"/>
            <a:ext cx="8375515" cy="434826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1. Сбор данных о состоянии здоровья женщин в Ленинградской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области, опрос женщин по вопросам здорового образа жизни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Анализ сложившихся экологических, демографических, социально-экономических  показателей в регионе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По результатам анализа корректировка задач и содержания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программы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Составления плана первоочередных мероприятий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Реализация выбранных мероприятий программы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6. Анализ результатов за определенный период,  совершенствование программы.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92C29-C803-4443-80AB-B4367C48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26" y="1116012"/>
            <a:ext cx="3889351" cy="4139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92" y="-394144"/>
            <a:ext cx="11502402" cy="1143000"/>
          </a:xfrm>
        </p:spPr>
        <p:txBody>
          <a:bodyPr rtlCol="0"/>
          <a:lstStyle/>
          <a:p>
            <a:pPr algn="ctr"/>
            <a:r>
              <a:rPr lang="ru-RU" b="1" dirty="0"/>
              <a:t>Медико-демографические показатели населения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88" y="6581001"/>
            <a:ext cx="184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по данным Петростата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82801" y="1047296"/>
            <a:ext cx="3418144" cy="3053649"/>
            <a:chOff x="682801" y="1047296"/>
            <a:chExt cx="3418144" cy="3053649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val="3613113383"/>
                </p:ext>
              </p:extLst>
            </p:nvPr>
          </p:nvGraphicFramePr>
          <p:xfrm>
            <a:off x="682801" y="1416628"/>
            <a:ext cx="3418144" cy="2684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881727" y="1047296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Численность населения 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570089" y="1047296"/>
            <a:ext cx="3309008" cy="2421119"/>
            <a:chOff x="4570089" y="1047296"/>
            <a:chExt cx="3309008" cy="242111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70089" y="1047296"/>
              <a:ext cx="3309008" cy="2421119"/>
              <a:chOff x="4570089" y="1047296"/>
              <a:chExt cx="3309008" cy="2421119"/>
            </a:xfrm>
          </p:grpSpPr>
          <p:graphicFrame>
            <p:nvGraphicFramePr>
              <p:cNvPr id="11" name="Диаграмма 10"/>
              <p:cNvGraphicFramePr/>
              <p:nvPr>
                <p:extLst>
                  <p:ext uri="{D42A27DB-BD31-4B8C-83A1-F6EECF244321}">
                    <p14:modId xmlns:p14="http://schemas.microsoft.com/office/powerpoint/2010/main" val="3959332206"/>
                  </p:ext>
                </p:extLst>
              </p:nvPr>
            </p:nvGraphicFramePr>
            <p:xfrm>
              <a:off x="5006588" y="1416629"/>
              <a:ext cx="2872509" cy="20517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570089" y="1047296"/>
                <a:ext cx="3020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j-lt"/>
                  </a:rPr>
                  <a:t>Количество мужчин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921062" y="2081048"/>
              <a:ext cx="882870" cy="567559"/>
              <a:chOff x="6921062" y="2081048"/>
              <a:chExt cx="882870" cy="567559"/>
            </a:xfrm>
          </p:grpSpPr>
          <p:sp>
            <p:nvSpPr>
              <p:cNvPr id="14" name="Стрелка вверх 13"/>
              <p:cNvSpPr/>
              <p:nvPr/>
            </p:nvSpPr>
            <p:spPr>
              <a:xfrm>
                <a:off x="6921062" y="2081048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94483" y="2210938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10,1%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8315596" y="1047296"/>
            <a:ext cx="3456790" cy="2421118"/>
            <a:chOff x="8315596" y="1047296"/>
            <a:chExt cx="3456790" cy="2421118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2049520358"/>
                </p:ext>
              </p:extLst>
            </p:nvPr>
          </p:nvGraphicFramePr>
          <p:xfrm>
            <a:off x="8752096" y="1416628"/>
            <a:ext cx="3020290" cy="2051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8315596" y="1047296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Количество женщин</a:t>
              </a: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0824228" y="2081048"/>
              <a:ext cx="882870" cy="567559"/>
              <a:chOff x="6921062" y="2081048"/>
              <a:chExt cx="882870" cy="567559"/>
            </a:xfrm>
          </p:grpSpPr>
          <p:sp>
            <p:nvSpPr>
              <p:cNvPr id="20" name="Стрелка вверх 19"/>
              <p:cNvSpPr/>
              <p:nvPr/>
            </p:nvSpPr>
            <p:spPr>
              <a:xfrm>
                <a:off x="6921062" y="2081048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94483" y="2210938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8,5%</a:t>
                </a:r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4D8FE0-DDD1-4B34-B4B8-89293D4DC2CA}"/>
              </a:ext>
            </a:extLst>
          </p:cNvPr>
          <p:cNvGrpSpPr/>
          <p:nvPr/>
        </p:nvGrpSpPr>
        <p:grpSpPr>
          <a:xfrm>
            <a:off x="531648" y="4150057"/>
            <a:ext cx="3971319" cy="2286716"/>
            <a:chOff x="531648" y="4150057"/>
            <a:chExt cx="3971319" cy="2286716"/>
          </a:xfrm>
        </p:grpSpPr>
        <p:sp>
          <p:nvSpPr>
            <p:cNvPr id="26" name="TextBox 25"/>
            <p:cNvSpPr txBox="1"/>
            <p:nvPr/>
          </p:nvSpPr>
          <p:spPr>
            <a:xfrm>
              <a:off x="881726" y="4150057"/>
              <a:ext cx="302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рождаемости</a:t>
              </a:r>
            </a:p>
          </p:txBody>
        </p:sp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1111201368"/>
                </p:ext>
              </p:extLst>
            </p:nvPr>
          </p:nvGraphicFramePr>
          <p:xfrm>
            <a:off x="531648" y="4768717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2" name="Группа 31"/>
            <p:cNvGrpSpPr/>
            <p:nvPr/>
          </p:nvGrpSpPr>
          <p:grpSpPr>
            <a:xfrm>
              <a:off x="3616036" y="5054203"/>
              <a:ext cx="886931" cy="614453"/>
              <a:chOff x="3616036" y="5054203"/>
              <a:chExt cx="886931" cy="614453"/>
            </a:xfrm>
          </p:grpSpPr>
          <p:sp>
            <p:nvSpPr>
              <p:cNvPr id="30" name="Стрелка вверх 29"/>
              <p:cNvSpPr/>
              <p:nvPr/>
            </p:nvSpPr>
            <p:spPr>
              <a:xfrm flipV="1">
                <a:off x="3616036" y="5054203"/>
                <a:ext cx="177482" cy="614453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93518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2,7%</a:t>
                </a:r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203E150-B2B8-46F3-9F92-FA9818F3D398}"/>
              </a:ext>
            </a:extLst>
          </p:cNvPr>
          <p:cNvGrpSpPr/>
          <p:nvPr/>
        </p:nvGrpSpPr>
        <p:grpSpPr>
          <a:xfrm>
            <a:off x="4328669" y="4165666"/>
            <a:ext cx="4031591" cy="2091814"/>
            <a:chOff x="4328669" y="4165666"/>
            <a:chExt cx="4031591" cy="2091814"/>
          </a:xfrm>
        </p:grpSpPr>
        <p:sp>
          <p:nvSpPr>
            <p:cNvPr id="33" name="TextBox 32"/>
            <p:cNvSpPr txBox="1"/>
            <p:nvPr/>
          </p:nvSpPr>
          <p:spPr>
            <a:xfrm>
              <a:off x="4384089" y="4165666"/>
              <a:ext cx="3496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общей смертности</a:t>
              </a:r>
            </a:p>
          </p:txBody>
        </p:sp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026959672"/>
                </p:ext>
              </p:extLst>
            </p:nvPr>
          </p:nvGraphicFramePr>
          <p:xfrm>
            <a:off x="4328669" y="4589424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39" name="Группа 38"/>
            <p:cNvGrpSpPr/>
            <p:nvPr/>
          </p:nvGrpSpPr>
          <p:grpSpPr>
            <a:xfrm>
              <a:off x="7486540" y="5035186"/>
              <a:ext cx="873720" cy="567559"/>
              <a:chOff x="7717221" y="5035186"/>
              <a:chExt cx="873720" cy="56755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881492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18,1%</a:t>
                </a:r>
              </a:p>
            </p:txBody>
          </p:sp>
          <p:sp>
            <p:nvSpPr>
              <p:cNvPr id="38" name="Стрелка вверх 37"/>
              <p:cNvSpPr/>
              <p:nvPr/>
            </p:nvSpPr>
            <p:spPr>
              <a:xfrm>
                <a:off x="7717221" y="5035186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BCDC48D-F916-477C-9540-DE69016318C7}"/>
              </a:ext>
            </a:extLst>
          </p:cNvPr>
          <p:cNvGrpSpPr/>
          <p:nvPr/>
        </p:nvGrpSpPr>
        <p:grpSpPr>
          <a:xfrm>
            <a:off x="4441496" y="5133352"/>
            <a:ext cx="3309009" cy="1418670"/>
            <a:chOff x="4441496" y="5133352"/>
            <a:chExt cx="3309009" cy="141867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4771055" y="5133352"/>
              <a:ext cx="2377885" cy="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41496" y="6244245"/>
              <a:ext cx="3309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</a:rPr>
                <a:t>13,3 – целевой показатель не достигнут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272632" y="5141418"/>
              <a:ext cx="5501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13,3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D0928B9-6D25-4527-8DF7-32C2C55CC731}"/>
              </a:ext>
            </a:extLst>
          </p:cNvPr>
          <p:cNvGrpSpPr/>
          <p:nvPr/>
        </p:nvGrpSpPr>
        <p:grpSpPr>
          <a:xfrm>
            <a:off x="8291950" y="4150057"/>
            <a:ext cx="3933243" cy="2335828"/>
            <a:chOff x="8291950" y="4150057"/>
            <a:chExt cx="3933243" cy="2335828"/>
          </a:xfrm>
        </p:grpSpPr>
        <p:graphicFrame>
          <p:nvGraphicFramePr>
            <p:cNvPr id="45" name="Диаграмма 44"/>
            <p:cNvGraphicFramePr/>
            <p:nvPr>
              <p:extLst>
                <p:ext uri="{D42A27DB-BD31-4B8C-83A1-F6EECF244321}">
                  <p14:modId xmlns:p14="http://schemas.microsoft.com/office/powerpoint/2010/main" val="3265373443"/>
                </p:ext>
              </p:extLst>
            </p:nvPr>
          </p:nvGraphicFramePr>
          <p:xfrm>
            <a:off x="8357391" y="4817829"/>
            <a:ext cx="3370369" cy="1668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8291950" y="4150057"/>
              <a:ext cx="3496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j-lt"/>
                </a:rPr>
                <a:t>Показатель смертности у лиц трудоспособного возраста</a:t>
              </a: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1351473" y="5101097"/>
              <a:ext cx="873720" cy="567559"/>
              <a:chOff x="7717221" y="5035186"/>
              <a:chExt cx="873720" cy="56755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881492" y="5160244"/>
                <a:ext cx="709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4">
                        <a:lumMod val="50000"/>
                      </a:schemeClr>
                    </a:solidFill>
                  </a:rPr>
                  <a:t>8,7%</a:t>
                </a:r>
              </a:p>
            </p:txBody>
          </p:sp>
          <p:sp>
            <p:nvSpPr>
              <p:cNvPr id="49" name="Стрелка вверх 48"/>
              <p:cNvSpPr/>
              <p:nvPr/>
            </p:nvSpPr>
            <p:spPr>
              <a:xfrm>
                <a:off x="7717221" y="5035186"/>
                <a:ext cx="173421" cy="567559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90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3" y="60385"/>
            <a:ext cx="11519654" cy="681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92213"/>
              </p:ext>
            </p:extLst>
          </p:nvPr>
        </p:nvGraphicFramePr>
        <p:xfrm>
          <a:off x="87549" y="1587260"/>
          <a:ext cx="12033115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B32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о наблюдении беременных в женских консультациях медицинских учреждений Ленинградской области за период с 2018 г. по 2020 г.</a:t>
            </a:r>
          </a:p>
        </p:txBody>
      </p:sp>
    </p:spTree>
    <p:extLst>
      <p:ext uri="{BB962C8B-B14F-4D97-AF65-F5344CB8AC3E}">
        <p14:creationId xmlns:p14="http://schemas.microsoft.com/office/powerpoint/2010/main" val="32839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700E-F38D-413C-8FC8-8AB7DEE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60385"/>
            <a:ext cx="11640424" cy="681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репродуктивные Показатели здоровья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52637C3-CAA1-4AC3-8B6F-1122F2DBE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812426"/>
              </p:ext>
            </p:extLst>
          </p:nvPr>
        </p:nvGraphicFramePr>
        <p:xfrm>
          <a:off x="350292" y="1587260"/>
          <a:ext cx="11640424" cy="502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B9320A-7688-412E-99A5-4B77683ACBA4}"/>
              </a:ext>
            </a:extLst>
          </p:cNvPr>
          <p:cNvSpPr txBox="1"/>
          <p:nvPr/>
        </p:nvSpPr>
        <p:spPr>
          <a:xfrm>
            <a:off x="198407" y="841442"/>
            <a:ext cx="117923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B32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Количество случаев прерывания беременности за период с 2018 г. по 2020 г.</a:t>
            </a:r>
            <a:endParaRPr lang="ru-RU" sz="2600" b="1" dirty="0">
              <a:solidFill>
                <a:srgbClr val="B321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7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740</TotalTime>
  <Words>1325</Words>
  <Application>Microsoft Office PowerPoint</Application>
  <PresentationFormat>Широкоэкранный</PresentationFormat>
  <Paragraphs>136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Здоровье и фитнес 16x9</vt:lpstr>
      <vt:lpstr>Проект ПРОГРАММЫ «Сохранение здоровья женщин  Ленинградской области»</vt:lpstr>
      <vt:lpstr>Актуальность</vt:lpstr>
      <vt:lpstr> Механизм реализации поставленной Цели</vt:lpstr>
      <vt:lpstr>Презентация PowerPoint</vt:lpstr>
      <vt:lpstr> здоровье женщины</vt:lpstr>
      <vt:lpstr>АЛГОРИТМ РАБОТЫ</vt:lpstr>
      <vt:lpstr>Медико-демографические показатели населения</vt:lpstr>
      <vt:lpstr>репродуктивные Показатели здоровья</vt:lpstr>
      <vt:lpstr>репродуктивные Показатели здоровья</vt:lpstr>
      <vt:lpstr>репродуктивные Показатели здоровья</vt:lpstr>
      <vt:lpstr>ФАКТОРЫ РИСКА, НА КОТОРЫЕ НАПРАВЛЕНА РАБОТА ПРОГРАММЫ:</vt:lpstr>
      <vt:lpstr>МОТИВИРОВАНИЕ женщин К ВЕДЕНИЮ ЗОЖ</vt:lpstr>
      <vt:lpstr>СОЗДАНИЕ УСЛОВИЙ ДЛЯ ВЕДЕНИЯ ЗОЖ </vt:lpstr>
      <vt:lpstr>   ПРОВЕДЕНИЕ МЕДИЦИНСКИХ Профилактических МЕРОПРИЯТИЙ </vt:lpstr>
      <vt:lpstr>Консультативная помощь женщинам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рисунками</dc:title>
  <dc:creator>Царев Михаил Вячеславович</dc:creator>
  <cp:lastModifiedBy>Center Profilaktiki</cp:lastModifiedBy>
  <cp:revision>90</cp:revision>
  <dcterms:created xsi:type="dcterms:W3CDTF">2021-11-23T16:14:36Z</dcterms:created>
  <dcterms:modified xsi:type="dcterms:W3CDTF">2021-12-15T07:15:29Z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