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22" r:id="rId3"/>
    <p:sldId id="423" r:id="rId4"/>
    <p:sldId id="424" r:id="rId5"/>
    <p:sldId id="425" r:id="rId6"/>
    <p:sldId id="257" r:id="rId7"/>
    <p:sldId id="258" r:id="rId8"/>
    <p:sldId id="261" r:id="rId9"/>
    <p:sldId id="259" r:id="rId10"/>
    <p:sldId id="260" r:id="rId11"/>
    <p:sldId id="262" r:id="rId12"/>
    <p:sldId id="426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202DD0"/>
    <a:srgbClr val="FF00FF"/>
    <a:srgbClr val="6E3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квартал</c:v>
                </c:pt>
                <c:pt idx="1">
                  <c:v>II квартал</c:v>
                </c:pt>
                <c:pt idx="2">
                  <c:v>III квартал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21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0-4A67-8ABF-3A5A50BCE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99136"/>
        <c:axId val="58143808"/>
      </c:barChart>
      <c:catAx>
        <c:axId val="14069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8143808"/>
        <c:crosses val="autoZero"/>
        <c:auto val="1"/>
        <c:lblAlgn val="ctr"/>
        <c:lblOffset val="100"/>
        <c:noMultiLvlLbl val="0"/>
      </c:catAx>
      <c:valAx>
        <c:axId val="5814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069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квартал</c:v>
                </c:pt>
                <c:pt idx="1">
                  <c:v>II квартал</c:v>
                </c:pt>
                <c:pt idx="2">
                  <c:v>III квартал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6.9</c:v>
                </c:pt>
                <c:pt idx="1">
                  <c:v>8.6999999999999993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E-492D-AAB0-CDB599867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25312"/>
        <c:axId val="58143232"/>
      </c:barChart>
      <c:catAx>
        <c:axId val="14612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8143232"/>
        <c:crosses val="autoZero"/>
        <c:auto val="1"/>
        <c:lblAlgn val="ctr"/>
        <c:lblOffset val="100"/>
        <c:noMultiLvlLbl val="0"/>
      </c:catAx>
      <c:valAx>
        <c:axId val="5814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612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391</c:v>
                </c:pt>
                <c:pt idx="1">
                  <c:v>385</c:v>
                </c:pt>
                <c:pt idx="2">
                  <c:v>476</c:v>
                </c:pt>
                <c:pt idx="3">
                  <c:v>501</c:v>
                </c:pt>
                <c:pt idx="4">
                  <c:v>573</c:v>
                </c:pt>
                <c:pt idx="5">
                  <c:v>556</c:v>
                </c:pt>
                <c:pt idx="6">
                  <c:v>586</c:v>
                </c:pt>
                <c:pt idx="7">
                  <c:v>581</c:v>
                </c:pt>
                <c:pt idx="8">
                  <c:v>592</c:v>
                </c:pt>
                <c:pt idx="9">
                  <c:v>597</c:v>
                </c:pt>
                <c:pt idx="10">
                  <c:v>591</c:v>
                </c:pt>
                <c:pt idx="11">
                  <c:v>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5-41D5-A046-0E2587350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27360"/>
        <c:axId val="624985216"/>
      </c:barChart>
      <c:catAx>
        <c:axId val="14612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24985216"/>
        <c:crosses val="autoZero"/>
        <c:auto val="1"/>
        <c:lblAlgn val="ctr"/>
        <c:lblOffset val="100"/>
        <c:noMultiLvlLbl val="0"/>
      </c:catAx>
      <c:valAx>
        <c:axId val="62498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612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A5F3-3B20-4731-A41D-0A5B515BFDA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6DC0-73FB-4100-8D1C-168EB076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4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Показать расстояние стрелками в КМ от населенных пунктов к наро-фоминску:</a:t>
            </a:r>
            <a:br/>
            <a:r>
              <a:rPr lang="ru-RU" sz="2000" b="0" strike="noStrike" spc="-1">
                <a:latin typeface="Arial"/>
              </a:rPr>
              <a:t>Шаховская 138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Латошино 168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Волоколамск 134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Истра 179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Можайск 66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Руза 64 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Одинцово 54</a:t>
            </a: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Дедовск 55</a:t>
            </a:r>
          </a:p>
        </p:txBody>
      </p:sp>
      <p:sp>
        <p:nvSpPr>
          <p:cNvPr id="25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D0F29D4-32F6-4985-BCE4-53B3B87FF2E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26DC0-73FB-4100-8D1C-168EB07623C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0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1600200"/>
            <a:ext cx="510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6A50-40BE-4D40-A361-29105E114E5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8ECE-427D-4574-82AA-B0CE0E1AAA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78" y="4819471"/>
            <a:ext cx="903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/>
              <a:t>«Служба заботы о пациентах»</a:t>
            </a:r>
          </a:p>
          <a:p>
            <a:pPr algn="ctr"/>
            <a:r>
              <a:rPr lang="ru-RU" sz="2400" b="1" i="1" dirty="0"/>
              <a:t>как модель работы </a:t>
            </a:r>
            <a:r>
              <a:rPr lang="ru-RU" sz="2400" b="1" i="1" dirty="0" err="1"/>
              <a:t>мультидсциплинарной</a:t>
            </a:r>
            <a:r>
              <a:rPr lang="ru-RU" sz="2400" b="1" i="1" dirty="0"/>
              <a:t> команды</a:t>
            </a:r>
          </a:p>
          <a:p>
            <a:pPr algn="ctr"/>
            <a:r>
              <a:rPr lang="ru-RU" sz="2400" b="1" i="1" dirty="0"/>
              <a:t>на примере ГБУЗ МО «Наро-Фоминский перинатальный центр» </a:t>
            </a:r>
            <a:endParaRPr lang="en-US" sz="2400" b="1" i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C53469-59BE-4910-BC18-5E7432DA53F3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5943600"/>
            <a:ext cx="3019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i="1" dirty="0"/>
              <a:t>Представил: </a:t>
            </a:r>
          </a:p>
          <a:p>
            <a:pPr algn="r"/>
            <a:r>
              <a:rPr lang="ru-RU" sz="1600" i="1" dirty="0"/>
              <a:t>Главный врач ГБУЗ МО «Н-ФПЦ»</a:t>
            </a:r>
          </a:p>
          <a:p>
            <a:pPr algn="r"/>
            <a:r>
              <a:rPr lang="ru-RU" sz="1600" i="1" dirty="0"/>
              <a:t>Л.В. </a:t>
            </a:r>
            <a:r>
              <a:rPr lang="ru-RU" sz="1600" i="1" dirty="0" err="1"/>
              <a:t>Кещьян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7224" y="380692"/>
            <a:ext cx="5146775" cy="915242"/>
          </a:xfrm>
        </p:spPr>
        <p:txBody>
          <a:bodyPr>
            <a:normAutofit/>
          </a:bodyPr>
          <a:lstStyle/>
          <a:p>
            <a:r>
              <a:rPr lang="ru-RU" sz="2400" dirty="0"/>
              <a:t>Члены </a:t>
            </a:r>
            <a:r>
              <a:rPr lang="ru-RU" sz="2400" dirty="0" err="1"/>
              <a:t>мультидисциплинарной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команды</a:t>
            </a:r>
            <a:endParaRPr lang="en-US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D13979-68BB-465A-999E-F46828A2B75F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874968F-A408-4A06-AF0A-E1260A502682}"/>
              </a:ext>
            </a:extLst>
          </p:cNvPr>
          <p:cNvSpPr/>
          <p:nvPr/>
        </p:nvSpPr>
        <p:spPr>
          <a:xfrm>
            <a:off x="5572125" y="3348005"/>
            <a:ext cx="1600200" cy="1562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ПАЦИЕНТ И ЕГО СЕМЬЯ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F742E21-84B3-476B-9377-91A93F6273A7}"/>
              </a:ext>
            </a:extLst>
          </p:cNvPr>
          <p:cNvSpPr/>
          <p:nvPr/>
        </p:nvSpPr>
        <p:spPr>
          <a:xfrm rot="5400000" flipV="1">
            <a:off x="6162675" y="2959385"/>
            <a:ext cx="4191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014B15E-47D8-468C-9979-BB59BEF6BB17}"/>
              </a:ext>
            </a:extLst>
          </p:cNvPr>
          <p:cNvSpPr/>
          <p:nvPr/>
        </p:nvSpPr>
        <p:spPr>
          <a:xfrm rot="16200000" flipV="1">
            <a:off x="6162675" y="5032025"/>
            <a:ext cx="4191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1831D2B-7EC3-4ED0-910A-82DEA97E3D5F}"/>
              </a:ext>
            </a:extLst>
          </p:cNvPr>
          <p:cNvSpPr/>
          <p:nvPr/>
        </p:nvSpPr>
        <p:spPr>
          <a:xfrm rot="10800000" flipV="1">
            <a:off x="7199864" y="3995705"/>
            <a:ext cx="4191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2C592C16-9C7A-4313-B450-000A6D33637C}"/>
              </a:ext>
            </a:extLst>
          </p:cNvPr>
          <p:cNvSpPr/>
          <p:nvPr/>
        </p:nvSpPr>
        <p:spPr>
          <a:xfrm flipV="1">
            <a:off x="5125487" y="3995706"/>
            <a:ext cx="4191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A540EDB9-4C8D-47BA-9CC6-E935379AF1E0}"/>
              </a:ext>
            </a:extLst>
          </p:cNvPr>
          <p:cNvSpPr/>
          <p:nvPr/>
        </p:nvSpPr>
        <p:spPr>
          <a:xfrm rot="19496275" flipV="1">
            <a:off x="5376557" y="4776754"/>
            <a:ext cx="4191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031085A-D0DC-437B-8617-720A85F3117B}"/>
              </a:ext>
            </a:extLst>
          </p:cNvPr>
          <p:cNvSpPr/>
          <p:nvPr/>
        </p:nvSpPr>
        <p:spPr>
          <a:xfrm rot="13911164" flipV="1">
            <a:off x="6938439" y="4828233"/>
            <a:ext cx="4191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28AA7E01-1CDE-42D9-B973-ACC5C295BE6C}"/>
              </a:ext>
            </a:extLst>
          </p:cNvPr>
          <p:cNvSpPr/>
          <p:nvPr/>
        </p:nvSpPr>
        <p:spPr>
          <a:xfrm rot="13911164" flipH="1" flipV="1">
            <a:off x="5408875" y="3234118"/>
            <a:ext cx="424495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1FEF74E4-097C-407C-B37C-D73A34711FC6}"/>
              </a:ext>
            </a:extLst>
          </p:cNvPr>
          <p:cNvSpPr/>
          <p:nvPr/>
        </p:nvSpPr>
        <p:spPr>
          <a:xfrm rot="19496275" flipH="1" flipV="1">
            <a:off x="6922367" y="3242586"/>
            <a:ext cx="458397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DE6295D-3037-4DF4-842C-6E6F90D856EB}"/>
              </a:ext>
            </a:extLst>
          </p:cNvPr>
          <p:cNvSpPr/>
          <p:nvPr/>
        </p:nvSpPr>
        <p:spPr>
          <a:xfrm>
            <a:off x="5621122" y="5439002"/>
            <a:ext cx="1501955" cy="13968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психолог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8E1906A-11BF-4B80-94A0-243BABAC5EE0}"/>
              </a:ext>
            </a:extLst>
          </p:cNvPr>
          <p:cNvSpPr txBox="1">
            <a:spLocks/>
          </p:cNvSpPr>
          <p:nvPr/>
        </p:nvSpPr>
        <p:spPr>
          <a:xfrm>
            <a:off x="-598836" y="304800"/>
            <a:ext cx="4750000" cy="915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принципы </a:t>
            </a:r>
          </a:p>
          <a:p>
            <a:r>
              <a:rPr lang="ru-RU" sz="2400" dirty="0"/>
              <a:t>работы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444742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Принцип интеграции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Принцип членства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Принцип коллективной ответственности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/>
              <a:t>Принцип </a:t>
            </a:r>
            <a:r>
              <a:rPr lang="ru-RU" dirty="0" err="1"/>
              <a:t>пациентоориентированности</a:t>
            </a:r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9BD2F49-4532-4CB1-84A8-15119D72DCA7}"/>
              </a:ext>
            </a:extLst>
          </p:cNvPr>
          <p:cNvCxnSpPr/>
          <p:nvPr/>
        </p:nvCxnSpPr>
        <p:spPr>
          <a:xfrm>
            <a:off x="3429000" y="589516"/>
            <a:ext cx="0" cy="6192284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CDE6295D-3037-4DF4-842C-6E6F90D856EB}"/>
              </a:ext>
            </a:extLst>
          </p:cNvPr>
          <p:cNvSpPr/>
          <p:nvPr/>
        </p:nvSpPr>
        <p:spPr>
          <a:xfrm>
            <a:off x="7203102" y="4915679"/>
            <a:ext cx="1501955" cy="13968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СОЦИАЛЬНЫЙ РАБОТНИК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DE6295D-3037-4DF4-842C-6E6F90D856EB}"/>
              </a:ext>
            </a:extLst>
          </p:cNvPr>
          <p:cNvSpPr/>
          <p:nvPr/>
        </p:nvSpPr>
        <p:spPr>
          <a:xfrm>
            <a:off x="3970554" y="4860090"/>
            <a:ext cx="1501955" cy="1396837"/>
          </a:xfrm>
          <a:prstGeom prst="ellipse">
            <a:avLst/>
          </a:prstGeom>
          <a:solidFill>
            <a:srgbClr val="FF99C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ЮРИСТ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DE6295D-3037-4DF4-842C-6E6F90D856EB}"/>
              </a:ext>
            </a:extLst>
          </p:cNvPr>
          <p:cNvSpPr/>
          <p:nvPr/>
        </p:nvSpPr>
        <p:spPr>
          <a:xfrm>
            <a:off x="7634402" y="3435821"/>
            <a:ext cx="1501955" cy="1396837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ИНДИВИДУАЛЬНЫЙ МЕНЕДЖЕР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DE6295D-3037-4DF4-842C-6E6F90D856EB}"/>
              </a:ext>
            </a:extLst>
          </p:cNvPr>
          <p:cNvSpPr/>
          <p:nvPr/>
        </p:nvSpPr>
        <p:spPr>
          <a:xfrm>
            <a:off x="7239000" y="1955963"/>
            <a:ext cx="1501955" cy="1396837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АДМИНИСТРАТОР РЕСЕПШН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DE6295D-3037-4DF4-842C-6E6F90D856EB}"/>
              </a:ext>
            </a:extLst>
          </p:cNvPr>
          <p:cNvSpPr/>
          <p:nvPr/>
        </p:nvSpPr>
        <p:spPr>
          <a:xfrm>
            <a:off x="5586107" y="1428629"/>
            <a:ext cx="1501955" cy="13968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АДМИНИСТРАТОР КОЛЛ-ЦЕНТРА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DE6295D-3037-4DF4-842C-6E6F90D856EB}"/>
              </a:ext>
            </a:extLst>
          </p:cNvPr>
          <p:cNvSpPr/>
          <p:nvPr/>
        </p:nvSpPr>
        <p:spPr>
          <a:xfrm>
            <a:off x="3505200" y="3403763"/>
            <a:ext cx="1501955" cy="1396837"/>
          </a:xfrm>
          <a:prstGeom prst="ellipse">
            <a:avLst/>
          </a:prstGeom>
          <a:solidFill>
            <a:srgbClr val="FF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ЛЕКТОРА ШКОЛЫ МАТЕРИНСТВА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DE6295D-3037-4DF4-842C-6E6F90D856EB}"/>
              </a:ext>
            </a:extLst>
          </p:cNvPr>
          <p:cNvSpPr/>
          <p:nvPr/>
        </p:nvSpPr>
        <p:spPr>
          <a:xfrm>
            <a:off x="3984445" y="1828800"/>
            <a:ext cx="1501955" cy="1396837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РУКОВОДСТВО ПЦ</a:t>
            </a:r>
          </a:p>
        </p:txBody>
      </p:sp>
    </p:spTree>
    <p:extLst>
      <p:ext uri="{BB962C8B-B14F-4D97-AF65-F5344CB8AC3E}">
        <p14:creationId xmlns:p14="http://schemas.microsoft.com/office/powerpoint/2010/main" val="213150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/>
      <p:bldP spid="6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работы службы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266651"/>
              </p:ext>
            </p:extLst>
          </p:nvPr>
        </p:nvGraphicFramePr>
        <p:xfrm>
          <a:off x="152400" y="19050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D13979-68BB-465A-999E-F46828A2B75F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3907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Снижение количества жалоб по </a:t>
            </a:r>
          </a:p>
          <a:p>
            <a:pPr algn="ctr"/>
            <a:r>
              <a:rPr lang="ru-RU" dirty="0"/>
              <a:t>всем источникам обращений</a:t>
            </a:r>
          </a:p>
          <a:p>
            <a:pPr algn="ctr"/>
            <a:r>
              <a:rPr lang="ru-RU" dirty="0"/>
              <a:t>(«</a:t>
            </a:r>
            <a:r>
              <a:rPr lang="ru-RU" dirty="0" err="1"/>
              <a:t>Добродел</a:t>
            </a:r>
            <a:r>
              <a:rPr lang="ru-RU" dirty="0"/>
              <a:t>», </a:t>
            </a:r>
            <a:r>
              <a:rPr lang="ru-RU" dirty="0" err="1"/>
              <a:t>соцсети</a:t>
            </a:r>
            <a:r>
              <a:rPr lang="ru-RU" dirty="0"/>
              <a:t>, </a:t>
            </a:r>
            <a:r>
              <a:rPr lang="ru-RU" dirty="0" err="1"/>
              <a:t>колл</a:t>
            </a:r>
            <a:r>
              <a:rPr lang="ru-RU" dirty="0"/>
              <a:t> – центр»)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79107731"/>
              </p:ext>
            </p:extLst>
          </p:nvPr>
        </p:nvGraphicFramePr>
        <p:xfrm>
          <a:off x="4343400" y="190500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0674" y="838200"/>
            <a:ext cx="45345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Рост индекса удовлетворённости пациентов</a:t>
            </a:r>
          </a:p>
          <a:p>
            <a:pPr algn="ctr"/>
            <a:r>
              <a:rPr lang="ru-RU" dirty="0"/>
              <a:t>качеством оказания медицинских </a:t>
            </a:r>
          </a:p>
          <a:p>
            <a:pPr algn="ctr"/>
            <a:r>
              <a:rPr lang="ru-RU" dirty="0"/>
              <a:t>услуг ГБУЗ МО «Н-ФПЦ» </a:t>
            </a:r>
          </a:p>
          <a:p>
            <a:pPr algn="ctr"/>
            <a:r>
              <a:rPr lang="ru-RU" sz="1400" dirty="0"/>
              <a:t>(на основе анкетных опросов)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35176412"/>
              </p:ext>
            </p:extLst>
          </p:nvPr>
        </p:nvGraphicFramePr>
        <p:xfrm>
          <a:off x="3581400" y="4800600"/>
          <a:ext cx="5181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24400" y="4571476"/>
            <a:ext cx="298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Динамика количества родов</a:t>
            </a:r>
            <a:endParaRPr lang="ru-RU" sz="1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18700B-2771-4A1A-A6CC-28034A2D42CD}"/>
              </a:ext>
            </a:extLst>
          </p:cNvPr>
          <p:cNvSpPr/>
          <p:nvPr/>
        </p:nvSpPr>
        <p:spPr>
          <a:xfrm>
            <a:off x="152400" y="4343400"/>
            <a:ext cx="3276600" cy="2438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ПЛАН НА 2021 год</a:t>
            </a:r>
          </a:p>
          <a:p>
            <a:pPr algn="ctr"/>
            <a:r>
              <a:rPr lang="ru-RU" sz="2400" dirty="0"/>
              <a:t>6000 родов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ИСПОЛНЕНИЕ ПЛАНА</a:t>
            </a:r>
          </a:p>
          <a:p>
            <a:pPr algn="ctr"/>
            <a:r>
              <a:rPr lang="ru-RU" sz="2400" dirty="0"/>
              <a:t>6428 родов</a:t>
            </a:r>
          </a:p>
        </p:txBody>
      </p:sp>
    </p:spTree>
    <p:extLst>
      <p:ext uri="{BB962C8B-B14F-4D97-AF65-F5344CB8AC3E}">
        <p14:creationId xmlns:p14="http://schemas.microsoft.com/office/powerpoint/2010/main" val="22094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/>
      <p:bldGraphic spid="7" grpId="0">
        <p:bldAsOne/>
      </p:bldGraphic>
      <p:bldP spid="9" grpId="0"/>
      <p:bldGraphic spid="10" grpId="0">
        <p:bldAsOne/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456" y="457200"/>
            <a:ext cx="9372600" cy="609600"/>
          </a:xfrm>
        </p:spPr>
        <p:txBody>
          <a:bodyPr>
            <a:noAutofit/>
          </a:bodyPr>
          <a:lstStyle/>
          <a:p>
            <a:r>
              <a:rPr lang="ru-RU" sz="3200" b="1" dirty="0"/>
              <a:t>Участие во всероссийском конкурсе </a:t>
            </a:r>
            <a:br>
              <a:rPr lang="ru-RU" sz="3200" b="1" dirty="0"/>
            </a:br>
            <a:r>
              <a:rPr lang="ru-RU" sz="3200" b="1" dirty="0"/>
              <a:t>«Здоровье нации – основа процветания России»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D13979-68BB-465A-999E-F46828A2B75F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A09DC4-D5C8-405D-9453-40455F6D1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7" y="1244196"/>
            <a:ext cx="3886200" cy="2623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00FBB6-C8DA-442F-874A-CF6A7F935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11"/>
          <a:stretch/>
        </p:blipFill>
        <p:spPr>
          <a:xfrm>
            <a:off x="4843274" y="1252728"/>
            <a:ext cx="3767162" cy="26514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694E4B-251A-4C62-A17F-ACDD6E9DA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10" r="14166"/>
          <a:stretch/>
        </p:blipFill>
        <p:spPr>
          <a:xfrm>
            <a:off x="3657600" y="4031117"/>
            <a:ext cx="4808220" cy="27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902" y="5105400"/>
            <a:ext cx="7624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Спасибо за внимание!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C53469-59BE-4910-BC18-5E7432DA53F3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26093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/>
          <p:cNvSpPr/>
          <p:nvPr/>
        </p:nvSpPr>
        <p:spPr>
          <a:xfrm>
            <a:off x="179512" y="1196212"/>
            <a:ext cx="3666539" cy="262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206171" y="4000024"/>
            <a:ext cx="366653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(за 4,5  месяцев)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635 </a:t>
            </a:r>
            <a:r>
              <a:rPr spc="-5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</a:t>
            </a:r>
            <a:r>
              <a:rPr lang="ru-RU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ru-RU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г.                                - 1531 роды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8863" y="703904"/>
            <a:ext cx="5596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45" y="1196212"/>
            <a:ext cx="4307234" cy="2625725"/>
          </a:xfrm>
          <a:prstGeom prst="rect">
            <a:avLst/>
          </a:prstGeom>
        </p:spPr>
      </p:pic>
      <p:sp>
        <p:nvSpPr>
          <p:cNvPr id="13" name="object 5"/>
          <p:cNvSpPr/>
          <p:nvPr/>
        </p:nvSpPr>
        <p:spPr>
          <a:xfrm>
            <a:off x="5437421" y="3665550"/>
            <a:ext cx="1053941" cy="550058"/>
          </a:xfrm>
          <a:custGeom>
            <a:avLst/>
            <a:gdLst/>
            <a:ahLst/>
            <a:cxnLst/>
            <a:rect l="l" t="t" r="r" b="b"/>
            <a:pathLst>
              <a:path w="1405254" h="605789">
                <a:moveTo>
                  <a:pt x="702322" y="0"/>
                </a:moveTo>
                <a:lnTo>
                  <a:pt x="0" y="605650"/>
                </a:lnTo>
                <a:lnTo>
                  <a:pt x="1404645" y="605650"/>
                </a:lnTo>
                <a:lnTo>
                  <a:pt x="702322" y="0"/>
                </a:lnTo>
                <a:close/>
              </a:path>
            </a:pathLst>
          </a:custGeom>
          <a:solidFill>
            <a:srgbClr val="FAB54F"/>
          </a:solidFill>
        </p:spPr>
        <p:txBody>
          <a:bodyPr wrap="square" lIns="0" tIns="0" rIns="0" bIns="0" rtlCol="0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2018г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5"/>
          <p:cNvSpPr/>
          <p:nvPr/>
        </p:nvSpPr>
        <p:spPr>
          <a:xfrm>
            <a:off x="4381739" y="3657600"/>
            <a:ext cx="1053941" cy="571175"/>
          </a:xfrm>
          <a:custGeom>
            <a:avLst/>
            <a:gdLst/>
            <a:ahLst/>
            <a:cxnLst/>
            <a:rect l="l" t="t" r="r" b="b"/>
            <a:pathLst>
              <a:path w="1405254" h="605789">
                <a:moveTo>
                  <a:pt x="702322" y="0"/>
                </a:moveTo>
                <a:lnTo>
                  <a:pt x="0" y="605650"/>
                </a:lnTo>
                <a:lnTo>
                  <a:pt x="1404645" y="605650"/>
                </a:lnTo>
                <a:lnTo>
                  <a:pt x="702322" y="0"/>
                </a:lnTo>
                <a:close/>
              </a:path>
            </a:pathLst>
          </a:custGeom>
          <a:solidFill>
            <a:srgbClr val="FAB54F"/>
          </a:solidFill>
        </p:spPr>
        <p:txBody>
          <a:bodyPr wrap="square" lIns="0" tIns="0" rIns="0" bIns="0" rtlCol="0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2017г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2"/>
          <p:cNvSpPr/>
          <p:nvPr/>
        </p:nvSpPr>
        <p:spPr>
          <a:xfrm>
            <a:off x="1331640" y="3594765"/>
            <a:ext cx="1053941" cy="454343"/>
          </a:xfrm>
          <a:custGeom>
            <a:avLst/>
            <a:gdLst/>
            <a:ahLst/>
            <a:cxnLst/>
            <a:rect l="l" t="t" r="r" b="b"/>
            <a:pathLst>
              <a:path w="1405255" h="605789">
                <a:moveTo>
                  <a:pt x="702322" y="0"/>
                </a:moveTo>
                <a:lnTo>
                  <a:pt x="0" y="605650"/>
                </a:lnTo>
                <a:lnTo>
                  <a:pt x="1404645" y="605650"/>
                </a:lnTo>
                <a:lnTo>
                  <a:pt x="702322" y="0"/>
                </a:lnTo>
                <a:close/>
              </a:path>
            </a:pathLst>
          </a:custGeom>
          <a:solidFill>
            <a:srgbClr val="FAB54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06A0048-4E54-430C-8750-1A6C2A61B4CF}"/>
              </a:ext>
            </a:extLst>
          </p:cNvPr>
          <p:cNvSpPr/>
          <p:nvPr/>
        </p:nvSpPr>
        <p:spPr>
          <a:xfrm>
            <a:off x="6520406" y="3657600"/>
            <a:ext cx="1053941" cy="571175"/>
          </a:xfrm>
          <a:custGeom>
            <a:avLst/>
            <a:gdLst/>
            <a:ahLst/>
            <a:cxnLst/>
            <a:rect l="l" t="t" r="r" b="b"/>
            <a:pathLst>
              <a:path w="1405254" h="605789">
                <a:moveTo>
                  <a:pt x="702322" y="0"/>
                </a:moveTo>
                <a:lnTo>
                  <a:pt x="0" y="605650"/>
                </a:lnTo>
                <a:lnTo>
                  <a:pt x="1404645" y="605650"/>
                </a:lnTo>
                <a:lnTo>
                  <a:pt x="702322" y="0"/>
                </a:lnTo>
                <a:close/>
              </a:path>
            </a:pathLst>
          </a:custGeom>
          <a:solidFill>
            <a:srgbClr val="FAB54F"/>
          </a:solidFill>
        </p:spPr>
        <p:txBody>
          <a:bodyPr wrap="square" lIns="0" tIns="0" rIns="0" bIns="0" rtlCol="0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2019г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12B06BA0-9B8D-4C3E-B52E-37E650598DB2}"/>
              </a:ext>
            </a:extLst>
          </p:cNvPr>
          <p:cNvSpPr txBox="1"/>
          <p:nvPr/>
        </p:nvSpPr>
        <p:spPr>
          <a:xfrm>
            <a:off x="4263515" y="4228775"/>
            <a:ext cx="129038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1418 родов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7CC1E470-CE04-407B-80FE-AB7022C0DDFC}"/>
              </a:ext>
            </a:extLst>
          </p:cNvPr>
          <p:cNvSpPr txBox="1"/>
          <p:nvPr/>
        </p:nvSpPr>
        <p:spPr>
          <a:xfrm>
            <a:off x="5307452" y="4223410"/>
            <a:ext cx="129038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4358 родов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81D2BA62-34AC-4074-B00D-4319146A1061}"/>
              </a:ext>
            </a:extLst>
          </p:cNvPr>
          <p:cNvSpPr txBox="1"/>
          <p:nvPr/>
        </p:nvSpPr>
        <p:spPr>
          <a:xfrm>
            <a:off x="6402182" y="4220973"/>
            <a:ext cx="129038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4585 родов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D6B20EEA-753B-418B-9213-A22ABB275A02}"/>
              </a:ext>
            </a:extLst>
          </p:cNvPr>
          <p:cNvSpPr txBox="1"/>
          <p:nvPr/>
        </p:nvSpPr>
        <p:spPr>
          <a:xfrm>
            <a:off x="4053964" y="5118006"/>
            <a:ext cx="4932883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2021 год – 6000 родов </a:t>
            </a: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81353A3D-90F7-4AD3-A2A5-20C64BE5D790}"/>
              </a:ext>
            </a:extLst>
          </p:cNvPr>
          <p:cNvSpPr/>
          <p:nvPr/>
        </p:nvSpPr>
        <p:spPr>
          <a:xfrm>
            <a:off x="7589297" y="3665016"/>
            <a:ext cx="1053941" cy="563759"/>
          </a:xfrm>
          <a:custGeom>
            <a:avLst/>
            <a:gdLst/>
            <a:ahLst/>
            <a:cxnLst/>
            <a:rect l="l" t="t" r="r" b="b"/>
            <a:pathLst>
              <a:path w="1405254" h="605789">
                <a:moveTo>
                  <a:pt x="702322" y="0"/>
                </a:moveTo>
                <a:lnTo>
                  <a:pt x="0" y="605650"/>
                </a:lnTo>
                <a:lnTo>
                  <a:pt x="1404645" y="605650"/>
                </a:lnTo>
                <a:lnTo>
                  <a:pt x="702322" y="0"/>
                </a:lnTo>
                <a:close/>
              </a:path>
            </a:pathLst>
          </a:custGeom>
          <a:solidFill>
            <a:srgbClr val="FAB54F"/>
          </a:solidFill>
        </p:spPr>
        <p:txBody>
          <a:bodyPr wrap="square" lIns="0" tIns="0" rIns="0" bIns="0" rtlCol="0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2020г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BBC803FF-94D6-4CF2-AB0E-23284E3651E1}"/>
              </a:ext>
            </a:extLst>
          </p:cNvPr>
          <p:cNvSpPr txBox="1"/>
          <p:nvPr/>
        </p:nvSpPr>
        <p:spPr>
          <a:xfrm>
            <a:off x="7420240" y="4202923"/>
            <a:ext cx="129038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5632 родов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1337317-F5A8-44A7-8808-6FDD3E18B88E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3213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"/>
    </mc:Choice>
    <mc:Fallback xmlns="">
      <p:transition spd="slow" advTm="6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3" grpId="0" animBg="1"/>
      <p:bldP spid="17" grpId="0" animBg="1"/>
      <p:bldP spid="18" grpId="0" animBg="1"/>
      <p:bldP spid="15" grpId="0" animBg="1"/>
      <p:bldP spid="24" grpId="0"/>
      <p:bldP spid="25" grpId="0"/>
      <p:bldP spid="26" grpId="0"/>
      <p:bldP spid="27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62000" y="360720"/>
            <a:ext cx="7886160" cy="444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Сектор ГБУЗ МО « Наро-Фоминский перинатальный центр»</a:t>
            </a:r>
            <a:endParaRPr lang="ru-RU" sz="2400" spc="-1" dirty="0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360394" y="843621"/>
            <a:ext cx="4035206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100" spc="-1" dirty="0">
                <a:solidFill>
                  <a:srgbClr val="000000"/>
                </a:solidFill>
                <a:latin typeface="Times New Roman"/>
                <a:ea typeface="DejaVu Sans"/>
              </a:rPr>
              <a:t>Прикрепленный сектор 8 районов</a:t>
            </a:r>
            <a:endParaRPr lang="ru-RU" sz="2100" spc="-1" dirty="0">
              <a:latin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4ED6A39-7FF2-48A3-B1E0-710AF9B481F6}"/>
              </a:ext>
            </a:extLst>
          </p:cNvPr>
          <p:cNvGrpSpPr/>
          <p:nvPr/>
        </p:nvGrpSpPr>
        <p:grpSpPr>
          <a:xfrm>
            <a:off x="2868678" y="1273427"/>
            <a:ext cx="6263130" cy="5525626"/>
            <a:chOff x="3852360" y="1404810"/>
            <a:chExt cx="5230170" cy="4614300"/>
          </a:xfrm>
        </p:grpSpPr>
        <p:pic>
          <p:nvPicPr>
            <p:cNvPr id="125" name="Объект 3"/>
            <p:cNvPicPr/>
            <p:nvPr/>
          </p:nvPicPr>
          <p:blipFill>
            <a:blip r:embed="rId2"/>
            <a:srcRect b="1120"/>
            <a:stretch/>
          </p:blipFill>
          <p:spPr>
            <a:xfrm>
              <a:off x="4302180" y="1404810"/>
              <a:ext cx="4780350" cy="4614300"/>
            </a:xfrm>
            <a:prstGeom prst="rect">
              <a:avLst/>
            </a:prstGeom>
            <a:ln w="38160">
              <a:noFill/>
            </a:ln>
          </p:spPr>
        </p:pic>
        <p:pic>
          <p:nvPicPr>
            <p:cNvPr id="126" name="Рисунок 12"/>
            <p:cNvPicPr/>
            <p:nvPr/>
          </p:nvPicPr>
          <p:blipFill>
            <a:blip r:embed="rId3"/>
            <a:stretch/>
          </p:blipFill>
          <p:spPr>
            <a:xfrm>
              <a:off x="3852360" y="4416390"/>
              <a:ext cx="1453410" cy="13529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Рисунок 4"/>
            <p:cNvPicPr/>
            <p:nvPr/>
          </p:nvPicPr>
          <p:blipFill>
            <a:blip r:embed="rId4"/>
            <a:stretch/>
          </p:blipFill>
          <p:spPr>
            <a:xfrm>
              <a:off x="5233950" y="4213620"/>
              <a:ext cx="710370" cy="6531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Рисунок 5"/>
            <p:cNvPicPr/>
            <p:nvPr/>
          </p:nvPicPr>
          <p:blipFill>
            <a:blip r:embed="rId4"/>
            <a:stretch/>
          </p:blipFill>
          <p:spPr>
            <a:xfrm>
              <a:off x="6923880" y="2300130"/>
              <a:ext cx="503820" cy="6126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Рисунок 6"/>
            <p:cNvPicPr/>
            <p:nvPr/>
          </p:nvPicPr>
          <p:blipFill>
            <a:blip r:embed="rId4"/>
            <a:stretch/>
          </p:blipFill>
          <p:spPr>
            <a:xfrm>
              <a:off x="7095330" y="3030210"/>
              <a:ext cx="451170" cy="5235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Рисунок 7"/>
            <p:cNvPicPr/>
            <p:nvPr/>
          </p:nvPicPr>
          <p:blipFill>
            <a:blip r:embed="rId5"/>
            <a:stretch/>
          </p:blipFill>
          <p:spPr>
            <a:xfrm>
              <a:off x="6568020" y="3186540"/>
              <a:ext cx="452250" cy="5254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Рисунок 8"/>
            <p:cNvPicPr/>
            <p:nvPr/>
          </p:nvPicPr>
          <p:blipFill>
            <a:blip r:embed="rId5"/>
            <a:stretch/>
          </p:blipFill>
          <p:spPr>
            <a:xfrm>
              <a:off x="6266700" y="3627720"/>
              <a:ext cx="452250" cy="5254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Рисунок 9"/>
            <p:cNvPicPr/>
            <p:nvPr/>
          </p:nvPicPr>
          <p:blipFill>
            <a:blip r:embed="rId5"/>
            <a:stretch/>
          </p:blipFill>
          <p:spPr>
            <a:xfrm>
              <a:off x="7533000" y="4153410"/>
              <a:ext cx="452250" cy="5254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Рукописный ввод 24"/>
            <p:cNvPicPr/>
            <p:nvPr/>
          </p:nvPicPr>
          <p:blipFill>
            <a:blip r:embed="rId6"/>
            <a:stretch/>
          </p:blipFill>
          <p:spPr>
            <a:xfrm>
              <a:off x="4395600" y="2206440"/>
              <a:ext cx="2036880" cy="222345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6042F4-FF51-4D55-A7A8-6E7EE6C371FD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9086DF-03DE-4A9C-849B-7384509C3AD7}"/>
              </a:ext>
            </a:extLst>
          </p:cNvPr>
          <p:cNvGrpSpPr/>
          <p:nvPr/>
        </p:nvGrpSpPr>
        <p:grpSpPr>
          <a:xfrm>
            <a:off x="449700" y="914400"/>
            <a:ext cx="2412534" cy="2833110"/>
            <a:chOff x="449700" y="914400"/>
            <a:chExt cx="2412534" cy="2833110"/>
          </a:xfrm>
        </p:grpSpPr>
        <p:pic>
          <p:nvPicPr>
            <p:cNvPr id="138" name="Объект 3"/>
            <p:cNvPicPr/>
            <p:nvPr/>
          </p:nvPicPr>
          <p:blipFill>
            <a:blip r:embed="rId3"/>
            <a:stretch/>
          </p:blipFill>
          <p:spPr>
            <a:xfrm>
              <a:off x="449700" y="914400"/>
              <a:ext cx="2388150" cy="2833110"/>
            </a:xfrm>
            <a:prstGeom prst="rect">
              <a:avLst/>
            </a:prstGeom>
            <a:ln>
              <a:noFill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9" name="Рукописный ввод 5"/>
            <p:cNvPicPr/>
            <p:nvPr/>
          </p:nvPicPr>
          <p:blipFill>
            <a:blip r:embed="rId4"/>
            <a:stretch/>
          </p:blipFill>
          <p:spPr>
            <a:xfrm>
              <a:off x="563184" y="1114740"/>
              <a:ext cx="2299050" cy="263277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0" name="CustomShape 2"/>
          <p:cNvSpPr/>
          <p:nvPr/>
        </p:nvSpPr>
        <p:spPr>
          <a:xfrm>
            <a:off x="4038600" y="738804"/>
            <a:ext cx="4191000" cy="3759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Прикрепленный сектор 8 районов</a:t>
            </a:r>
            <a:endParaRPr lang="ru-RU" sz="2000" spc="-1" dirty="0">
              <a:latin typeface="Arial"/>
            </a:endParaRPr>
          </a:p>
        </p:txBody>
      </p:sp>
      <p:graphicFrame>
        <p:nvGraphicFramePr>
          <p:cNvPr id="141" name="Table 3"/>
          <p:cNvGraphicFramePr/>
          <p:nvPr>
            <p:extLst>
              <p:ext uri="{D42A27DB-BD31-4B8C-83A1-F6EECF244321}">
                <p14:modId xmlns:p14="http://schemas.microsoft.com/office/powerpoint/2010/main" val="1539475836"/>
              </p:ext>
            </p:extLst>
          </p:nvPr>
        </p:nvGraphicFramePr>
        <p:xfrm>
          <a:off x="3505200" y="1280160"/>
          <a:ext cx="5410200" cy="4297680"/>
        </p:xfrm>
        <a:graphic>
          <a:graphicData uri="http://schemas.openxmlformats.org/drawingml/2006/table">
            <a:tbl>
              <a:tblPr/>
              <a:tblGrid>
                <a:gridCol w="196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5340" marR="6534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Московская область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340" marR="6534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Сектор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ГБУЗ МО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« Н-ФПЦ»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65340" marR="6534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численность населения</a:t>
                      </a:r>
                      <a:endParaRPr lang="ru-RU" sz="2100" b="0" strike="noStrike" spc="-1" dirty="0">
                        <a:latin typeface="Arial"/>
                      </a:endParaRPr>
                    </a:p>
                  </a:txBody>
                  <a:tcPr marL="65340" marR="6534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7 596 336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 marL="65340" marR="6534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810 578 (10,7%)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 marL="65340" marR="6534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Прикрепленное женское население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3 993 095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435 876 </a:t>
                      </a:r>
                      <a:endParaRPr lang="ru-RU" sz="21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(11%)</a:t>
                      </a:r>
                      <a:endParaRPr lang="ru-RU" sz="21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Женское население фертильного возраста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 marL="65340" marR="6534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2 315 386</a:t>
                      </a:r>
                      <a:endParaRPr lang="ru-RU" sz="2100" b="0" strike="noStrike" spc="-1" dirty="0">
                        <a:latin typeface="Arial"/>
                      </a:endParaRPr>
                    </a:p>
                  </a:txBody>
                  <a:tcPr marL="65340" marR="6534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205 450 </a:t>
                      </a:r>
                      <a:endParaRPr lang="ru-RU" sz="21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(8,8%)</a:t>
                      </a:r>
                      <a:endParaRPr lang="ru-RU" sz="2100" b="0" strike="noStrike" spc="-1" dirty="0">
                        <a:latin typeface="Arial"/>
                      </a:endParaRPr>
                    </a:p>
                  </a:txBody>
                  <a:tcPr marL="65340" marR="6534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01E750-A566-4C15-A715-D4FFC06EC28C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411480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Создание «Службы заботы о пациентах»</a:t>
            </a:r>
          </a:p>
          <a:p>
            <a:pPr algn="ctr"/>
            <a:r>
              <a:rPr lang="ru-RU" sz="2400" b="1" i="1" dirty="0"/>
              <a:t>как модели работы </a:t>
            </a:r>
            <a:r>
              <a:rPr lang="ru-RU" sz="2400" b="1" i="1" dirty="0" err="1"/>
              <a:t>мультидсциплинарной</a:t>
            </a:r>
            <a:r>
              <a:rPr lang="ru-RU" sz="2400" b="1" i="1" dirty="0"/>
              <a:t> команды</a:t>
            </a:r>
          </a:p>
          <a:p>
            <a:pPr algn="ctr"/>
            <a:r>
              <a:rPr lang="ru-RU" sz="2400" b="1" i="1" dirty="0"/>
              <a:t>на примере ГБУЗ МО «Наро-Фоминский перинатальный центр» </a:t>
            </a:r>
            <a:endParaRPr lang="en-US" sz="2400" b="1" i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C53469-59BE-4910-BC18-5E7432DA53F3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183C8AEB-7C32-43EE-8AD5-856CA275501E}"/>
              </a:ext>
            </a:extLst>
          </p:cNvPr>
          <p:cNvSpPr/>
          <p:nvPr/>
        </p:nvSpPr>
        <p:spPr>
          <a:xfrm>
            <a:off x="7570271" y="914400"/>
            <a:ext cx="1219200" cy="2895600"/>
          </a:xfrm>
          <a:prstGeom prst="downArrow">
            <a:avLst>
              <a:gd name="adj1" fmla="val 49273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E368C9-1B76-439B-AAC4-7B3B48C5FAE9}"/>
              </a:ext>
            </a:extLst>
          </p:cNvPr>
          <p:cNvSpPr txBox="1"/>
          <p:nvPr/>
        </p:nvSpPr>
        <p:spPr>
          <a:xfrm>
            <a:off x="2438400" y="438834"/>
            <a:ext cx="2546531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i="1" dirty="0"/>
              <a:t>Количество родов 2021</a:t>
            </a:r>
          </a:p>
          <a:p>
            <a:pPr algn="ctr"/>
            <a:r>
              <a:rPr lang="ru-RU" b="1" i="1" dirty="0"/>
              <a:t>6000 (план)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A0D42E6-CE45-4C3D-B561-3E5B1CC57138}"/>
              </a:ext>
            </a:extLst>
          </p:cNvPr>
          <p:cNvCxnSpPr/>
          <p:nvPr/>
        </p:nvCxnSpPr>
        <p:spPr>
          <a:xfrm flipH="1">
            <a:off x="1992924" y="1085165"/>
            <a:ext cx="445476" cy="679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36C51A6-82BD-4310-AE85-285D9B65FD28}"/>
              </a:ext>
            </a:extLst>
          </p:cNvPr>
          <p:cNvCxnSpPr/>
          <p:nvPr/>
        </p:nvCxnSpPr>
        <p:spPr>
          <a:xfrm>
            <a:off x="4978667" y="1071302"/>
            <a:ext cx="442854" cy="679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325230D-9DF4-49A4-A463-C3C534B20E08}"/>
              </a:ext>
            </a:extLst>
          </p:cNvPr>
          <p:cNvCxnSpPr>
            <a:stCxn id="13" idx="2"/>
          </p:cNvCxnSpPr>
          <p:nvPr/>
        </p:nvCxnSpPr>
        <p:spPr>
          <a:xfrm>
            <a:off x="3711666" y="1085165"/>
            <a:ext cx="0" cy="679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978D0A9-0F4B-434F-86CA-442DDC6924A2}"/>
              </a:ext>
            </a:extLst>
          </p:cNvPr>
          <p:cNvSpPr txBox="1"/>
          <p:nvPr/>
        </p:nvSpPr>
        <p:spPr>
          <a:xfrm>
            <a:off x="455377" y="1798711"/>
            <a:ext cx="2135423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/>
              <a:t>Межтер</a:t>
            </a:r>
            <a:endParaRPr lang="ru-RU" i="1" dirty="0"/>
          </a:p>
          <a:p>
            <a:pPr algn="ctr"/>
            <a:r>
              <a:rPr lang="ru-RU" i="1" dirty="0"/>
              <a:t>Калужская обл., Смоленская обл.,</a:t>
            </a:r>
          </a:p>
          <a:p>
            <a:pPr algn="ctr"/>
            <a:r>
              <a:rPr lang="ru-RU" i="1" dirty="0"/>
              <a:t>Москва, Иностранцы, Др. МО</a:t>
            </a:r>
          </a:p>
          <a:p>
            <a:pPr algn="ctr"/>
            <a:endParaRPr lang="ru-RU" i="1" dirty="0"/>
          </a:p>
          <a:p>
            <a:pPr algn="ctr"/>
            <a:r>
              <a:rPr lang="ru-RU" b="1" i="1" dirty="0"/>
              <a:t>1380 (23%)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BADCCA-8292-4D59-9C0B-8A535FC03AB4}"/>
              </a:ext>
            </a:extLst>
          </p:cNvPr>
          <p:cNvSpPr txBox="1"/>
          <p:nvPr/>
        </p:nvSpPr>
        <p:spPr>
          <a:xfrm>
            <a:off x="2643953" y="1798711"/>
            <a:ext cx="2135423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Н-Ф+ Н-Ф район</a:t>
            </a:r>
          </a:p>
          <a:p>
            <a:pPr algn="ctr"/>
            <a:endParaRPr lang="ru-RU" i="1" dirty="0"/>
          </a:p>
          <a:p>
            <a:pPr algn="ctr"/>
            <a:r>
              <a:rPr lang="ru-RU" b="1" i="1" dirty="0"/>
              <a:t>1740 (29%)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6CEB9C-9FCC-430C-AF34-31E6F82C9692}"/>
              </a:ext>
            </a:extLst>
          </p:cNvPr>
          <p:cNvSpPr txBox="1"/>
          <p:nvPr/>
        </p:nvSpPr>
        <p:spPr>
          <a:xfrm>
            <a:off x="4984931" y="1788549"/>
            <a:ext cx="2135423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Сектор</a:t>
            </a:r>
          </a:p>
          <a:p>
            <a:pPr algn="ctr"/>
            <a:endParaRPr lang="ru-RU" i="1" dirty="0"/>
          </a:p>
          <a:p>
            <a:pPr algn="ctr"/>
            <a:r>
              <a:rPr lang="ru-RU" b="1" i="1" dirty="0"/>
              <a:t>2880 (48%)</a:t>
            </a: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id="{29FAA86F-7D6C-4B57-AC14-CD3898AD00DD}"/>
              </a:ext>
            </a:extLst>
          </p:cNvPr>
          <p:cNvSpPr/>
          <p:nvPr/>
        </p:nvSpPr>
        <p:spPr>
          <a:xfrm rot="5400000">
            <a:off x="4727023" y="1955687"/>
            <a:ext cx="515815" cy="20441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88C138-B375-4C91-9427-BF5563D0A18B}"/>
              </a:ext>
            </a:extLst>
          </p:cNvPr>
          <p:cNvSpPr txBox="1"/>
          <p:nvPr/>
        </p:nvSpPr>
        <p:spPr>
          <a:xfrm>
            <a:off x="4171595" y="3279779"/>
            <a:ext cx="1614145" cy="369332"/>
          </a:xfrm>
          <a:prstGeom prst="rect">
            <a:avLst/>
          </a:prstGeom>
          <a:solidFill>
            <a:srgbClr val="547B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4620 (77%)</a:t>
            </a:r>
          </a:p>
        </p:txBody>
      </p:sp>
    </p:spTree>
    <p:extLst>
      <p:ext uri="{BB962C8B-B14F-4D97-AF65-F5344CB8AC3E}">
        <p14:creationId xmlns:p14="http://schemas.microsoft.com/office/powerpoint/2010/main" val="33124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5582"/>
            <a:ext cx="7315200" cy="817418"/>
          </a:xfrm>
        </p:spPr>
        <p:txBody>
          <a:bodyPr>
            <a:normAutofit/>
          </a:bodyPr>
          <a:lstStyle/>
          <a:p>
            <a:r>
              <a:rPr lang="ru-RU" sz="4000" dirty="0"/>
              <a:t>Актуальность проблемы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81100"/>
            <a:ext cx="8458200" cy="2743199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dirty="0"/>
              <a:t>Снижение уровня доверия к медицинским сотрудникам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dirty="0"/>
              <a:t>Завышенные ожидания пациентов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dirty="0"/>
              <a:t>Увеличение количества жалоб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dirty="0"/>
              <a:t>Увеличение </a:t>
            </a:r>
            <a:r>
              <a:rPr lang="ru-RU" sz="2800" dirty="0" err="1"/>
              <a:t>пациентопотока</a:t>
            </a:r>
            <a:endParaRPr lang="ru-RU" sz="2800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ru-RU" sz="2800" dirty="0"/>
          </a:p>
          <a:p>
            <a:pPr marL="0" indent="0">
              <a:buNone/>
            </a:pPr>
            <a:endParaRPr lang="ru-RU" sz="3000" dirty="0"/>
          </a:p>
          <a:p>
            <a:endParaRPr lang="en-US" sz="3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50E8B0-D667-449E-B961-7CDD92D8A5EA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2127" y="39624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Развитие функций кабинетов социально – психологической помощи пациентам и членам их семей на территории ЛПУ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53" y="304800"/>
            <a:ext cx="3447068" cy="699155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068319"/>
            <a:ext cx="5105400" cy="5637281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chemeClr val="tx1"/>
                </a:solidFill>
              </a:rPr>
              <a:t>Аудит и оценка необходимости организации Службы</a:t>
            </a:r>
            <a:r>
              <a:rPr lang="ru-RU" sz="1800" dirty="0">
                <a:solidFill>
                  <a:schemeClr val="tx1"/>
                </a:solidFill>
              </a:rPr>
              <a:t>, помогающей пациентам сохранять эмоциональное благополучие и позитивное отношение при взаимодействии с медицинским персоналом.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</a:rPr>
              <a:t>Моделирование проекта службы заботы о пациенте</a:t>
            </a:r>
            <a:r>
              <a:rPr lang="ru-RU" sz="1800" dirty="0">
                <a:solidFill>
                  <a:schemeClr val="tx1"/>
                </a:solidFill>
              </a:rPr>
              <a:t>, разработка нормативно-правовых и организационных механизмов ее работы.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</a:rPr>
              <a:t>Верификация рабочей модели службы</a:t>
            </a:r>
            <a:r>
              <a:rPr lang="ru-RU" sz="1800" dirty="0">
                <a:solidFill>
                  <a:schemeClr val="tx1"/>
                </a:solidFill>
              </a:rPr>
              <a:t> на базе ГБУЗ МО «Наро-Фоминский перинатальный центр»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</a:rPr>
              <a:t>Мониторинг эффективности работы модели</a:t>
            </a:r>
            <a:r>
              <a:rPr lang="ru-RU" sz="1800" dirty="0">
                <a:solidFill>
                  <a:schemeClr val="tx1"/>
                </a:solidFill>
              </a:rPr>
              <a:t> и организация методического сопровождения специалистов службы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</a:rPr>
              <a:t>Внедрение успешных практик службы </a:t>
            </a:r>
            <a:r>
              <a:rPr lang="ru-RU" sz="1800" dirty="0">
                <a:solidFill>
                  <a:schemeClr val="tx1"/>
                </a:solidFill>
              </a:rPr>
              <a:t>и их </a:t>
            </a:r>
            <a:r>
              <a:rPr lang="ru-RU" sz="1800" dirty="0" err="1">
                <a:solidFill>
                  <a:schemeClr val="tx1"/>
                </a:solidFill>
              </a:rPr>
              <a:t>теражируемость</a:t>
            </a:r>
            <a:r>
              <a:rPr lang="ru-RU" sz="1800" dirty="0">
                <a:solidFill>
                  <a:schemeClr val="tx1"/>
                </a:solidFill>
              </a:rPr>
              <a:t> на территории других ЛПУ Московской области.  </a:t>
            </a:r>
          </a:p>
          <a:p>
            <a:pPr lvl="0"/>
            <a:r>
              <a:rPr lang="ru-RU" sz="1800" dirty="0">
                <a:solidFill>
                  <a:schemeClr val="tx1"/>
                </a:solidFill>
              </a:rPr>
              <a:t>Профилактика конфликтности и повышение чувства доверия к медицинскому персоналу.</a:t>
            </a:r>
          </a:p>
          <a:p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D13979-68BB-465A-999E-F46828A2B75F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469B0C-BB8C-4898-B0C8-03CCCE73D649}"/>
              </a:ext>
            </a:extLst>
          </p:cNvPr>
          <p:cNvSpPr txBox="1">
            <a:spLocks/>
          </p:cNvSpPr>
          <p:nvPr/>
        </p:nvSpPr>
        <p:spPr>
          <a:xfrm>
            <a:off x="4410566" y="382259"/>
            <a:ext cx="3447068" cy="699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Задачи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5472" y="914400"/>
            <a:ext cx="34498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Внедрение и развитие комплексной Модели службы заботы о пациенте посредствам работы </a:t>
            </a:r>
            <a:r>
              <a:rPr lang="ru-RU" dirty="0" err="1"/>
              <a:t>мультидисциплинарной</a:t>
            </a:r>
            <a:r>
              <a:rPr lang="ru-RU" dirty="0"/>
              <a:t> команды специалистов ГБУЗ МО «Н-ФПЦ», использующих современные социально - медицинские практики.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9BD2F49-4532-4CB1-84A8-15119D72DCA7}"/>
              </a:ext>
            </a:extLst>
          </p:cNvPr>
          <p:cNvCxnSpPr/>
          <p:nvPr/>
        </p:nvCxnSpPr>
        <p:spPr>
          <a:xfrm>
            <a:off x="3595290" y="589516"/>
            <a:ext cx="0" cy="6192284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D13979-68BB-465A-999E-F46828A2B75F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524550" y="332509"/>
            <a:ext cx="7933650" cy="8382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600" dirty="0"/>
              <a:t>Этапы развития службы в соответствии с поставленными задачами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1"/>
          <a:stretch/>
        </p:blipFill>
        <p:spPr>
          <a:xfrm>
            <a:off x="0" y="1983364"/>
            <a:ext cx="9145923" cy="49508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838200" cy="838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638800"/>
            <a:ext cx="838200" cy="8382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95800"/>
            <a:ext cx="838200" cy="8382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838200" cy="8382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52600"/>
            <a:ext cx="838200" cy="8382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733800" y="3429000"/>
            <a:ext cx="249776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Верификация рабочей модели службы в ГБУЗ МО «Н-ФПЦ»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38401" y="1447800"/>
            <a:ext cx="2819400" cy="81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Мониторинг эффективности работы модели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09954" y="1191491"/>
            <a:ext cx="2206337" cy="110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Внедрение успешных практик службы территории других ЛПУ МО</a:t>
            </a:r>
          </a:p>
        </p:txBody>
      </p:sp>
      <p:sp>
        <p:nvSpPr>
          <p:cNvPr id="42" name="Правая фигурная скобка 41"/>
          <p:cNvSpPr/>
          <p:nvPr/>
        </p:nvSpPr>
        <p:spPr>
          <a:xfrm rot="16200000" flipH="1">
            <a:off x="1923077" y="5199677"/>
            <a:ext cx="942979" cy="1764066"/>
          </a:xfrm>
          <a:prstGeom prst="rightBrace">
            <a:avLst>
              <a:gd name="adj1" fmla="val 8333"/>
              <a:gd name="adj2" fmla="val 5152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676400" y="6260068"/>
            <a:ext cx="15028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ЯНВАРЬ 2021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514600" y="4928758"/>
            <a:ext cx="1881718" cy="71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Моделирование проекта службы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33800" y="4278868"/>
            <a:ext cx="16385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ФЕВРАЛЬ 2021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38400" y="2286000"/>
            <a:ext cx="20431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МАРТ- ИЮНЬ 2021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54982" y="2373868"/>
            <a:ext cx="16225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ДЕКАБРЬ 2021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327" y="5029200"/>
            <a:ext cx="2329873" cy="857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Оценка необходимости организации службы</a:t>
            </a:r>
          </a:p>
        </p:txBody>
      </p:sp>
    </p:spTree>
    <p:extLst>
      <p:ext uri="{BB962C8B-B14F-4D97-AF65-F5344CB8AC3E}">
        <p14:creationId xmlns:p14="http://schemas.microsoft.com/office/powerpoint/2010/main" val="29640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7" grpId="0" animBg="1"/>
      <p:bldP spid="39" grpId="0" animBg="1"/>
      <p:bldP spid="40" grpId="0" animBg="1"/>
      <p:bldP spid="42" grpId="0" animBg="1"/>
      <p:bldP spid="43" grpId="0" animBg="1"/>
      <p:bldP spid="36" grpId="0" animBg="1"/>
      <p:bldP spid="44" grpId="0" animBg="1"/>
      <p:bldP spid="45" grpId="0" animBg="1"/>
      <p:bldP spid="46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9AD019-1EFC-46A1-AB52-AF976B80F6E3}"/>
              </a:ext>
            </a:extLst>
          </p:cNvPr>
          <p:cNvSpPr/>
          <p:nvPr/>
        </p:nvSpPr>
        <p:spPr>
          <a:xfrm>
            <a:off x="9144" y="2909882"/>
            <a:ext cx="9134856" cy="394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0"/>
            <a:ext cx="5105400" cy="1143000"/>
          </a:xfrm>
        </p:spPr>
        <p:txBody>
          <a:bodyPr/>
          <a:lstStyle/>
          <a:p>
            <a:r>
              <a:rPr lang="ru-RU" dirty="0"/>
              <a:t>Модель службы</a:t>
            </a:r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D13979-68BB-465A-999E-F46828A2B75F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6E3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МО «Наро- Фоминский перинатальный центр»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1AAC1-BDBA-4BE6-9B5D-38E5CE649561}"/>
              </a:ext>
            </a:extLst>
          </p:cNvPr>
          <p:cNvSpPr txBox="1"/>
          <p:nvPr/>
        </p:nvSpPr>
        <p:spPr>
          <a:xfrm>
            <a:off x="1852522" y="1243428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Пациенты </a:t>
            </a:r>
          </a:p>
          <a:p>
            <a:pPr algn="ctr"/>
            <a:r>
              <a:rPr lang="ru-RU" dirty="0"/>
              <a:t>сектора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7BFE0-5934-42C6-93E2-1FAD1A516320}"/>
              </a:ext>
            </a:extLst>
          </p:cNvPr>
          <p:cNvSpPr txBox="1"/>
          <p:nvPr/>
        </p:nvSpPr>
        <p:spPr>
          <a:xfrm>
            <a:off x="6019800" y="1262556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Межтерриториальные </a:t>
            </a:r>
          </a:p>
          <a:p>
            <a:pPr algn="ctr"/>
            <a:r>
              <a:rPr lang="ru-RU" dirty="0"/>
              <a:t>пациенты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7143F3-0B00-4478-9E40-4CA14A7F7D6D}"/>
              </a:ext>
            </a:extLst>
          </p:cNvPr>
          <p:cNvSpPr/>
          <p:nvPr/>
        </p:nvSpPr>
        <p:spPr>
          <a:xfrm>
            <a:off x="3665013" y="1143000"/>
            <a:ext cx="1745187" cy="58295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Единый колл - центр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0EA8491-703D-4809-B62D-B1AE14B50DA6}"/>
              </a:ext>
            </a:extLst>
          </p:cNvPr>
          <p:cNvSpPr/>
          <p:nvPr/>
        </p:nvSpPr>
        <p:spPr>
          <a:xfrm>
            <a:off x="3090014" y="1371600"/>
            <a:ext cx="41518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48888FBE-C909-4AFE-A8CB-4EB490FD265A}"/>
              </a:ext>
            </a:extLst>
          </p:cNvPr>
          <p:cNvSpPr/>
          <p:nvPr/>
        </p:nvSpPr>
        <p:spPr>
          <a:xfrm flipH="1">
            <a:off x="5501639" y="1371600"/>
            <a:ext cx="441961" cy="184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BF61E7D-8CD5-4ECE-A041-987B6540E589}"/>
              </a:ext>
            </a:extLst>
          </p:cNvPr>
          <p:cNvSpPr/>
          <p:nvPr/>
        </p:nvSpPr>
        <p:spPr>
          <a:xfrm>
            <a:off x="533400" y="914400"/>
            <a:ext cx="8001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78B04D5-D56F-4178-869D-902CACE0FACE}"/>
              </a:ext>
            </a:extLst>
          </p:cNvPr>
          <p:cNvSpPr/>
          <p:nvPr/>
        </p:nvSpPr>
        <p:spPr>
          <a:xfrm>
            <a:off x="4191000" y="1802154"/>
            <a:ext cx="685800" cy="56004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4BFFB4-7B41-403A-ADDF-5BBFA2F099DB}"/>
              </a:ext>
            </a:extLst>
          </p:cNvPr>
          <p:cNvSpPr/>
          <p:nvPr/>
        </p:nvSpPr>
        <p:spPr>
          <a:xfrm>
            <a:off x="2895599" y="2362200"/>
            <a:ext cx="3352801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Пациенты Н-ФПЦ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C974566-E96E-4327-83F0-1A2AA5A12F74}"/>
              </a:ext>
            </a:extLst>
          </p:cNvPr>
          <p:cNvSpPr/>
          <p:nvPr/>
        </p:nvSpPr>
        <p:spPr>
          <a:xfrm>
            <a:off x="152402" y="3185185"/>
            <a:ext cx="2895598" cy="25298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u="sng" dirty="0"/>
              <a:t>АМБУЛАТОРНОЕ ЗВЕНО</a:t>
            </a:r>
            <a:r>
              <a:rPr lang="ru-RU" sz="1400" dirty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Двухуровневая служба </a:t>
            </a:r>
            <a:r>
              <a:rPr lang="ru-RU" sz="1400" dirty="0" err="1"/>
              <a:t>ресепшн</a:t>
            </a:r>
            <a:endParaRPr lang="ru-RU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Постановка на учет по беременности в один шаг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Индивидуальное сопровождение беременных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Дни открытых дверей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 Занятия в школе материнства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9B3606B-EDAE-4B39-B277-BEEE80E16040}"/>
              </a:ext>
            </a:extLst>
          </p:cNvPr>
          <p:cNvSpPr/>
          <p:nvPr/>
        </p:nvSpPr>
        <p:spPr>
          <a:xfrm>
            <a:off x="6400801" y="3192792"/>
            <a:ext cx="2590799" cy="25298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u="sng" dirty="0"/>
              <a:t>РАБОТА В СЕКТОРЕ</a:t>
            </a:r>
            <a:r>
              <a:rPr lang="ru-RU" sz="1400" dirty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Выездные консультации специалистов ГБУЗ МО «Н-ФПЦ»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Телемедицинские консультации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Выездные занятия школы материнства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Обучающие тренинги на базе ГБУЗ МО «Н-ФПЦ»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9BD2F49-4532-4CB1-84A8-15119D72DCA7}"/>
              </a:ext>
            </a:extLst>
          </p:cNvPr>
          <p:cNvCxnSpPr/>
          <p:nvPr/>
        </p:nvCxnSpPr>
        <p:spPr>
          <a:xfrm>
            <a:off x="6248400" y="2909882"/>
            <a:ext cx="0" cy="2824889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6C67FC6-E8E6-4DB8-8A97-A944B2DFBB09}"/>
              </a:ext>
            </a:extLst>
          </p:cNvPr>
          <p:cNvSpPr/>
          <p:nvPr/>
        </p:nvSpPr>
        <p:spPr>
          <a:xfrm>
            <a:off x="3124200" y="3200400"/>
            <a:ext cx="2971800" cy="2514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u="sng" dirty="0"/>
              <a:t>СТАЦИОНАРНОЕ ЗВЕНО</a:t>
            </a:r>
            <a:r>
              <a:rPr lang="ru-RU" sz="1400" dirty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Альтернатива больничной койки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Мягкие роды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Партнёрские  роды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Палаты совместного пребывания с родственниками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Мониторинг  качества работы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Занятия в школе материнства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6172200"/>
            <a:ext cx="8000999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МУЛЬТИДИСЦИПЛИНАРНАЯ КОМАНДА ГБУЗ МО «Н-ФПЦ»</a:t>
            </a:r>
          </a:p>
        </p:txBody>
      </p:sp>
      <p:sp>
        <p:nvSpPr>
          <p:cNvPr id="8" name="Стрелка углом 7"/>
          <p:cNvSpPr/>
          <p:nvPr/>
        </p:nvSpPr>
        <p:spPr>
          <a:xfrm rot="16200000" flipH="1">
            <a:off x="1830007" y="2132394"/>
            <a:ext cx="683385" cy="144779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6200000" flipH="1" flipV="1">
            <a:off x="6668500" y="2096912"/>
            <a:ext cx="683387" cy="152358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483814" y="2895600"/>
            <a:ext cx="2405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510594" y="5715000"/>
            <a:ext cx="341928" cy="457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433142" y="5715000"/>
            <a:ext cx="341928" cy="457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467600" y="5715000"/>
            <a:ext cx="341928" cy="457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5" grpId="0" animBg="1"/>
      <p:bldP spid="8" grpId="0" animBg="1"/>
      <p:bldP spid="22" grpId="0" animBg="1"/>
      <p:bldP spid="19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Teamleader-PowerPoint-Template-1504</Template>
  <TotalTime>1532</TotalTime>
  <Words>718</Words>
  <Application>Microsoft Office PowerPoint</Application>
  <PresentationFormat>Экран (4:3)</PresentationFormat>
  <Paragraphs>165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проблемы </vt:lpstr>
      <vt:lpstr>Цель </vt:lpstr>
      <vt:lpstr>Этапы развития службы в соответствии с поставленными задачами</vt:lpstr>
      <vt:lpstr>Модель службы</vt:lpstr>
      <vt:lpstr>Члены мультидисциплинарной  команды</vt:lpstr>
      <vt:lpstr>Результаты работы службы</vt:lpstr>
      <vt:lpstr>Участие во всероссийском конкурсе  «Здоровье нации – основа процветания России»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Шляхова Виктория Викторовна</cp:lastModifiedBy>
  <cp:revision>71</cp:revision>
  <dcterms:created xsi:type="dcterms:W3CDTF">2018-01-21T13:39:28Z</dcterms:created>
  <dcterms:modified xsi:type="dcterms:W3CDTF">2022-01-20T13:26:27Z</dcterms:modified>
</cp:coreProperties>
</file>