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3.jpeg" ContentType="image/jpeg"/>
  <Override PartName="/ppt/media/image8.jpeg" ContentType="image/jpeg"/>
  <Override PartName="/ppt/media/image11.jpeg" ContentType="image/jpeg"/>
  <Override PartName="/ppt/media/image12.jpeg" ContentType="image/jpeg"/>
  <Override PartName="/ppt/media/image9.jpeg" ContentType="image/jpeg"/>
  <Override PartName="/ppt/media/image19.jpeg" ContentType="image/jpeg"/>
  <Override PartName="/ppt/media/image17.png" ContentType="image/png"/>
  <Override PartName="/ppt/media/image4.jpeg" ContentType="image/jpeg"/>
  <Override PartName="/ppt/media/image16.png" ContentType="image/png"/>
  <Override PartName="/ppt/media/image15.png" ContentType="image/png"/>
  <Override PartName="/ppt/media/image5.jpeg" ContentType="image/jpeg"/>
  <Override PartName="/ppt/media/image14.jpeg" ContentType="image/jpeg"/>
  <Override PartName="/ppt/media/image3.png" ContentType="image/png"/>
  <Override PartName="/ppt/media/image2.png" ContentType="image/png"/>
  <Override PartName="/ppt/media/image1.png" ContentType="image/png"/>
  <Override PartName="/ppt/media/image6.jpeg" ContentType="image/jpeg"/>
  <Override PartName="/ppt/media/image7.jpeg" ContentType="image/jpeg"/>
  <Override PartName="/ppt/media/image10.jpeg" ContentType="image/jpeg"/>
  <Override PartName="/ppt/media/image18.png" ContentType="image/png"/>
  <Override PartName="/ppt/media/image20.png" ContentType="image/png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7" r:id="rId14"/>
    <p:sldMasterId id="2147483679" r:id="rId15"/>
    <p:sldMasterId id="2147483681" r:id="rId16"/>
    <p:sldMasterId id="2147483683" r:id="rId17"/>
    <p:sldMasterId id="2147483685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lang="ru-RU" sz="1800" spc="150" strike="noStrike" u="none">
                <a:solidFill>
                  <a:srgbClr val="385623"/>
                </a:solidFill>
                <a:uFillTx/>
                <a:latin typeface="Century Gothic"/>
              </a:rPr>
              <a:t>от чего зависят физические показатели здоровья ребенка </a:t>
            </a:r>
          </a:p>
        </c:rich>
      </c:tx>
      <c:layout>
        <c:manualLayout>
          <c:xMode val="edge"/>
          <c:yMode val="edge"/>
          <c:x val="0.136065573770492"/>
          <c:y val="0.0010167768174885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383464005702"/>
          <c:y val="0.258769700050839"/>
          <c:w val="0.66992159657876"/>
          <c:h val="0.682620379112499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от чего зависят физические показатели здоровья ребенка 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pattFill prst="ltUpDiag">
                <a:fgClr>
                  <a:srgbClr val="4472c4"/>
                </a:fgClr>
                <a:bgClr>
                  <a:srgbClr val="dae3f3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pattFill prst="ltUpDiag">
                <a:fgClr>
                  <a:srgbClr val="ed7d31"/>
                </a:fgClr>
                <a:bgClr>
                  <a:srgbClr val="fbe5d6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pattFill prst="ltUpDiag">
                <a:fgClr>
                  <a:srgbClr val="a5a5a5"/>
                </a:fgClr>
                <a:bgClr>
                  <a:srgbClr val="ededed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pattFill prst="ltUpDiag">
                <a:fgClr>
                  <a:srgbClr val="ffc000"/>
                </a:fgClr>
                <a:bgClr>
                  <a:srgbClr val="fff2cc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pattFill prst="ltUpDiag">
                <a:fgClr>
                  <a:srgbClr val="5b9bd5"/>
                </a:fgClr>
                <a:bgClr>
                  <a:srgbClr val="deebf7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pattFill prst="ltUpDiag">
                <a:fgClr>
                  <a:srgbClr val="70ad47"/>
                </a:fgClr>
                <a:bgClr>
                  <a:srgbClr val="e2f0d9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spPr>
              <a:pattFill prst="ltUpDiag">
                <a:fgClr>
                  <a:srgbClr val="264478"/>
                </a:fgClr>
                <a:bgClr>
                  <a:srgbClr val="cad7ee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7"/>
            <c:spPr>
              <a:pattFill prst="ltUpDiag">
                <a:fgClr>
                  <a:srgbClr val="9e480e"/>
                </a:fgClr>
                <a:bgClr>
                  <a:srgbClr val="fad8c1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layout>
                <c:manualLayout>
                  <c:x val="0.0666341959843269"/>
                  <c:y val="-0.0461165004475479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71501A0C-E22D-490E-B86A-53BD82A8CFD4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бытовые условия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1"/>
              <c:layout>
                <c:manualLayout>
                  <c:x val="0.104225742519369"/>
                  <c:y val="-0.0448354865462271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6A7ACE80-9562-43D5-818C-F82AB90C6DF0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соблюдение гигиены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2"/>
              <c:layout>
                <c:manualLayout>
                  <c:x val="0.118181404198618"/>
                  <c:y val="0.0204962224211323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2F5060B6-5403-470F-90D2-213417F6C250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сбалансированный рацион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3"/>
              <c:layout>
                <c:manualLayout>
                  <c:x val="0.105608914390254"/>
                  <c:y val="0.0589266394607557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BE16A223-B688-4D37-B44A-C65ED321695A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полноценный сон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4"/>
              <c:layout>
                <c:manualLayout>
                  <c:x val="-0.0528044571951271"/>
                  <c:y val="0.074298806276605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06E753FE-83AE-492D-B9AD-76010C9F216B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режим дня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5"/>
              <c:layout>
                <c:manualLayout>
                  <c:x val="-0.103094416428581"/>
                  <c:y val="0.0768608340792465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F20E5CCE-C6FD-4E33-8082-EF85F1BEBB90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двигательная активность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6"/>
              <c:layout>
                <c:manualLayout>
                  <c:x val="0.0276594775783999"/>
                  <c:y val="-0.194714113000758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7A84337D-82D6-42B7-AC2D-0D5E20734C9D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отсутствие вредных привычек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7"/>
              <c:layout>
                <c:manualLayout>
                  <c:x val="-0.264022285975635"/>
                  <c:y val="0.130663417934719"/>
                </c:manualLayout>
              </c:layout>
              <c:txPr>
                <a:bodyPr wrap="square"/>
                <a:lstStyle/>
                <a:p>
                  <a:pPr>
                    <a:defRPr b="1" sz="1197" strike="noStrike" u="none">
                      <a:solidFill>
                        <a:srgbClr val="385623"/>
                      </a:solidFill>
                      <a:uFillTx/>
                      <a:latin typeface="Century Gothic"/>
                    </a:defRPr>
                  </a:pPr>
                </a:p>
              </c:txPr>
              <c:tx>
                <c:rich>
                  <a:bodyPr/>
                  <a:p>
                    <a:fld id="{7F306772-D017-4F8E-8FD5-30D61157B3C2}" type="CATEGORYNAME"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другие</a:t>
                    </a:fld>
                    <a:r>
                      <a:rPr b="0" lang="ru-RU" sz="1197" strike="noStrike" u="none">
                        <a:solidFill>
                          <a:srgbClr val="385623"/>
                        </a:solidFill>
                        <a:uFillTx/>
                        <a:latin typeface="Century Gothic"/>
                      </a:rPr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eparator>
</c:separator>
            </c:dLbl>
            <c:txPr>
              <a:bodyPr wrap="square"/>
              <a:lstStyle/>
              <a:p>
                <a:pPr>
                  <a:defRPr b="1" sz="1197" strike="noStrike" u="none">
                    <a:solidFill>
                      <a:srgbClr val="385623"/>
                    </a:solidFill>
                    <a:uFillTx/>
                    <a:latin typeface="Century Gothic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8"/>
                <c:pt idx="0">
                  <c:v>бытовые условия</c:v>
                </c:pt>
                <c:pt idx="1">
                  <c:v>соблюдение гигиены</c:v>
                </c:pt>
                <c:pt idx="2">
                  <c:v>сбалансированный рацион</c:v>
                </c:pt>
                <c:pt idx="3">
                  <c:v>полноценный сон</c:v>
                </c:pt>
                <c:pt idx="4">
                  <c:v>режим дня</c:v>
                </c:pt>
                <c:pt idx="5">
                  <c:v>двигательная активность</c:v>
                </c:pt>
                <c:pt idx="6">
                  <c:v>отсутствие вредных привычек</c:v>
                </c:pt>
                <c:pt idx="7">
                  <c:v>другие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B0BF58-2DCA-4026-8008-D3F51F5356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76C04F6-FE9C-45EA-A7E8-AE94E0CE9C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D2DE52B-7A79-4A4D-80CE-1C5EEDD39A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B44277B2-1126-47CB-8D36-A4CEA29DA9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C2283C71-B049-4007-8771-42A58113E1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EA3D8B32-BA10-4780-895A-4FB56ABA54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AE74999-2E08-474B-AAA2-90FBCA347B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4680129-BAA2-491E-8F12-1A59BC15CE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240912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214440" y="685800"/>
            <a:ext cx="240912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E41C9ECB-D8F4-4D17-8873-4C7A05541B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EB24B678-A4E2-466C-BBC9-B2F146F907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B9FC6658-9D04-400A-8ABF-8FCC425E3E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549439-0DB3-4711-A6B2-B3D20AF037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1CCDE043-F540-422A-B8F6-BE1A223191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D287DD6C-EE49-49E8-9CEF-824CB1C13F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739097F3-C921-4723-97B5-628DFE1824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D7B3BCF-7867-40E5-A6B2-38DD37AA24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03DB7AA-6BED-48F5-84E1-5959186BB4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B3DD9B9-BA02-4D86-9EC5-349C06C06A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62DB21C-9165-44B8-9485-A5CBB54C15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CC7BB8A-74E2-4E4E-A2E0-EBC3B2042D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0909BFD-6C96-4C36-A2EA-C82448DECA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C669FA1-498B-411C-AB2A-10A37B8BA1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8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2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1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8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</a:t>
            </a:r>
            <a:r>
              <a:rPr b="0" lang="ru-RU" sz="4800" strike="noStrike" u="none" cap="all">
                <a:solidFill>
                  <a:schemeClr val="lt1"/>
                </a:solidFill>
                <a:uFillTx/>
                <a:latin typeface="Century Gothic"/>
              </a:rPr>
              <a:t>заголовка</a:t>
            </a:r>
            <a:endParaRPr b="0" lang="en-US" sz="4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506DB32-543F-4035-872F-4D5C4EF14F9D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cxnSp>
        <p:nvCxnSpPr>
          <p:cNvPr id="1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Для правки структуры щёлкните мышью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 структуры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 структуры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Четвёртый уровень структуры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 структуры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Шестой уровень структуры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Седьмой уровень структуры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1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1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1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dt" idx="2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 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ftr" idx="2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sldNum" idx="3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A0D1E74-82C9-45D6-B05F-C24DF0D08C97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1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2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2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3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3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 idx="3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 idx="3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sldNum" idx="3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F4A0AB3-63C7-4987-B4A9-335184D5885F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3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4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4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dt" idx="3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ftr" idx="3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sldNum" idx="3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FEC4EB6-E3B3-43BC-A07B-F506AEF81AA7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5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5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6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6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6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lt1"/>
                </a:solidFill>
                <a:uFillTx/>
                <a:latin typeface="Century Gothic"/>
              </a:rPr>
              <a:t>Образец текста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lt1"/>
                </a:solidFill>
                <a:uFillTx/>
                <a:latin typeface="Century Gothic"/>
              </a:rPr>
              <a:t>Образец текста</a:t>
            </a:r>
            <a:endParaRPr b="0" lang="en-US" sz="2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dt" idx="3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ftr" idx="3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0" name="PlaceHolder 8"/>
          <p:cNvSpPr>
            <a:spLocks noGrp="1"/>
          </p:cNvSpPr>
          <p:nvPr>
            <p:ph type="sldNum" idx="3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2A24068-C094-4F53-94F9-99FC9F40A482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7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7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7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7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7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dt" idx="4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ftr" idx="4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sldNum" idx="4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8F80172-95AD-4209-B9E6-DE215910D477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8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8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8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88" name="PlaceHolder 1"/>
          <p:cNvSpPr>
            <a:spLocks noGrp="1"/>
          </p:cNvSpPr>
          <p:nvPr>
            <p:ph type="dt" idx="4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ftr" idx="4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4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CD3FC88-F729-4E6B-A19C-8DE06CE41B20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9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9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9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9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9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24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24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dt" idx="4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ftr" idx="4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sldNum" idx="4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A02F69D-6BE7-437B-A86A-76EB63B0A2EC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20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0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28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2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Century Gothic"/>
              </a:rPr>
              <a:t>Вставка рисунка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dt" idx="4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ftr" idx="5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sldNum" idx="5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15FBB70-BA16-4F9F-8D86-1A3322C03A75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lt1"/>
                </a:solidFill>
                <a:uFillTx/>
                <a:latin typeface="Century Gothic"/>
              </a:rPr>
              <a:t>Вставка рисунка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9D6A647-E570-4C85-9D03-E4147BFC54F8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3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3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2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45E5D5C-3E07-4D51-ABD3-9D374EB9ED69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4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4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2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1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1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D45B60E-A503-415E-9D1D-F978D1E3CADB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3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uFillTx/>
                <a:latin typeface="Century Gothic"/>
              </a:rPr>
              <a:t>“</a:t>
            </a:r>
            <a:endParaRPr b="0" lang="ru-RU" sz="8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uFillTx/>
                <a:latin typeface="Century Gothic"/>
              </a:rPr>
              <a:t>”</a:t>
            </a:r>
            <a:endParaRPr b="0" lang="ru-RU" sz="8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2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1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1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1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6AB82F8-2FD0-4FAC-BD96-E99DA9A21C1C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7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7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2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2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текста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1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1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1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A6A5416-C31B-4FDE-AC20-4A7854016547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8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uFillTx/>
                <a:latin typeface="Century Gothic"/>
              </a:rPr>
              <a:t>“</a:t>
            </a:r>
            <a:endParaRPr b="0" lang="ru-RU" sz="8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9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uFillTx/>
                <a:latin typeface="Century Gothic"/>
              </a:rPr>
              <a:t>”</a:t>
            </a:r>
            <a:endParaRPr b="0" lang="ru-RU" sz="8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текста</a:t>
            </a:r>
            <a:endParaRPr b="0" lang="en-US" sz="2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1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&lt;дата/время&gt;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2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 idx="2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B9105DC-C1DE-4FAA-AD78-6A8D68335697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2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 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2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2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3EC9FD9-A3D5-4224-A534-B18A1CF0B168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1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89aaba"/>
            </a:gs>
            <a:gs pos="100000">
              <a:srgbClr val="384961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0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0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trike="noStrike" u="none" cap="all">
                <a:solidFill>
                  <a:schemeClr val="lt1"/>
                </a:solidFill>
                <a:uFillTx/>
                <a:latin typeface="Century Gothic"/>
              </a:rPr>
              <a:t>Образец заголовка</a:t>
            </a:r>
            <a:endParaRPr b="0" lang="en-US" sz="36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20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Образец текста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Второй уровень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6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Третий уровень</a:t>
            </a:r>
            <a:endParaRPr b="0" lang="en-US" sz="16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Четвертый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lvl="4" marL="20001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ru-RU" sz="1400" strike="noStrike" u="none">
                <a:solidFill>
                  <a:schemeClr val="dk2">
                    <a:lumMod val="75000"/>
                  </a:schemeClr>
                </a:solidFill>
                <a:uFillTx/>
                <a:latin typeface="Century Gothic"/>
              </a:rPr>
              <a:t>Пятый уровень</a:t>
            </a:r>
            <a:endParaRPr b="0" lang="en-US" sz="14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dt" idx="2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ru-RU" sz="10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 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ftr" idx="2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sldNum" idx="2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A851B89-B87E-4580-8E32-2AF2A9164B7A}" type="slidenum">
              <a:rPr b="0" lang="ru-RU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1</a:t>
            </a:fld>
            <a:endParaRPr b="0" lang="ru-RU" sz="32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chart" Target="../charts/chart1.xml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72880" y="2525760"/>
            <a:ext cx="11756520" cy="160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4800" strike="noStrike" u="none" cap="all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Проект </a:t>
            </a:r>
            <a:br>
              <a:rPr sz="4800"/>
            </a:br>
            <a:r>
              <a:rPr b="0" lang="ru-RU" sz="4800" strike="noStrike" u="none" cap="all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«Я вырасту здоровым»</a:t>
            </a:r>
            <a:endParaRPr b="0" lang="en-US" sz="4800" strike="noStrike" u="none">
              <a:solidFill>
                <a:schemeClr val="lt1"/>
              </a:solidFill>
              <a:uFillTx/>
              <a:latin typeface="Century Gothic"/>
            </a:endParaRPr>
          </a:p>
        </p:txBody>
      </p:sp>
      <p:pic>
        <p:nvPicPr>
          <p:cNvPr id="216" name="Рисунок 4" descr=""/>
          <p:cNvPicPr/>
          <p:nvPr/>
        </p:nvPicPr>
        <p:blipFill>
          <a:blip r:embed="rId1"/>
          <a:stretch/>
        </p:blipFill>
        <p:spPr>
          <a:xfrm>
            <a:off x="10078200" y="147240"/>
            <a:ext cx="180324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Рисунок 5" descr=""/>
          <p:cNvPicPr/>
          <p:nvPr/>
        </p:nvPicPr>
        <p:blipFill>
          <a:blip r:embed="rId2"/>
          <a:stretch/>
        </p:blipFill>
        <p:spPr>
          <a:xfrm>
            <a:off x="4857480" y="-27792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Рисунок 6" descr=""/>
          <p:cNvPicPr/>
          <p:nvPr/>
        </p:nvPicPr>
        <p:blipFill>
          <a:blip r:embed="rId3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/>
          </p:nvPr>
        </p:nvSpPr>
        <p:spPr>
          <a:xfrm>
            <a:off x="5248800" y="1327320"/>
            <a:ext cx="311508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just" defTabSz="4572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7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Физическое здоровье детей в настоящее время является одной из самых актуальных проблем во всем мире. Неокрепший организм, находящийся в процессе развития наиболее подвержен влиянию негативных факторов, а потому быстро и остро реагирует на каждый из них. </a:t>
            </a:r>
            <a:endParaRPr b="0" lang="en-US" sz="17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pic>
        <p:nvPicPr>
          <p:cNvPr id="220" name="Объект 4" descr=""/>
          <p:cNvPicPr/>
          <p:nvPr/>
        </p:nvPicPr>
        <p:blipFill>
          <a:blip r:embed="rId1"/>
          <a:stretch/>
        </p:blipFill>
        <p:spPr>
          <a:xfrm>
            <a:off x="8430120" y="1690560"/>
            <a:ext cx="3563280" cy="2374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Рисунок 7" descr=""/>
          <p:cNvPicPr/>
          <p:nvPr/>
        </p:nvPicPr>
        <p:blipFill>
          <a:blip r:embed="rId2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Рисунок 8" descr=""/>
          <p:cNvPicPr/>
          <p:nvPr/>
        </p:nvPicPr>
        <p:blipFill>
          <a:blip r:embed="rId3"/>
          <a:stretch/>
        </p:blipFill>
        <p:spPr>
          <a:xfrm>
            <a:off x="9978480" y="147240"/>
            <a:ext cx="201492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Рисунок 9" descr=""/>
          <p:cNvPicPr/>
          <p:nvPr/>
        </p:nvPicPr>
        <p:blipFill>
          <a:blip r:embed="rId4"/>
          <a:stretch/>
        </p:blipFill>
        <p:spPr>
          <a:xfrm>
            <a:off x="4786560" y="-18864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4" name="Объект 4"/>
          <p:cNvSpPr/>
          <p:nvPr/>
        </p:nvSpPr>
        <p:spPr>
          <a:xfrm>
            <a:off x="5248800" y="4500000"/>
            <a:ext cx="6744240" cy="19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just" defTabSz="4572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17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  <a:ea typeface="Calibri"/>
              </a:rPr>
              <a:t>Стоит отметить, что физические показатели здоровья ребенка зависят от целого комплекса экологических, социальных и биологических факторов. Соблюдение всех перечисленных факторов способствует становлению физически развитой, здоровой личности, тогда как пренебрежение хотя бы одним из них влечет за собой отклонение от нормальных показателей и ухудшение самочувствия и здоровья ребенка. 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25" name="Диаграмма 23"/>
          <p:cNvGraphicFramePr/>
          <p:nvPr/>
        </p:nvGraphicFramePr>
        <p:xfrm>
          <a:off x="198360" y="1327320"/>
          <a:ext cx="5050440" cy="49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Рисунок 11" descr=""/>
          <p:cNvPicPr/>
          <p:nvPr/>
        </p:nvPicPr>
        <p:blipFill>
          <a:blip r:embed="rId1"/>
          <a:srcRect l="0" t="23099" r="0" b="0"/>
          <a:stretch/>
        </p:blipFill>
        <p:spPr>
          <a:xfrm>
            <a:off x="6485760" y="4001400"/>
            <a:ext cx="4902840" cy="268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Прямоугольник 12"/>
          <p:cNvSpPr/>
          <p:nvPr/>
        </p:nvSpPr>
        <p:spPr>
          <a:xfrm>
            <a:off x="243000" y="1424520"/>
            <a:ext cx="5275800" cy="2188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50760" dir="5400000" dist="38160" rotWithShape="0">
              <a:srgbClr val="000000">
                <a:alpha val="46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Целевая аудитория: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Georgia"/>
                <a:ea typeface="Calibri"/>
              </a:rPr>
              <a:t>Учащиеся общеобразовательных школ города Тюмени и юга Тюменской области, дети, посещающие пришкольные лагеря в летнее время в возрасте от 7 до 16 лет, без гендерной дифференциации.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8" name="Рисунок 15" descr=""/>
          <p:cNvPicPr/>
          <p:nvPr/>
        </p:nvPicPr>
        <p:blipFill>
          <a:blip r:embed="rId2"/>
          <a:stretch/>
        </p:blipFill>
        <p:spPr>
          <a:xfrm>
            <a:off x="9950400" y="0"/>
            <a:ext cx="206820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9" name="Рисунок 17" descr=""/>
          <p:cNvPicPr/>
          <p:nvPr/>
        </p:nvPicPr>
        <p:blipFill>
          <a:blip r:embed="rId3"/>
          <a:stretch/>
        </p:blipFill>
        <p:spPr>
          <a:xfrm>
            <a:off x="5712120" y="1278360"/>
            <a:ext cx="3080880" cy="231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Рисунок 19" descr=""/>
          <p:cNvPicPr/>
          <p:nvPr/>
        </p:nvPicPr>
        <p:blipFill>
          <a:blip r:embed="rId4"/>
          <a:stretch/>
        </p:blipFill>
        <p:spPr>
          <a:xfrm>
            <a:off x="8937360" y="1278360"/>
            <a:ext cx="3080880" cy="231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Прямоугольник 13"/>
          <p:cNvSpPr/>
          <p:nvPr/>
        </p:nvSpPr>
        <p:spPr>
          <a:xfrm>
            <a:off x="243000" y="4880520"/>
            <a:ext cx="5275800" cy="923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ap="rnd">
            <a:solidFill>
              <a:srgbClr val="59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Для проведения занятия необходимо: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lt1"/>
                </a:solidFill>
                <a:uFillTx/>
                <a:latin typeface="Georgia"/>
              </a:rPr>
              <a:t>Компьютер, экран для презентации, аудитория, подарки для  учеников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2" name="Рисунок 9" descr=""/>
          <p:cNvPicPr/>
          <p:nvPr/>
        </p:nvPicPr>
        <p:blipFill>
          <a:blip r:embed="rId5"/>
          <a:stretch/>
        </p:blipFill>
        <p:spPr>
          <a:xfrm>
            <a:off x="4786560" y="-18864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Рисунок 10" descr=""/>
          <p:cNvPicPr/>
          <p:nvPr/>
        </p:nvPicPr>
        <p:blipFill>
          <a:blip r:embed="rId6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/>
          </p:nvPr>
        </p:nvSpPr>
        <p:spPr>
          <a:xfrm>
            <a:off x="332280" y="1102320"/>
            <a:ext cx="7515360" cy="502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Ожидаемый результат: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– </a:t>
            </a: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снижение распространённости нерационального питания и склонности к избыточной массе тела среди детей целевой возрастной группы;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– </a:t>
            </a: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повышение уровня информированности детей целевой возрастной группы о принципах здорового образа жизни и профилактике заболеваний;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indent="0" algn="just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Региональный центр общественного здоровья ГАУЗ ТО «Городская поликлиника №5» в рамках профилактического проекта интерактивного ситуационного обучения «Я вырасту здоровым» проводит уроки для учащихся 8-х классов и также в летнее время для школьного лагеря общеобразовательных школ по четырем направлениям.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pic>
        <p:nvPicPr>
          <p:cNvPr id="235" name="Рисунок 12" descr=""/>
          <p:cNvPicPr/>
          <p:nvPr/>
        </p:nvPicPr>
        <p:blipFill>
          <a:blip r:embed="rId1"/>
          <a:stretch/>
        </p:blipFill>
        <p:spPr>
          <a:xfrm>
            <a:off x="9950400" y="43920"/>
            <a:ext cx="206820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Рисунок 14" descr=""/>
          <p:cNvPicPr/>
          <p:nvPr/>
        </p:nvPicPr>
        <p:blipFill>
          <a:blip r:embed="rId2"/>
          <a:stretch/>
        </p:blipFill>
        <p:spPr>
          <a:xfrm>
            <a:off x="8190720" y="789840"/>
            <a:ext cx="3518640" cy="263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Рисунок 18" descr=""/>
          <p:cNvPicPr/>
          <p:nvPr/>
        </p:nvPicPr>
        <p:blipFill>
          <a:blip r:embed="rId3"/>
          <a:stretch/>
        </p:blipFill>
        <p:spPr>
          <a:xfrm>
            <a:off x="8190720" y="3773880"/>
            <a:ext cx="3518640" cy="263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Рисунок 6" descr=""/>
          <p:cNvPicPr/>
          <p:nvPr/>
        </p:nvPicPr>
        <p:blipFill>
          <a:blip r:embed="rId4"/>
          <a:stretch/>
        </p:blipFill>
        <p:spPr>
          <a:xfrm>
            <a:off x="4786560" y="-18864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Рисунок 7" descr=""/>
          <p:cNvPicPr/>
          <p:nvPr/>
        </p:nvPicPr>
        <p:blipFill>
          <a:blip r:embed="rId5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/>
          </p:nvPr>
        </p:nvSpPr>
        <p:spPr>
          <a:xfrm>
            <a:off x="838080" y="922680"/>
            <a:ext cx="10515240" cy="115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Georgia"/>
              </a:rPr>
              <a:t>За 2025 год в проекте приняли участие более 3000 школьников</a:t>
            </a: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pic>
        <p:nvPicPr>
          <p:cNvPr id="241" name="Рисунок 7" descr=""/>
          <p:cNvPicPr/>
          <p:nvPr/>
        </p:nvPicPr>
        <p:blipFill>
          <a:blip r:embed="rId1"/>
          <a:stretch/>
        </p:blipFill>
        <p:spPr>
          <a:xfrm>
            <a:off x="2761920" y="2211480"/>
            <a:ext cx="3236400" cy="242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Рисунок 9" descr=""/>
          <p:cNvPicPr/>
          <p:nvPr/>
        </p:nvPicPr>
        <p:blipFill>
          <a:blip r:embed="rId2"/>
          <a:stretch/>
        </p:blipFill>
        <p:spPr>
          <a:xfrm>
            <a:off x="9028800" y="4350960"/>
            <a:ext cx="2930400" cy="219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3" name="Рисунок 11" descr=""/>
          <p:cNvPicPr/>
          <p:nvPr/>
        </p:nvPicPr>
        <p:blipFill>
          <a:blip r:embed="rId3"/>
          <a:stretch/>
        </p:blipFill>
        <p:spPr>
          <a:xfrm>
            <a:off x="9983520" y="132840"/>
            <a:ext cx="2069280" cy="78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Рисунок 6" descr=""/>
          <p:cNvPicPr/>
          <p:nvPr/>
        </p:nvPicPr>
        <p:blipFill>
          <a:blip r:embed="rId4"/>
          <a:stretch/>
        </p:blipFill>
        <p:spPr>
          <a:xfrm>
            <a:off x="4786560" y="-18864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Рисунок 8" descr=""/>
          <p:cNvPicPr/>
          <p:nvPr/>
        </p:nvPicPr>
        <p:blipFill>
          <a:blip r:embed="rId5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Рисунок 3" descr=""/>
          <p:cNvPicPr/>
          <p:nvPr/>
        </p:nvPicPr>
        <p:blipFill>
          <a:blip r:embed="rId6"/>
          <a:srcRect l="20906" t="46504" r="11816" b="0"/>
          <a:stretch/>
        </p:blipFill>
        <p:spPr>
          <a:xfrm>
            <a:off x="4269600" y="4856040"/>
            <a:ext cx="3148560" cy="187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Рисунок 5" descr=""/>
          <p:cNvPicPr/>
          <p:nvPr/>
        </p:nvPicPr>
        <p:blipFill>
          <a:blip r:embed="rId7"/>
          <a:stretch/>
        </p:blipFill>
        <p:spPr>
          <a:xfrm>
            <a:off x="6803640" y="1845000"/>
            <a:ext cx="2053800" cy="2738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Рисунок 13" descr=""/>
          <p:cNvPicPr/>
          <p:nvPr/>
        </p:nvPicPr>
        <p:blipFill>
          <a:blip r:embed="rId8"/>
          <a:srcRect l="2861" t="3253" r="0" b="0"/>
          <a:stretch/>
        </p:blipFill>
        <p:spPr>
          <a:xfrm>
            <a:off x="409320" y="3067200"/>
            <a:ext cx="2053800" cy="2727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199440" y="912600"/>
            <a:ext cx="5896080" cy="404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«Сохранить и приумножить» - правила ухода за собой.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45036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Обсуждаем основы гигиены. 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45036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Класс делится на 3 команды и выбирает категорию и сложность и отвечает. Выигрывает та команда, которая наберет больше всех баллов. 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45036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В занятие входит: интерактивная лекция: «Уход за кожей, волосами и полостью рта», интерактивные презентационные материалы, тематические информационные буклеты, стоматологическая модель для ухода за зубами и полостью рта, модель тела человека. Интерактивные материалы необходимы для примера и обсуждения средств ухода за собой в рамках занятия.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597000" y="173880"/>
            <a:ext cx="5147640" cy="404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Calibri"/>
              </a:rPr>
              <a:t>     </a:t>
            </a:r>
            <a:r>
              <a:rPr b="1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      </a:t>
            </a:r>
            <a:r>
              <a:rPr b="1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«Три П» - правила полезного питания.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  <a:p>
            <a:pPr marL="285840" indent="0" algn="just" defTabSz="457200">
              <a:lnSpc>
                <a:spcPct val="15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6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Обсуждаем принципы здорового питания, разбираем «по полочкам» продукты с содержанием белков, жиров и углеводов, водный баланс, безопасность продуктов (срок годности, производитель, добавки и пр.). Среди интерактивных материалов – интерактивная презентационная игра, тарелка рационального питания с наглядными показателями БЖУ (для обсуждения).</a:t>
            </a:r>
            <a:endParaRPr b="0" lang="en-US" sz="1800" strike="noStrike" u="none">
              <a:solidFill>
                <a:schemeClr val="dk2">
                  <a:lumMod val="75000"/>
                </a:schemeClr>
              </a:solidFill>
              <a:uFillTx/>
              <a:latin typeface="Century Gothic"/>
            </a:endParaRPr>
          </a:p>
        </p:txBody>
      </p:sp>
      <p:pic>
        <p:nvPicPr>
          <p:cNvPr id="251" name="Рисунок 6" descr=""/>
          <p:cNvPicPr/>
          <p:nvPr/>
        </p:nvPicPr>
        <p:blipFill>
          <a:blip r:embed="rId1"/>
          <a:stretch/>
        </p:blipFill>
        <p:spPr>
          <a:xfrm>
            <a:off x="272880" y="4659480"/>
            <a:ext cx="3205440" cy="192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Рисунок 7" descr=""/>
          <p:cNvPicPr/>
          <p:nvPr/>
        </p:nvPicPr>
        <p:blipFill>
          <a:blip r:embed="rId2"/>
          <a:stretch/>
        </p:blipFill>
        <p:spPr>
          <a:xfrm>
            <a:off x="3596400" y="4671720"/>
            <a:ext cx="2937240" cy="191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Picture 3" descr=""/>
          <p:cNvPicPr/>
          <p:nvPr/>
        </p:nvPicPr>
        <p:blipFill>
          <a:blip r:embed="rId3"/>
          <a:stretch/>
        </p:blipFill>
        <p:spPr>
          <a:xfrm>
            <a:off x="6903360" y="3429000"/>
            <a:ext cx="2511720" cy="187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" name="Рисунок 11" descr=""/>
          <p:cNvPicPr/>
          <p:nvPr/>
        </p:nvPicPr>
        <p:blipFill>
          <a:blip r:embed="rId4"/>
          <a:stretch/>
        </p:blipFill>
        <p:spPr>
          <a:xfrm>
            <a:off x="9254520" y="4671720"/>
            <a:ext cx="2737800" cy="2037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5" name="Рисунок 13" descr=""/>
          <p:cNvPicPr/>
          <p:nvPr/>
        </p:nvPicPr>
        <p:blipFill>
          <a:blip r:embed="rId5"/>
          <a:stretch/>
        </p:blipFill>
        <p:spPr>
          <a:xfrm>
            <a:off x="9975960" y="0"/>
            <a:ext cx="2016360" cy="66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Рисунок 9" descr=""/>
          <p:cNvPicPr/>
          <p:nvPr/>
        </p:nvPicPr>
        <p:blipFill>
          <a:blip r:embed="rId6"/>
          <a:stretch/>
        </p:blipFill>
        <p:spPr>
          <a:xfrm>
            <a:off x="5703840" y="-277920"/>
            <a:ext cx="2040840" cy="167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" name="Рисунок 10" descr=""/>
          <p:cNvPicPr/>
          <p:nvPr/>
        </p:nvPicPr>
        <p:blipFill>
          <a:blip r:embed="rId7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Объект 7" descr=""/>
          <p:cNvPicPr/>
          <p:nvPr/>
        </p:nvPicPr>
        <p:blipFill>
          <a:blip r:embed="rId1"/>
          <a:stretch/>
        </p:blipFill>
        <p:spPr>
          <a:xfrm>
            <a:off x="2166120" y="4253040"/>
            <a:ext cx="7350480" cy="227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9" name="Рисунок 9" descr=""/>
          <p:cNvPicPr/>
          <p:nvPr/>
        </p:nvPicPr>
        <p:blipFill>
          <a:blip r:embed="rId2"/>
          <a:stretch/>
        </p:blipFill>
        <p:spPr>
          <a:xfrm>
            <a:off x="9996120" y="67320"/>
            <a:ext cx="206820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0" name="Рисунок 5" descr=""/>
          <p:cNvPicPr/>
          <p:nvPr/>
        </p:nvPicPr>
        <p:blipFill>
          <a:blip r:embed="rId3"/>
          <a:stretch/>
        </p:blipFill>
        <p:spPr>
          <a:xfrm>
            <a:off x="4786560" y="-188640"/>
            <a:ext cx="211464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1" name="Рисунок 6" descr=""/>
          <p:cNvPicPr/>
          <p:nvPr/>
        </p:nvPicPr>
        <p:blipFill>
          <a:blip r:embed="rId4"/>
          <a:stretch/>
        </p:blipFill>
        <p:spPr>
          <a:xfrm>
            <a:off x="272880" y="271080"/>
            <a:ext cx="1861920" cy="46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Рисунок 8" descr=""/>
          <p:cNvPicPr/>
          <p:nvPr/>
        </p:nvPicPr>
        <p:blipFill>
          <a:blip r:embed="rId5"/>
          <a:stretch/>
        </p:blipFill>
        <p:spPr>
          <a:xfrm>
            <a:off x="5029560" y="1997640"/>
            <a:ext cx="1623600" cy="1623600"/>
          </a:xfrm>
          <a:prstGeom prst="rect">
            <a:avLst/>
          </a:prstGeom>
          <a:solidFill>
            <a:srgbClr val="ededed"/>
          </a:solidFill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Сектор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791</TotalTime>
  <Application>LibreOffice/24.8.5.2$Linux_X86_64 LibreOffice_project/480$Build-2</Application>
  <AppVersion>15.0000</AppVersion>
  <Words>699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2025-03-18T03:29:49Z</dcterms:created>
  <dc:creator>Карина Аникина</dc:creator>
  <dc:description/>
  <dc:language>ru-RU</dc:language>
  <cp:lastModifiedBy/>
  <dcterms:modified xsi:type="dcterms:W3CDTF">2026-03-30T09:52:49Z</dcterms:modified>
  <cp:revision>29</cp:revision>
  <dc:subject/>
  <dc:title>Проект «Я вырасту здоровым»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10</vt:i4>
  </property>
</Properties>
</file>