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30" r:id="rId4"/>
    <p:sldId id="331" r:id="rId5"/>
    <p:sldId id="339" r:id="rId6"/>
    <p:sldId id="332" r:id="rId7"/>
    <p:sldId id="333" r:id="rId8"/>
    <p:sldId id="334" r:id="rId9"/>
    <p:sldId id="336" r:id="rId10"/>
    <p:sldId id="338" r:id="rId11"/>
    <p:sldId id="337" r:id="rId12"/>
    <p:sldId id="341" r:id="rId13"/>
    <p:sldId id="342" r:id="rId14"/>
    <p:sldId id="27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C1BC9D6-04C4-42B2-B197-E090C88D39C6}">
          <p14:sldIdLst>
            <p14:sldId id="256"/>
            <p14:sldId id="309"/>
            <p14:sldId id="330"/>
            <p14:sldId id="331"/>
            <p14:sldId id="339"/>
            <p14:sldId id="332"/>
            <p14:sldId id="333"/>
          </p14:sldIdLst>
        </p14:section>
        <p14:section name="Раздел без заголовка" id="{F0093402-4120-4C8B-9898-694506B4B0B1}">
          <p14:sldIdLst>
            <p14:sldId id="334"/>
            <p14:sldId id="336"/>
            <p14:sldId id="338"/>
            <p14:sldId id="337"/>
            <p14:sldId id="341"/>
            <p14:sldId id="342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70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1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E797F5-CD76-4057-A6E5-1CC02F292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270041"/>
            <a:ext cx="9570027" cy="2035175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A6EF81A-E959-49E0-B655-B587E49FD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7013" y="4140958"/>
            <a:ext cx="9144000" cy="10390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B30A0E-9D45-4D70-9DD6-672CCB61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389BC8E-01D5-4E35-836A-3175840C3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8BA9238-4C51-4FCC-8642-D34174D6B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5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10" y="507538"/>
            <a:ext cx="11481176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2005012"/>
            <a:ext cx="11481177" cy="329850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1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83" y="507538"/>
            <a:ext cx="11455911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83" y="2005012"/>
            <a:ext cx="11455911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7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507538"/>
            <a:ext cx="11418074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2005012"/>
            <a:ext cx="11418074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13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71943A-EE33-4A66-BC2D-C6A3B757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94E8956-0E6C-4177-9DF3-7E99073E1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D059DE5-4F46-48BC-B609-A4548327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218827-C87F-4108-9B37-4050DDC3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AD40834-72FF-47CE-A594-F26F29B9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52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1546B7-E5F1-40D6-828E-D2D48383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63EC85-0600-432F-A8FC-82A80EC32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4D7FCAB-9741-4B68-855B-6CD41C932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653F9A4-EF2C-4FCF-B818-DF76FB54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7720076-A0A8-4D67-AF19-1CE1F1DA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9C85AD9-9C58-4BDB-AF0E-0C9619C6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95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84AFC3-E6DA-4505-B7C2-D621D590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BF5B54-A1B4-41AC-BCE9-516F35ADE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C691E00-EBE8-4E6E-9654-EB5CC7C2A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462E91D-D987-4914-8026-D1B8D1260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59617E-ECB4-4758-AE90-F24E292F1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5007DBF-9880-4DE8-AC9C-55D009F3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879FC1F-959C-4A21-820D-0BBBDEB9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7443CA7-4BF2-4F0F-B640-44704E66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5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FD2444-0365-47DA-89B3-CF6F4F5D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80E00A9-082C-4696-9AF5-3A349AAC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2E8668A-F62F-49E9-BF2D-42E98A793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7EE3117-7BE2-4332-84C9-D37B5F59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41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C1F53EC-AC08-471E-A672-B3D39E05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C82436D-9A66-4B15-B2EB-D0875B2C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3CF51FE-E504-4AB1-8ECD-F282283D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19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81B2BE-86AF-486D-94B2-0554F4109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5184D01-2EC4-4496-AD6D-118722E9E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A69E4A8-6452-4A03-B4CA-24D94F80A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AD581FB-600B-43C5-916F-A74F98498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A97BA9A-7C31-437E-8A67-7EDF1A129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68EFF69-10E0-460D-9BA3-25285917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87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0823DD-A6C2-4277-99FA-685650A3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D60641D-71F2-41F3-A30B-D1BADFF023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896525-F16B-443D-9EAE-E77C94A3B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40B7345-A87C-4165-9495-287F7CCD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3BCA78C-F76F-4A39-9976-96EF68C0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2C09607-4B27-4713-8EDA-2AD296E2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30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51DE0B-C0B4-4220-B503-892574B95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1F1318-C96F-4A60-9F85-806DA0FA1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538BA7-32F1-418E-8C3F-A14B93F2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4546C7-7877-4BC9-BFEC-151357B8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7B40D2-5C1F-4653-AE5E-465E6543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8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87760A5-5E8A-4265-92E5-B36FE9C8C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7585DB6-5949-44BC-9E48-1CEC580B4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1B626B2-C716-4950-A881-0DA5C4A9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8D2BE-FBBC-4151-8BB7-C238C7DB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DFCB2A6-BB44-4E55-A720-10A4684C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E3FFD5-D0B0-4F0A-8A99-79EBCC1AC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34C0B0D-0AAE-4329-B214-30857006E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C1A1C9-C4C4-4232-AA09-B9F51FFD9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75350-27F6-4953-8586-1F794BECCB96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646B31E-A36E-4DEA-B477-99F843AC2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605775C-D182-419A-BDC3-BA627911A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B3A1-78F6-4659-A303-F1217D5A45E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="" xmlns:a16="http://schemas.microsoft.com/office/drawing/2014/main" id="{FE774D12-96E6-5C04-51AC-23485C8D850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hdphoto" Target="../media/hdphoto3.wdp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hyperlink" Target="https://scfh.ru/papers/mobilnyy-analitik-zdorovya-welltory-vsegda-pod-rukoy/?ysclid=mfzo4m391j162091065" TargetMode="External"/><Relationship Id="rId7" Type="http://schemas.openxmlformats.org/officeDocument/2006/relationships/hyperlink" Target="https://irecommend.ru/catalog/list/6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hyperlink" Target="https://www.yazio.com/en/calorie-counter" TargetMode="External"/><Relationship Id="rId5" Type="http://schemas.openxmlformats.org/officeDocument/2006/relationships/image" Target="../media/image31.png"/><Relationship Id="rId10" Type="http://schemas.openxmlformats.org/officeDocument/2006/relationships/hyperlink" Target="https://www.myfitnesspal.com/ru" TargetMode="External"/><Relationship Id="rId4" Type="http://schemas.openxmlformats.org/officeDocument/2006/relationships/hyperlink" Target="https://onboarding.dzeny.ru/?utm_source=yandex&amp;utm_medium=cpc&amp;utm_campaign=ru_web_compet_06.08&amp;utm_content=17309602343&amp;utm_term=---autotargeting&amp;ybaip=1&amp;yclid=784499182448148479" TargetMode="External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hyperlink" Target="http://gar86.tmweb.ru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DA27D7-3A11-47C6-B2AD-FE4C084BA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4813" y="1914863"/>
            <a:ext cx="9570027" cy="80071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  <a:t>Бюджетное учреждение</a:t>
            </a:r>
            <a:b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</a:b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  <a:t>Ханты-Мансийского автономного округа — Югры </a:t>
            </a:r>
            <a:b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</a:b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  <a:t>«Мегионский комплексный центр социального обслуживания  населения»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831" y="1072680"/>
            <a:ext cx="977872" cy="77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20966" r="2220" b="16972"/>
          <a:stretch>
            <a:fillRect/>
          </a:stretch>
        </p:blipFill>
        <p:spPr bwMode="auto">
          <a:xfrm>
            <a:off x="4862703" y="1061090"/>
            <a:ext cx="1656184" cy="83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2" r="4372" b="11659"/>
          <a:stretch>
            <a:fillRect/>
          </a:stretch>
        </p:blipFill>
        <p:spPr bwMode="auto">
          <a:xfrm>
            <a:off x="6518887" y="987702"/>
            <a:ext cx="1072541" cy="876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r="9407"/>
          <a:stretch>
            <a:fillRect/>
          </a:stretch>
        </p:blipFill>
        <p:spPr bwMode="auto">
          <a:xfrm>
            <a:off x="7620706" y="1120012"/>
            <a:ext cx="878750" cy="77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576" y="-2"/>
            <a:ext cx="1024424" cy="93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3426073" y="3514988"/>
            <a:ext cx="6185627" cy="2895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программа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социально-оздоровительной работы 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работниками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</a:p>
          <a:p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«СОХРАНИМ ЗДОРОВЬЕ ВМЕСТЕ!»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59C5C749-D0BC-4A87-A052-18E49E25FFD9}"/>
              </a:ext>
            </a:extLst>
          </p:cNvPr>
          <p:cNvSpPr txBox="1">
            <a:spLocks/>
          </p:cNvSpPr>
          <p:nvPr/>
        </p:nvSpPr>
        <p:spPr>
          <a:xfrm>
            <a:off x="7417676" y="186989"/>
            <a:ext cx="4032374" cy="704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3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социального 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Ханты-Мансийского автономного округа-Югры</a:t>
            </a:r>
            <a:endParaRPr lang="ru-RU" sz="135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138" y="1776079"/>
            <a:ext cx="1002877" cy="93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0" y="5583135"/>
            <a:ext cx="4106812" cy="14277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Эмблема1"/>
          <p:cNvPicPr/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854" y="1718957"/>
            <a:ext cx="1008380" cy="104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2" y="2911482"/>
            <a:ext cx="3033811" cy="17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3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641857" y="1256799"/>
            <a:ext cx="10693605" cy="104673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имиджа здорового образа жизни среди работников учреждения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834189" y="254067"/>
            <a:ext cx="11028665" cy="765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3ED452A-BB00-48DD-8C60-6C7162C62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078" y="2540345"/>
            <a:ext cx="3324384" cy="2919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9303F5C-78D2-48DD-A5EC-8E227E41C7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018" y="2413162"/>
            <a:ext cx="4802822" cy="32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CF83078-80DA-43E2-8070-CD651AB46B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7" y="2540345"/>
            <a:ext cx="2263923" cy="3009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00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581668" y="1088429"/>
            <a:ext cx="11281186" cy="468114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работу по информированию работников учреждения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актуализированной социально-оздоровительной программы учреждения.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работу по формированию активности и интереса работников учреждения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занятиям физической культурой, спортом, туризмом, профилактическими мероприятиями, внедрению и развитию культуры здорового образа жизни в учреждении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реализацию программных мероприятий. 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эффективность мероприятий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с целью оценки их положительного влияния на здоровье работников.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581669" y="254066"/>
            <a:ext cx="11281186" cy="834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</a:p>
        </p:txBody>
      </p:sp>
    </p:spTree>
    <p:extLst>
      <p:ext uri="{BB962C8B-B14F-4D97-AF65-F5344CB8AC3E}">
        <p14:creationId xmlns:p14="http://schemas.microsoft.com/office/powerpoint/2010/main" val="25074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455407" y="1500178"/>
            <a:ext cx="11281186" cy="385764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работников учреждения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социально-оздоровительной программы учреждения на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программных мероприятий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привлечением работников учреждения не менее чем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 от общей численности.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степени заинтересованности у работников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к ведению здорового образа жизни и участию в профилактических и спортивных мероприятиях на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40%.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процента заболеваемости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учреждения на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Эффективность программы и тиражирование положительных достижений в процессе ее реализации.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834189" y="254066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Ожидаемые результаты </a:t>
            </a:r>
          </a:p>
        </p:txBody>
      </p:sp>
    </p:spTree>
    <p:extLst>
      <p:ext uri="{BB962C8B-B14F-4D97-AF65-F5344CB8AC3E}">
        <p14:creationId xmlns:p14="http://schemas.microsoft.com/office/powerpoint/2010/main" val="23494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1" y="254066"/>
            <a:ext cx="11862854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Комплекс мероприятий по реализации программы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5314BF6-9F55-4C26-8AFE-5E17269F73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86" t="28036" r="32200" b="7287"/>
          <a:stretch/>
        </p:blipFill>
        <p:spPr>
          <a:xfrm>
            <a:off x="3225536" y="960764"/>
            <a:ext cx="4747982" cy="5061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68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616453" y="1204552"/>
            <a:ext cx="4509000" cy="104535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медицинские осмотры прошли: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работников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518878" y="-77010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28ADFBF-69D7-4D31-A05C-D0AE0526259D}"/>
              </a:ext>
            </a:extLst>
          </p:cNvPr>
          <p:cNvSpPr/>
          <p:nvPr/>
        </p:nvSpPr>
        <p:spPr>
          <a:xfrm>
            <a:off x="6650108" y="1189239"/>
            <a:ext cx="4509000" cy="104535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утренней гимнастике, физкультминутках приняли 100 % работников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26421B1-A054-4E3A-9A1B-762C4C805C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08" y="2381431"/>
            <a:ext cx="4509000" cy="338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9554AD2-DB15-41FA-BC40-18CD4D036C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53" y="2381431"/>
            <a:ext cx="4509000" cy="338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9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616453" y="1204551"/>
            <a:ext cx="10741358" cy="8047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Подписаны на медицинские издания и издания, пропагандирующие здоровый образ жизни  36 %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от общего числа штатной численности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818423" y="-75934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8DB90B-4FC0-45AF-83CC-FCC154C63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41" t="18480" r="-1778" b="-2974"/>
          <a:stretch/>
        </p:blipFill>
        <p:spPr>
          <a:xfrm>
            <a:off x="396845" y="2243020"/>
            <a:ext cx="3515259" cy="22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BD1BB2A-0464-4AC6-A430-5E064961DF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" t="12926" r="1269" b="7676"/>
          <a:stretch/>
        </p:blipFill>
        <p:spPr>
          <a:xfrm>
            <a:off x="3978357" y="3251020"/>
            <a:ext cx="4014760" cy="24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C89D0C5-1410-43C2-92B4-B0DEC862DB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07" t="12069" r="2909"/>
          <a:stretch/>
        </p:blipFill>
        <p:spPr>
          <a:xfrm>
            <a:off x="8059371" y="2094917"/>
            <a:ext cx="3647766" cy="21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478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82B04FD-FB8D-4735-9D47-28376F0D8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0" y="2180577"/>
            <a:ext cx="3736427" cy="2887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299545" y="1141489"/>
            <a:ext cx="11571890" cy="8047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участие: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пеших прогулках, в массовых спортивных мероприятиях, в курсах оздоровительных мероприятий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- 98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работников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731713" y="-20538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C1489F4-2D88-4A8B-938E-AF4A7D911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945" y="2180577"/>
            <a:ext cx="3851489" cy="2824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8C3ABF9-5DDB-4233-B7BD-B3A2B9C7F6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03" y="2061500"/>
            <a:ext cx="3551535" cy="3843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62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653997" y="1180903"/>
            <a:ext cx="10781835" cy="8047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участие: 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соревнованиях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сезонной фитотерапии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 санитарно-просветительских мероприятиях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- 98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работников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653997" y="-69127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9B02D7A-068C-4B9D-8F48-BE46A58334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97" y="2048688"/>
            <a:ext cx="3171112" cy="3678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870D92-01CA-4BDD-8C04-BA1A2BB29D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402" y="2048688"/>
            <a:ext cx="3373430" cy="3626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78BD17E-0C20-45C0-AD73-E604E87B97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358" y="2263749"/>
            <a:ext cx="3411666" cy="3183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946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536027" y="1204551"/>
            <a:ext cx="11136879" cy="80472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участие: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спортивных соревнованиях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сезонной фитотерапии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 санитарно-просветительских мероприятиях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- 98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работников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857837" y="-66204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1F64023-C22D-47F7-AF35-28A4A993E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8" y="2233290"/>
            <a:ext cx="3639474" cy="2729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F4E829F-30A0-4451-A4BE-38724E6CD0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32" y="2233290"/>
            <a:ext cx="3639475" cy="2729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1157868-8255-4CD1-8F97-390CEC7C1D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56" y="2233290"/>
            <a:ext cx="3639474" cy="2729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26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338438" y="1028669"/>
            <a:ext cx="11410530" cy="69404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цифровые инструменты (проверенные мобильные приложения) для мониторинга здоровья 63% работников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944548" y="-111302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04C32D9-4344-405C-B0D8-0EBDCFD16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38" y="2683610"/>
            <a:ext cx="2243114" cy="2243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07DF670-7C7A-4892-B50D-CBD9F0606CF5}"/>
              </a:ext>
            </a:extLst>
          </p:cNvPr>
          <p:cNvSpPr/>
          <p:nvPr/>
        </p:nvSpPr>
        <p:spPr>
          <a:xfrm>
            <a:off x="247828" y="1762377"/>
            <a:ext cx="250718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hlinkClick r:id="rId3"/>
              </a:rPr>
              <a:t>https://scfh.ru/papers/</a:t>
            </a:r>
            <a:r>
              <a:rPr lang="en-US" sz="1200" dirty="0">
                <a:hlinkClick r:id="rId3"/>
              </a:rPr>
              <a:t>mobilnyy-analitik-zdorovya-welltory-vsegda-pod-rukoy</a:t>
            </a:r>
            <a:r>
              <a:rPr lang="en-US" sz="1100" dirty="0">
                <a:hlinkClick r:id="rId3"/>
              </a:rPr>
              <a:t>/?ysclid=mfzo4m391j162091065</a:t>
            </a:r>
            <a:endParaRPr lang="ru-RU" sz="1100" dirty="0"/>
          </a:p>
          <a:p>
            <a:pPr algn="ctr"/>
            <a:endParaRPr lang="ru-RU" sz="11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256C949-CC18-40F6-A6E8-46CA23E78CB2}"/>
              </a:ext>
            </a:extLst>
          </p:cNvPr>
          <p:cNvSpPr/>
          <p:nvPr/>
        </p:nvSpPr>
        <p:spPr>
          <a:xfrm>
            <a:off x="6280043" y="2584000"/>
            <a:ext cx="2501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https://onboarding.dzeny.ru/?utm_source=yandex&amp;utm_medium=cpc&amp;utm_campaign=ru_web_compet_06.08&amp;utm_content=17309602343&amp;utm_term=---autotargeting&amp;ybaip=1&amp;yclid=784499182448148479</a:t>
            </a:r>
            <a:endParaRPr lang="ru-RU" sz="1200" dirty="0"/>
          </a:p>
          <a:p>
            <a:endParaRPr lang="ru-RU" sz="1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799C880-226E-4C2B-A1AF-172203E98F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037" t="17564" r="24962" b="17564"/>
          <a:stretch/>
        </p:blipFill>
        <p:spPr>
          <a:xfrm>
            <a:off x="6196213" y="4113576"/>
            <a:ext cx="2513996" cy="1712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3AC59D99-7E36-4474-AC3F-E5F676C37E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87" t="13684" r="41301" b="26936"/>
          <a:stretch/>
        </p:blipFill>
        <p:spPr>
          <a:xfrm>
            <a:off x="9275398" y="2419566"/>
            <a:ext cx="2473570" cy="19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57B6F854-A8F0-4617-8AB0-B814E77B0256}"/>
              </a:ext>
            </a:extLst>
          </p:cNvPr>
          <p:cNvSpPr/>
          <p:nvPr/>
        </p:nvSpPr>
        <p:spPr>
          <a:xfrm>
            <a:off x="9275398" y="2062377"/>
            <a:ext cx="25607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7"/>
              </a:rPr>
              <a:t>https://</a:t>
            </a:r>
            <a:r>
              <a:rPr lang="en-US" sz="1200" dirty="0" smtClean="0">
                <a:hlinkClick r:id="rId7"/>
              </a:rPr>
              <a:t>irecommend.ru/catalog/list/6</a:t>
            </a:r>
            <a:endParaRPr lang="ru-RU" sz="12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42AA0ED-5014-4EEB-8A88-D8D0A7A581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9871" y="2200877"/>
            <a:ext cx="2705688" cy="1778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6FC83FA4-23C3-4C74-83E8-EB647E693B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2808" y="4551234"/>
            <a:ext cx="2645893" cy="1475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0A194203-64F3-4908-AF7C-990B35CF345F}"/>
              </a:ext>
            </a:extLst>
          </p:cNvPr>
          <p:cNvSpPr/>
          <p:nvPr/>
        </p:nvSpPr>
        <p:spPr>
          <a:xfrm>
            <a:off x="2958483" y="4327566"/>
            <a:ext cx="23546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10"/>
              </a:rPr>
              <a:t>https://www.myfitnesspal.com/ru</a:t>
            </a:r>
            <a:endParaRPr lang="ru-RU" sz="1200" dirty="0"/>
          </a:p>
          <a:p>
            <a:endParaRPr lang="ru-RU" sz="12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CDD6E31-FACC-47DE-855D-683B2EA91802}"/>
              </a:ext>
            </a:extLst>
          </p:cNvPr>
          <p:cNvSpPr/>
          <p:nvPr/>
        </p:nvSpPr>
        <p:spPr>
          <a:xfrm>
            <a:off x="3281928" y="1913886"/>
            <a:ext cx="2782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11"/>
              </a:rPr>
              <a:t>https://www.yazio.com/en/calorie-counter</a:t>
            </a:r>
            <a:endParaRPr lang="ru-RU" sz="1200" dirty="0"/>
          </a:p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537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834188" y="1012130"/>
            <a:ext cx="10737701" cy="69404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еализовано большое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мероприятий, которые привели к следующим результатам: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1007610" y="-119298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 в 2025 году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9B38FAB-5FB7-4FCA-8A61-5ABC2FE22360}"/>
              </a:ext>
            </a:extLst>
          </p:cNvPr>
          <p:cNvSpPr/>
          <p:nvPr/>
        </p:nvSpPr>
        <p:spPr>
          <a:xfrm>
            <a:off x="1198179" y="1875552"/>
            <a:ext cx="99201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работников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проинформированы о реализации социально-оздоровительной программы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участию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программных мероприятий привлечено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учреждения от общей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заинтересованности работников в ведении здорового образа жизни и участии в профилактических и спортивных мероприятиях возросла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Заболеваемость работников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снизилась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23%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 сократилось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13%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труда повысился 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63 %</a:t>
            </a:r>
          </a:p>
        </p:txBody>
      </p:sp>
    </p:spTree>
    <p:extLst>
      <p:ext uri="{BB962C8B-B14F-4D97-AF65-F5344CB8AC3E}">
        <p14:creationId xmlns:p14="http://schemas.microsoft.com/office/powerpoint/2010/main" val="257470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141C90-F10D-482C-BDFD-4058B3032F75}"/>
              </a:ext>
            </a:extLst>
          </p:cNvPr>
          <p:cNvSpPr/>
          <p:nvPr/>
        </p:nvSpPr>
        <p:spPr>
          <a:xfrm>
            <a:off x="834188" y="1026528"/>
            <a:ext cx="10674639" cy="163481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Программа социально-оздоровительной работы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подтверждает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значимость для повышения работоспособности и здоровья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работников.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планах продолжение и расширение существующих мероприятии, а также привлечение дополнительных ресурсов для их реализации.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B0AEEC7A-F66F-4D41-A9E8-0A900C26A71E}"/>
              </a:ext>
            </a:extLst>
          </p:cNvPr>
          <p:cNvSpPr txBox="1">
            <a:spLocks/>
          </p:cNvSpPr>
          <p:nvPr/>
        </p:nvSpPr>
        <p:spPr>
          <a:xfrm>
            <a:off x="834189" y="-20211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Эффективность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CAA7701-FDD7-48FA-9B8D-2397A4E00741}"/>
              </a:ext>
            </a:extLst>
          </p:cNvPr>
          <p:cNvSpPr/>
          <p:nvPr/>
        </p:nvSpPr>
        <p:spPr>
          <a:xfrm>
            <a:off x="834188" y="3708084"/>
            <a:ext cx="10674639" cy="199433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898525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Дальнейшее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дополнительных методов мотивации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участию в оздоровительных мероприятиях.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898525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частности, планируется организация спортивного клуба для работников, что позволит создать благоприятные условия для физической активности и укрепления командного духа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4FAADF8F-5C3B-460A-BFFF-A4CBDE1EE0F7}"/>
              </a:ext>
            </a:extLst>
          </p:cNvPr>
          <p:cNvSpPr txBox="1">
            <a:spLocks/>
          </p:cNvSpPr>
          <p:nvPr/>
        </p:nvSpPr>
        <p:spPr>
          <a:xfrm>
            <a:off x="834188" y="2804484"/>
            <a:ext cx="11028665" cy="104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val="21188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9">
            <a:extLst>
              <a:ext uri="{FF2B5EF4-FFF2-40B4-BE49-F238E27FC236}">
                <a16:creationId xmlns="" xmlns:a16="http://schemas.microsoft.com/office/drawing/2014/main" id="{40CD0FD8-4A27-493C-9918-B868CF9DB6D2}"/>
              </a:ext>
            </a:extLst>
          </p:cNvPr>
          <p:cNvSpPr txBox="1">
            <a:spLocks/>
          </p:cNvSpPr>
          <p:nvPr/>
        </p:nvSpPr>
        <p:spPr>
          <a:xfrm>
            <a:off x="2104696" y="447302"/>
            <a:ext cx="9080937" cy="14997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921" y="4709893"/>
            <a:ext cx="3118438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47" y="5227393"/>
            <a:ext cx="671673" cy="63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657" y="5231699"/>
            <a:ext cx="656425" cy="64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36" y="5240101"/>
            <a:ext cx="635006" cy="629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DA1BC4F-81BE-4ED6-BBCE-3E1095553D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89" y="2833425"/>
            <a:ext cx="4270079" cy="30765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97164" y="2057937"/>
            <a:ext cx="6096000" cy="31854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Наш адрес: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628681, Ханты-Мансийский 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автономный округ — Югра,   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г. Мегион, ул. Дружбы 6А, 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8(34643) </a:t>
            </a:r>
            <a:r>
              <a:rPr lang="ru-RU" kern="1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2-00-72 Официальный сайт: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700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ru-RU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Электронная почта: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b="1" kern="1400" dirty="0" smtClean="0">
                <a:solidFill>
                  <a:srgbClr val="0000C0"/>
                </a:solidFill>
                <a:latin typeface="Times New Roman" panose="02020603050405020304" pitchFamily="18" charset="0"/>
              </a:rPr>
              <a:t>Megkcson@admhmao.ru</a:t>
            </a:r>
            <a:endParaRPr lang="ru-RU" b="1" u="sng" kern="1400" dirty="0" smtClean="0">
              <a:latin typeface="Times New Roman" panose="02020603050405020304" pitchFamily="18" charset="0"/>
              <a:hlinkClick r:id="rId7"/>
            </a:endParaRPr>
          </a:p>
          <a:p>
            <a:pPr lvl="0" algn="ctr"/>
            <a:endParaRPr lang="ru-RU" sz="900" kern="1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ru-RU" kern="1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Официальный </a:t>
            </a:r>
            <a:r>
              <a:rPr lang="ru-RU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сайт: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>
              <a:tabLst>
                <a:tab pos="73152" algn="l"/>
              </a:tabLst>
            </a:pPr>
            <a:r>
              <a:rPr lang="ru-RU" b="1" u="sng" kern="1400" dirty="0" smtClean="0">
                <a:solidFill>
                  <a:srgbClr val="0000FF"/>
                </a:solidFill>
                <a:latin typeface="Times New Roman" panose="02020603050405020304" pitchFamily="18" charset="0"/>
                <a:hlinkClick r:id="rId7"/>
              </a:rPr>
              <a:t>http</a:t>
            </a:r>
            <a:r>
              <a:rPr lang="ru-RU" b="1" u="sng" kern="1400" dirty="0">
                <a:solidFill>
                  <a:srgbClr val="0000FF"/>
                </a:solidFill>
                <a:latin typeface="Times New Roman" panose="02020603050405020304" pitchFamily="18" charset="0"/>
                <a:hlinkClick r:id="rId7"/>
              </a:rPr>
              <a:t>://gar86.tmweb.ru/</a:t>
            </a:r>
            <a:r>
              <a:rPr lang="ru-RU" b="1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100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1200" kern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200" kern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ru-RU" sz="1200" kern="140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4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477</Words>
  <Application>Microsoft Office PowerPoint</Application>
  <PresentationFormat>Широкоэкранный</PresentationFormat>
  <Paragraphs>93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Бюджетное учреждение Ханты-Мансийского автономного округа — Югры  «Мегионский комплексный центр социального обслуживания  населения»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Ярославцева Оксана Сергеевна</cp:lastModifiedBy>
  <cp:revision>178</cp:revision>
  <dcterms:created xsi:type="dcterms:W3CDTF">2021-08-17T12:08:22Z</dcterms:created>
  <dcterms:modified xsi:type="dcterms:W3CDTF">2026-02-17T08:57:54Z</dcterms:modified>
</cp:coreProperties>
</file>