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6405"/>
  </p:normalViewPr>
  <p:slideViewPr>
    <p:cSldViewPr snapToGrid="0" snapToObjects="1" showGuides="1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42BE6-51BE-4C5C-B853-79B3776C0B9E}" type="datetimeFigureOut">
              <a:rPr lang="ru-RU" smtClean="0"/>
              <a:t>21.04.2025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9904A-D6B8-420A-ADA3-5F9B0A344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864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666666"/>
                </a:solidFill>
                <a:effectLst/>
                <a:latin typeface="Rubik"/>
              </a:rPr>
              <a:t>АВТОНОМНАЯ НЕКОММЕРЧЕСКАЯ ОРГАНИЗАЦИЯ "ЦЕНТР ВЗАИМОДЕЙСТВИЙ ГРАЖДАН И СПЕЦИАЛИСТОВ ПО ВОПРОСАМ ДОКАЗАТЕЛЬНОЙ МЕДИЦИНЫ "МАМА ЗНАЕТ" 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9904A-D6B8-420A-ADA3-5F9B0A3447D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900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9904A-D6B8-420A-ADA3-5F9B0A3447D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970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en-RU" smtClean="0"/>
              <a:t>04/21/2025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mamaznaetconf.com/" TargetMode="External"/><Relationship Id="rId3" Type="http://schemas.openxmlformats.org/officeDocument/2006/relationships/hyperlink" Target="https://novgorod-tv.ru/news/v-velikom-novgorode-proshla-chetvertaya-sessiya-konferenczii-mama-znaet-o-zdorove-detej/" TargetMode="External"/><Relationship Id="rId7" Type="http://schemas.openxmlformats.org/officeDocument/2006/relationships/hyperlink" Target="https://vk.com/mamochkaznae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nstagram.com/mamochkaznaet?igsh=MWY5dHB3NWduNTR6OQ%3D%3D&amp;utm_source=qr" TargetMode="External"/><Relationship Id="rId5" Type="http://schemas.openxmlformats.org/officeDocument/2006/relationships/hyperlink" Target="https://t.me/mamochkaznaet" TargetMode="External"/><Relationship Id="rId4" Type="http://schemas.openxmlformats.org/officeDocument/2006/relationships/hyperlink" Target="https://deminform.ru/news/konferentsiya-dlya-vrachey-i-roditeley-prokhodit-v-voronezh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mamochkaznae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vk.com/mamochkaznaet" TargetMode="External"/><Relationship Id="rId4" Type="http://schemas.openxmlformats.org/officeDocument/2006/relationships/hyperlink" Target="https://www.instagram.com/mamochkaznaet?igsh=MWY5dHB3NWduNTR6OQ%3D%3D&amp;utm_source=qr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507184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04502" y="2344716"/>
            <a:ext cx="11319642" cy="2285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4800" dirty="0">
                <a:solidFill>
                  <a:schemeClr val="bg1"/>
                </a:solidFill>
                <a:latin typeface="Playfair Display" pitchFamily="2" charset="-52"/>
              </a:rPr>
              <a:t>Образовательная конференция о здоровье и доказательной медицине «Мама Знает»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04502" y="5313127"/>
            <a:ext cx="9452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Корф Алина Валерьевна, АНО «Центр взаимодействий граждан и специалистов по вопросам доказательной медицины «Мама Знает», </a:t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</a:rPr>
              <a:t>Россия, Новгородская и Псковская области, города Великий Новгород и Псков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04502" y="4616106"/>
            <a:ext cx="8723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Playfair Display" pitchFamily="2" charset="-52"/>
              </a:rPr>
              <a:t>Номинация «Материнство и детство»</a:t>
            </a: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599090" y="1554415"/>
            <a:ext cx="4845269" cy="230540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Проект существует уже 2 года, на протяжении которых регулярно проводятся конференции: в 2023 году прошло 3 конференции, в 2024 году – 4 конференции.</a:t>
            </a: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444AD552-A7DD-B541-B481-B576E7BAE03B}"/>
              </a:ext>
            </a:extLst>
          </p:cNvPr>
          <p:cNvSpPr/>
          <p:nvPr/>
        </p:nvSpPr>
        <p:spPr>
          <a:xfrm>
            <a:off x="5559972" y="1542685"/>
            <a:ext cx="6032938" cy="113017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200" dirty="0"/>
              <a:t>СМИ о конференции в Великом Новгороде:</a:t>
            </a:r>
          </a:p>
          <a:p>
            <a:r>
              <a:rPr lang="en-US" sz="1200" dirty="0">
                <a:hlinkClick r:id="rId3"/>
              </a:rPr>
              <a:t>https://novgorod-tv.ru/news/v-velikom-novgorode-proshla-chetvertaya-sessiya-konferenczii-mama-znaet-o-zdorove-detej/</a:t>
            </a:r>
            <a:endParaRPr lang="ru-RU" sz="1200" dirty="0"/>
          </a:p>
          <a:p>
            <a:r>
              <a:rPr lang="ru-RU" sz="1200" dirty="0"/>
              <a:t>СМИ о конференции в Воронеже:</a:t>
            </a:r>
          </a:p>
          <a:p>
            <a:r>
              <a:rPr lang="en-US" sz="1200" dirty="0">
                <a:hlinkClick r:id="rId4"/>
              </a:rPr>
              <a:t>https://deminform.ru/news/konferentsiya-dlya-vrachey-i-roditeley-prokhodit-v-voronezhe</a:t>
            </a:r>
            <a:endParaRPr lang="ru-RU" sz="1200" dirty="0"/>
          </a:p>
          <a:p>
            <a:endParaRPr lang="ru-RU" sz="1200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C18EE8D4-00F3-1F40-B507-684B74EA7715}"/>
              </a:ext>
            </a:extLst>
          </p:cNvPr>
          <p:cNvSpPr/>
          <p:nvPr/>
        </p:nvSpPr>
        <p:spPr>
          <a:xfrm>
            <a:off x="599090" y="3886380"/>
            <a:ext cx="10993820" cy="2408859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7 конференций в 5 регионах России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Более 7500 тысяч подписчиков в </a:t>
            </a:r>
            <a:r>
              <a:rPr lang="ru-RU" dirty="0" err="1"/>
              <a:t>соц.сетях</a:t>
            </a:r>
            <a:r>
              <a:rPr lang="ru-RU" dirty="0"/>
              <a:t> конференции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Более 300 специалистов в проекте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Более 2000 очных слушателей и более 50000 слушателей онлайн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4 печатных изделия для врачей и родителей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Более 1000 консультаций специалистов проекта в регионах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1 грант от </a:t>
            </a:r>
            <a:r>
              <a:rPr lang="ru-RU" dirty="0" err="1"/>
              <a:t>Росмолодежь.Гранты</a:t>
            </a:r>
            <a:r>
              <a:rPr lang="ru-RU" dirty="0"/>
              <a:t>. </a:t>
            </a:r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6925F8D5-4A90-3449-9C15-AFA3927AC4E0}"/>
              </a:ext>
            </a:extLst>
          </p:cNvPr>
          <p:cNvSpPr/>
          <p:nvPr/>
        </p:nvSpPr>
        <p:spPr>
          <a:xfrm>
            <a:off x="5570484" y="2707118"/>
            <a:ext cx="6032938" cy="1160399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endParaRPr lang="ru-RU" sz="1200" dirty="0"/>
          </a:p>
          <a:p>
            <a:r>
              <a:rPr lang="ru-RU" sz="1200" dirty="0"/>
              <a:t>Наши соц. сети: </a:t>
            </a:r>
            <a:br>
              <a:rPr lang="ru-RU" sz="1200" dirty="0"/>
            </a:br>
            <a:r>
              <a:rPr lang="en-US" sz="1200" b="0" i="0" u="none" strike="noStrike" dirty="0">
                <a:effectLst/>
                <a:hlinkClick r:id="rId5" tooltip="https://t.me/mamochkaznaet"/>
              </a:rPr>
              <a:t>https://t.me/mamochkaznaet</a:t>
            </a:r>
            <a:endParaRPr lang="ru-RU" sz="1200" b="0" i="0" u="none" strike="noStrike" dirty="0">
              <a:effectLst/>
            </a:endParaRPr>
          </a:p>
          <a:p>
            <a:r>
              <a:rPr lang="en-US" sz="1200" b="0" i="0" u="none" strike="noStrike" dirty="0">
                <a:effectLst/>
                <a:hlinkClick r:id="rId6" tooltip="https://www.instagram.com/mamochkaznaet?igsh=MWY5dHB3NWduNTR6OQ%3D%3D&amp;utm_source=qr"/>
              </a:rPr>
              <a:t>https://www.instagram.com/mamochkaznaet?igsh=MWY5dHB3NWduNTR6OQ%3D%3D&amp;utm_source=qr</a:t>
            </a:r>
            <a:endParaRPr lang="ru-RU" sz="1200" b="0" i="0" u="none" strike="noStrike" dirty="0">
              <a:effectLst/>
            </a:endParaRPr>
          </a:p>
          <a:p>
            <a:r>
              <a:rPr lang="en-US" sz="1200" b="0" i="0" u="none" strike="noStrike" dirty="0">
                <a:effectLst/>
                <a:hlinkClick r:id="rId7" tooltip="https://vk.com/mamochkaznaet"/>
              </a:rPr>
              <a:t>https://vk.com/mamochkaznaet</a:t>
            </a:r>
            <a:endParaRPr lang="ru-RU" sz="1200" b="0" i="0" u="none" strike="noStrike" dirty="0">
              <a:effectLst/>
            </a:endParaRPr>
          </a:p>
          <a:p>
            <a:r>
              <a:rPr lang="en-US" sz="1200" dirty="0">
                <a:hlinkClick r:id="rId8"/>
              </a:rPr>
              <a:t>https://mamaznaetconf.com/</a:t>
            </a:r>
            <a:endParaRPr lang="ru-RU" sz="1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E5530E-79C5-284F-89B7-F338A43EF98F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каналы продвижения проекта, которые преимущественно будут использованы. Здесь важно указать: наименование ресурсов, предоставить конкретную ссылку на ресурс, указать относительно каждого канала продвижения инструменты продвижения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US" sz="1800" b="0" i="0" u="none" strike="noStrike" dirty="0">
                <a:effectLst/>
                <a:hlinkClick r:id="rId3" tooltip="https://t.me/mamochkaznaet"/>
              </a:rPr>
              <a:t>https://t.me/mamochkaznaet</a:t>
            </a:r>
            <a:endParaRPr lang="ru-RU" sz="1800" b="0" i="0" u="none" strike="noStrike" dirty="0">
              <a:effectLst/>
            </a:endParaRPr>
          </a:p>
          <a:p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Информирование подписчиков телеграмм-канала о конференции, регулярный постинг в период продвижения, информирование о конференции в блогах врачей-спикеров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US" sz="1400" b="0" i="0" u="none" strike="noStrike" dirty="0">
                <a:effectLst/>
                <a:hlinkClick r:id="rId4" tooltip="https://www.instagram.com/mamochkaznaet?igsh=MWY5dHB3NWduNTR6OQ%3D%3D&amp;utm_source=qr"/>
              </a:rPr>
              <a:t>https://www.instagram.com/mamochkaznaet?igsh=MWY5dHB3NWduNTR6OQ%3D%3D&amp;utm_source=qr</a:t>
            </a:r>
            <a:endParaRPr lang="ru-RU" sz="1400" b="0" i="0" u="none" strike="noStrike" dirty="0">
              <a:effectLst/>
            </a:endParaRPr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Информирование подписчиков профиля о конференции, регулярный постинг в период продвижения, информирование о конференции в блогах врачей-спикеров</a:t>
            </a:r>
          </a:p>
          <a:p>
            <a:endParaRPr lang="ru-RU" dirty="0"/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99091" y="48331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US" sz="1800" b="0" i="0" u="none" strike="noStrike" dirty="0">
                <a:effectLst/>
                <a:hlinkClick r:id="rId5" tooltip="https://vk.com/mamochkaznaet"/>
              </a:rPr>
              <a:t>https://vk.com/mamochkaznaet</a:t>
            </a:r>
            <a:endParaRPr lang="ru-RU" sz="1800" b="0" i="0" u="none" strike="noStrike" dirty="0">
              <a:effectLst/>
            </a:endParaRPr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75802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Информирование подписчиков профиля о конференции, регулярный постинг в период продвижения, информирование о конференции в блогах врачей-спикеров, а также контекстная реклама в ВК, реклама в региональных </a:t>
            </a:r>
            <a:r>
              <a:rPr lang="ru-RU" dirty="0" err="1"/>
              <a:t>пабликах</a:t>
            </a:r>
            <a:endParaRPr lang="ru-RU" sz="1800" b="0" i="0" u="none" strike="noStrike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808238-87E7-474C-BF16-A126FCF8B25B}"/>
              </a:ext>
            </a:extLst>
          </p:cNvPr>
          <p:cNvSpPr txBox="1"/>
          <p:nvPr/>
        </p:nvSpPr>
        <p:spPr>
          <a:xfrm>
            <a:off x="599090" y="1270454"/>
            <a:ext cx="10731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Проект реализуется благодаря: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264946" y="2099909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Продаже печатной продукции и видеозаписей лекций конференций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264946" y="3429000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Поддержке спонсоров – партнеров конференции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1264946" y="4880581"/>
            <a:ext cx="35415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Информационной поддержке партнеров, специалистов проекта (врачей-блогеров), дружественных проектов, региональных партнеров и предпринимателей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6C6BCC-4033-BA49-82B0-5C88AD80D52D}"/>
              </a:ext>
            </a:extLst>
          </p:cNvPr>
          <p:cNvSpPr txBox="1"/>
          <p:nvPr/>
        </p:nvSpPr>
        <p:spPr>
          <a:xfrm>
            <a:off x="5407233" y="1952331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4FA4F9-94E1-1144-8DE5-0D8925FF38C7}"/>
              </a:ext>
            </a:extLst>
          </p:cNvPr>
          <p:cNvSpPr txBox="1"/>
          <p:nvPr/>
        </p:nvSpPr>
        <p:spPr>
          <a:xfrm>
            <a:off x="5386170" y="3930955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EE10B5-5C98-214B-B668-E30FA4D791A5}"/>
              </a:ext>
            </a:extLst>
          </p:cNvPr>
          <p:cNvSpPr txBox="1"/>
          <p:nvPr/>
        </p:nvSpPr>
        <p:spPr>
          <a:xfrm>
            <a:off x="5357316" y="5296079"/>
            <a:ext cx="704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6.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ED8DA8-821C-3645-BE4E-486D93BB2A07}"/>
              </a:ext>
            </a:extLst>
          </p:cNvPr>
          <p:cNvSpPr txBox="1"/>
          <p:nvPr/>
        </p:nvSpPr>
        <p:spPr>
          <a:xfrm>
            <a:off x="6181581" y="5614426"/>
            <a:ext cx="4811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Информационной поддержке проекта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911201-BE4E-483F-BC0D-B24DF0F05172}"/>
              </a:ext>
            </a:extLst>
          </p:cNvPr>
          <p:cNvSpPr txBox="1"/>
          <p:nvPr/>
        </p:nvSpPr>
        <p:spPr>
          <a:xfrm>
            <a:off x="6151117" y="2188722"/>
            <a:ext cx="354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Грантовой поддержке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F8974C-D507-4784-AF1F-EB2E99359A0B}"/>
              </a:ext>
            </a:extLst>
          </p:cNvPr>
          <p:cNvSpPr txBox="1"/>
          <p:nvPr/>
        </p:nvSpPr>
        <p:spPr>
          <a:xfrm>
            <a:off x="5420815" y="3095190"/>
            <a:ext cx="55726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Ресурсы, в которых мы нуждаемся: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8BF75CA-093A-4712-B948-C8F612A11FD4}"/>
              </a:ext>
            </a:extLst>
          </p:cNvPr>
          <p:cNvSpPr txBox="1"/>
          <p:nvPr/>
        </p:nvSpPr>
        <p:spPr>
          <a:xfrm>
            <a:off x="6181581" y="4155362"/>
            <a:ext cx="4811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Финансовая поддержка проекта/грантовая поддержка, так как проект некоммерческий, участие в проекте бесплатное</a:t>
            </a:r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9" name="Овал 25">
            <a:extLst>
              <a:ext uri="{FF2B5EF4-FFF2-40B4-BE49-F238E27FC236}">
                <a16:creationId xmlns:a16="http://schemas.microsoft.com/office/drawing/2014/main" id="{36C56E9E-1EE5-AF41-8154-A19F2CEB6114}"/>
              </a:ext>
            </a:extLst>
          </p:cNvPr>
          <p:cNvSpPr/>
          <p:nvPr/>
        </p:nvSpPr>
        <p:spPr>
          <a:xfrm>
            <a:off x="599090" y="4730259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197444" y="1506173"/>
            <a:ext cx="408092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Корф Алина Валерьевна, основатель проекта, исполнительный директор АНО «Мама Знает», врач-педиатр, аллерголог-иммунолог, Российская Федерация, Новгородская область, город Великий Новгород, 1994 г.р., интересуется медициной, благотворительностью, психологией, путешествиями, организацией мероприятий. Награждена почетным знаком Святой Татьяны за многолетнее социальное и просветительское служение в 2017 году в Смольном Соборе, город Санкт-Петербург (</a:t>
            </a:r>
            <a:r>
              <a:rPr lang="en-US" sz="1400" dirty="0"/>
              <a:t>https://gpmu.org/news/news268</a:t>
            </a:r>
            <a:r>
              <a:rPr lang="ru-RU" sz="1400" dirty="0"/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E9F1C1-09E7-8348-AB0E-43361AEC3573}"/>
              </a:ext>
            </a:extLst>
          </p:cNvPr>
          <p:cNvSpPr txBox="1"/>
          <p:nvPr/>
        </p:nvSpPr>
        <p:spPr>
          <a:xfrm>
            <a:off x="2223025" y="4573830"/>
            <a:ext cx="40809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Иванова Александра Сергеевна, генеральный директор АНО «Мама Знает» и ООО «Мама Знает», Российская Федерация, Псковская область, город Псков, 1990 г.р., интересуется экономикой и финансами, победитель конкурса </a:t>
            </a:r>
            <a:r>
              <a:rPr lang="ru-RU" sz="1400" dirty="0" err="1"/>
              <a:t>Росмолодежь.Гранты</a:t>
            </a:r>
            <a:r>
              <a:rPr lang="ru-RU" sz="1400" dirty="0"/>
              <a:t> 2023 (</a:t>
            </a:r>
            <a:r>
              <a:rPr lang="en-US" sz="1400" dirty="0"/>
              <a:t>https://www.sut.ru/new_site/images/blocks/1699882217.pdf</a:t>
            </a:r>
            <a:r>
              <a:rPr lang="ru-RU" sz="1400" dirty="0"/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D5AE49-FCC8-D949-836F-A74AD3355702}"/>
              </a:ext>
            </a:extLst>
          </p:cNvPr>
          <p:cNvSpPr txBox="1"/>
          <p:nvPr/>
        </p:nvSpPr>
        <p:spPr>
          <a:xfrm>
            <a:off x="8020804" y="1721616"/>
            <a:ext cx="34260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/>
              <a:t>Адигамова</a:t>
            </a:r>
            <a:r>
              <a:rPr lang="ru-RU" sz="1400" dirty="0"/>
              <a:t> Мария Андреевна, клинический психолог, практикующий психолог-консультант по проблемам семьи и личности, сексолог, магистрант НИУ ВШЭ «Психоанализ и психоаналитическое бизнес-консультирование», Российская Федерация, город Санкт-Петербург, 1998 г.р.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86B73B-7217-4A43-8A68-5F8E11397A44}"/>
              </a:ext>
            </a:extLst>
          </p:cNvPr>
          <p:cNvSpPr txBox="1"/>
          <p:nvPr/>
        </p:nvSpPr>
        <p:spPr>
          <a:xfrm>
            <a:off x="8048593" y="4017736"/>
            <a:ext cx="342608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Горячева Ольга Александровна, врач-гастроэнтеролог, педиатр, к.м.н., доцент кафедры пропедевтики детских болезней института Материнства и детства ГОУ ВПО РНИМУ </a:t>
            </a:r>
            <a:r>
              <a:rPr lang="ru-RU" sz="1400" dirty="0" err="1"/>
              <a:t>им.Н.И.Пирогова</a:t>
            </a:r>
            <a:r>
              <a:rPr lang="ru-RU" sz="1400" dirty="0"/>
              <a:t>, медицинский руководитель подразделения «Эндоскопия, гастроэнтерология, </a:t>
            </a:r>
            <a:r>
              <a:rPr lang="ru-RU" sz="1400" dirty="0" err="1"/>
              <a:t>нутрициология</a:t>
            </a:r>
            <a:r>
              <a:rPr lang="ru-RU" sz="1400" dirty="0"/>
              <a:t>, проктология, ультразвуковая диагностика» сети клиник</a:t>
            </a:r>
            <a:r>
              <a:rPr lang="en-US" sz="1400" dirty="0"/>
              <a:t> </a:t>
            </a:r>
            <a:r>
              <a:rPr lang="en-US" sz="1400" dirty="0" err="1"/>
              <a:t>DocMed</a:t>
            </a:r>
            <a:r>
              <a:rPr lang="en-US" sz="1400" dirty="0"/>
              <a:t>, </a:t>
            </a:r>
            <a:r>
              <a:rPr lang="en-US" sz="1400" dirty="0" err="1"/>
              <a:t>DocDeti</a:t>
            </a:r>
            <a:r>
              <a:rPr lang="en-US" sz="1400" dirty="0"/>
              <a:t>, </a:t>
            </a:r>
            <a:r>
              <a:rPr lang="en-US" sz="1400" dirty="0" err="1"/>
              <a:t>DocDent</a:t>
            </a:r>
            <a:r>
              <a:rPr lang="ru-RU" sz="1400" dirty="0"/>
              <a:t>, Российская Федерация, город Москва, 1982 г.р.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591154" y="1138523"/>
            <a:ext cx="3038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Руководители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>
            <a:off x="6423417" y="1106063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4028D61-9C02-4768-A5FB-F0DCC99531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10" y="1712619"/>
            <a:ext cx="1646534" cy="2123621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FF5CE3F6-E3B6-47A9-9E01-D8FD243107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14" y="4525958"/>
            <a:ext cx="1710430" cy="1864864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105FCDF0-C550-4F7D-A381-F899420F0D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4034" y="1712619"/>
            <a:ext cx="1806967" cy="2172230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33F71171-0EAA-4A58-BC06-87009CB30B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4017736"/>
            <a:ext cx="1371601" cy="238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704193" y="1282261"/>
            <a:ext cx="10731062" cy="4887312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595163" y="1463334"/>
            <a:ext cx="9295656" cy="1754326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Проект «Мама Знает» направлен на развитие медицинской отрасли в регионах России, на повышение осведомленности населения в медицинских вопросах и дополнительное образование врачей. Большой проблемой в настоящее время все еще является приверженность доказательной медицине врачей, особенно в регионах РФ, что порой может приводить к ятрогении, поэтому базовые знания в области научно-обоснованной медицины как пациентам, так и врачам крайне необходимы.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595163" y="3158347"/>
            <a:ext cx="92956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Наши конференции привлекают в регионы молодых, хорошо образованных, влюбленных в свою профессию врачей-энтузиастов, которые не только читают лекции, но и проводят приемы пациентов. Во все города, где проходила конференция, теперь с определенной периодичностью приезжают специалисты проекта, которых не хватает в регионах, чтобы проводить приемы. У пациентов есть возможность получить квалифицированную помощь, не выезжая в другие города.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595163" y="4864595"/>
            <a:ext cx="9295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Профилактика врачебного выгорания. Согласно исследованиям гибкий график работы, смена работы и обстановки, возможность непрерывного образования и обучения, а также поддерживающее профессиональное сообщество ведут к снижению риска выгорания среди врачей.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937182" y="1462520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936912" y="330831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936912" y="482027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89" y="1545021"/>
            <a:ext cx="108133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1) Родители детей от 0 до 18 лет: преимущественно работающие женщины 25-40 лет с высшим образованием или находящиеся в декретном отпуске по уходу за ребенком</a:t>
            </a:r>
          </a:p>
          <a:p>
            <a:endParaRPr lang="ru-RU" sz="2000" dirty="0"/>
          </a:p>
          <a:p>
            <a:r>
              <a:rPr lang="ru-RU" sz="2000" dirty="0"/>
              <a:t>2) Беременные женщины 25-35 лет, готовящиеся стать мамами</a:t>
            </a:r>
          </a:p>
          <a:p>
            <a:endParaRPr lang="ru-RU" sz="2000" dirty="0"/>
          </a:p>
          <a:p>
            <a:r>
              <a:rPr lang="ru-RU" sz="2000" dirty="0"/>
              <a:t>3) Врачи детских специальностей: преимущественно женщины 25-40 лет с высшим медицинским образованием, работающие в амбулаторном и стационарном звене здравоохранения</a:t>
            </a:r>
          </a:p>
          <a:p>
            <a:endParaRPr lang="ru-RU" sz="2000" dirty="0"/>
          </a:p>
          <a:p>
            <a:r>
              <a:rPr lang="ru-RU" sz="2000" dirty="0"/>
              <a:t>4) Врачи взрослых специальностей: преимущественно женщины 25-40 лет с высшим медицинским образованием, работающие в амбулаторном и стационарном звене здравоохранения</a:t>
            </a:r>
          </a:p>
          <a:p>
            <a:endParaRPr lang="ru-RU" sz="2000" dirty="0"/>
          </a:p>
          <a:p>
            <a:r>
              <a:rPr lang="ru-RU" sz="2000" dirty="0"/>
              <a:t>5) Психологи и педагоги: преимущественно женщины 25-40 лет с высшим медицинским образованием, работающие в медицинской или образовательной сфере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83732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 – Активный проект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29514" y="1065630"/>
            <a:ext cx="102906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Проект «Мама Знает» реализуется с января 2023 года: было проведено 7 конференций в Пскове (дважды, одна из них при поддержке </a:t>
            </a:r>
            <a:r>
              <a:rPr lang="ru-RU" sz="2000" dirty="0" err="1"/>
              <a:t>Росмолодежь.гранты</a:t>
            </a:r>
            <a:r>
              <a:rPr lang="ru-RU" sz="2000" dirty="0"/>
              <a:t>), Тамбове, Воронеже, Великом Новгороде, Онлайн-конференция, Махачкале. 28-29 июня 2025 года пройдет </a:t>
            </a:r>
            <a:r>
              <a:rPr lang="en-US" sz="2000" dirty="0"/>
              <a:t>VIII</a:t>
            </a:r>
            <a:r>
              <a:rPr lang="ru-RU" sz="2000" dirty="0"/>
              <a:t> конференция «Мама Знает» в городе </a:t>
            </a:r>
            <a:r>
              <a:rPr lang="ru-RU" sz="2000" dirty="0" err="1"/>
              <a:t>Доброград</a:t>
            </a:r>
            <a:r>
              <a:rPr lang="ru-RU" sz="2000" dirty="0"/>
              <a:t> Владимирской области. 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245962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8">
            <a:extLst>
              <a:ext uri="{FF2B5EF4-FFF2-40B4-BE49-F238E27FC236}">
                <a16:creationId xmlns:a16="http://schemas.microsoft.com/office/drawing/2014/main" id="{50AA3D16-0778-D44B-A60F-38464793EC86}"/>
              </a:ext>
            </a:extLst>
          </p:cNvPr>
          <p:cNvSpPr/>
          <p:nvPr/>
        </p:nvSpPr>
        <p:spPr>
          <a:xfrm>
            <a:off x="707841" y="2653361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9">
            <a:extLst>
              <a:ext uri="{FF2B5EF4-FFF2-40B4-BE49-F238E27FC236}">
                <a16:creationId xmlns:a16="http://schemas.microsoft.com/office/drawing/2014/main" id="{865FB32B-B640-E045-933C-B06C07C0E999}"/>
              </a:ext>
            </a:extLst>
          </p:cNvPr>
          <p:cNvSpPr/>
          <p:nvPr/>
        </p:nvSpPr>
        <p:spPr>
          <a:xfrm>
            <a:off x="707844" y="385983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0">
            <a:extLst>
              <a:ext uri="{FF2B5EF4-FFF2-40B4-BE49-F238E27FC236}">
                <a16:creationId xmlns:a16="http://schemas.microsoft.com/office/drawing/2014/main" id="{04068E4C-2317-F047-B4F4-2C49E9F56E96}"/>
              </a:ext>
            </a:extLst>
          </p:cNvPr>
          <p:cNvSpPr/>
          <p:nvPr/>
        </p:nvSpPr>
        <p:spPr>
          <a:xfrm>
            <a:off x="707843" y="48755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E9F556-3A5E-4D4F-950A-AE3A6D51C74C}"/>
              </a:ext>
            </a:extLst>
          </p:cNvPr>
          <p:cNvSpPr txBox="1"/>
          <p:nvPr/>
        </p:nvSpPr>
        <p:spPr>
          <a:xfrm>
            <a:off x="1029514" y="2389069"/>
            <a:ext cx="102906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Основатель проекта: Алина Корф, врач-педиатр, аллерголог-иммунолог. Организованы команда управления проектом, которая включает 6 человек, организационная группа, которая включает еще 7 человек, а также команда специалистов проекта, которая включает 300 человек.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D2069C-3E30-42DB-B663-E2E29FEB3BFB}"/>
              </a:ext>
            </a:extLst>
          </p:cNvPr>
          <p:cNvSpPr txBox="1"/>
          <p:nvPr/>
        </p:nvSpPr>
        <p:spPr>
          <a:xfrm>
            <a:off x="1029514" y="3712508"/>
            <a:ext cx="10290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Каналы продвижения: социальные сети конференции и специалистов-участников. Так как многие из врачей команды – медицинские блогеры, суммарная аудитория составляет около 1 </a:t>
            </a:r>
            <a:r>
              <a:rPr lang="ru-RU" sz="2000" dirty="0" err="1"/>
              <a:t>млн.человек</a:t>
            </a:r>
            <a:r>
              <a:rPr lang="ru-RU" sz="2000" dirty="0"/>
              <a:t>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FABA2F-F06C-4CA6-A3CC-74E547FC00B6}"/>
              </a:ext>
            </a:extLst>
          </p:cNvPr>
          <p:cNvSpPr txBox="1"/>
          <p:nvPr/>
        </p:nvSpPr>
        <p:spPr>
          <a:xfrm>
            <a:off x="1029514" y="4728368"/>
            <a:ext cx="10290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Участвовать в конференции можно как очно, так и онлайн. Во всех залах проводится онлайн-трансляция. В июне 2025 года на конференции будет 6 секций: для родителей, для беременных, для врачей детских специальностей, для врачей взрослых специальностей, для хирургов, для психологов и педагогов. Конференция проходит в 2 дня, как правило, это суббота и воскресенье. В конце 1-го дня конференции проводится развлекательное мероприятие для врачей для знакомства и нетворкинга.</a:t>
            </a:r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83732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 – Активный проект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966931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FABA2F-F06C-4CA6-A3CC-74E547FC00B6}"/>
              </a:ext>
            </a:extLst>
          </p:cNvPr>
          <p:cNvSpPr txBox="1"/>
          <p:nvPr/>
        </p:nvSpPr>
        <p:spPr>
          <a:xfrm>
            <a:off x="984119" y="1879013"/>
            <a:ext cx="102906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Проект «Мама Знает» является некоммерческим и реализуется АНО «Центр взаимодействия граждан и специалистов по вопросам доказательной медицины «Мама Знает». Участие бесплатное. Средства на проведение конференций: с продажи информационных блокнотов «Помощник врача», «В помощь маме», изготовленными врачами-специалистами проекта, с продажи видеозаписей лекций с прошедших конференций, также с привлечением спонсорских средств партнеров конференции. </a:t>
            </a:r>
          </a:p>
          <a:p>
            <a:pPr>
              <a:spcBef>
                <a:spcPts val="1200"/>
              </a:spcBef>
            </a:pPr>
            <a:endParaRPr lang="ru-RU" sz="2000" dirty="0"/>
          </a:p>
          <a:p>
            <a:pPr>
              <a:spcBef>
                <a:spcPts val="1200"/>
              </a:spcBef>
            </a:pPr>
            <a:r>
              <a:rPr lang="ru-RU" sz="2000" dirty="0"/>
              <a:t>В лекциях спикеров нет конфликта интересов. В проекте все лекции независимые, специалисты не получают гонорары за лекции, только актуальная научная информация, основанная на данных клинических рекомендаций и исследований, проведенных в РФ, а также результатов международных исследований.</a:t>
            </a:r>
          </a:p>
        </p:txBody>
      </p:sp>
    </p:spTree>
    <p:extLst>
      <p:ext uri="{BB962C8B-B14F-4D97-AF65-F5344CB8AC3E}">
        <p14:creationId xmlns:p14="http://schemas.microsoft.com/office/powerpoint/2010/main" val="3553064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764348" y="1767598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ED018C-C8C8-FC47-9904-8EE67C111AE9}"/>
              </a:ext>
            </a:extLst>
          </p:cNvPr>
          <p:cNvSpPr txBox="1"/>
          <p:nvPr/>
        </p:nvSpPr>
        <p:spPr>
          <a:xfrm>
            <a:off x="762761" y="3088788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764348" y="4176126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6523812" y="17187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6523812" y="3205936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6523811" y="418528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64348" y="1094332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488308" y="1970808"/>
            <a:ext cx="4692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Популяризация доказательной медицины и научно-обоснованного подхода к диагностике и лечению среди врачей и пациентов в регионах РФ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A45BA0-D4B1-6C43-A815-242F5EBF451D}"/>
              </a:ext>
            </a:extLst>
          </p:cNvPr>
          <p:cNvSpPr txBox="1"/>
          <p:nvPr/>
        </p:nvSpPr>
        <p:spPr>
          <a:xfrm>
            <a:off x="1445360" y="3171137"/>
            <a:ext cx="46984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Создание всероссийского сообщества врачей для профессионального общения, обмена опытом и поиска специалистов в различных регионах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402412" y="4319207"/>
            <a:ext cx="470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Привлечение в регионы специалистов по дефицитным специальностям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7198997" y="1970579"/>
            <a:ext cx="4692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Выстроить взаимодействие с региональными министерствами здравоохранения и высшими медицинскими учреждениями субъектов РФ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7198995" y="3478733"/>
            <a:ext cx="4692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Привлечение грантовой поддержки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7198997" y="4453125"/>
            <a:ext cx="4692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Привлечение информационной поддержки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D79D524-9128-4F62-BC4C-F8733C573FA3}"/>
              </a:ext>
            </a:extLst>
          </p:cNvPr>
          <p:cNvSpPr txBox="1"/>
          <p:nvPr/>
        </p:nvSpPr>
        <p:spPr>
          <a:xfrm>
            <a:off x="767196" y="5108619"/>
            <a:ext cx="7104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A04356-C892-46D9-9160-F2F25E503FDA}"/>
              </a:ext>
            </a:extLst>
          </p:cNvPr>
          <p:cNvSpPr txBox="1"/>
          <p:nvPr/>
        </p:nvSpPr>
        <p:spPr>
          <a:xfrm>
            <a:off x="1474827" y="5247118"/>
            <a:ext cx="470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Профилактика врачебного и родительского выгорания</a:t>
            </a:r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1266718" y="1169728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Некоммерческий проект, объединивший врачей-энтузиастов, которые в свободное от основной работы время приезжают в регионы, чтобы прочитать лекции коллегам и социально-активным пациентам, которые интересуются вопросами здоровья.</a:t>
            </a:r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:a16="http://schemas.microsoft.com/office/drawing/2014/main" id="{BEB46AAA-30A5-DB41-83AD-72BC9CB91D2F}"/>
              </a:ext>
            </a:extLst>
          </p:cNvPr>
          <p:cNvSpPr/>
          <p:nvPr/>
        </p:nvSpPr>
        <p:spPr>
          <a:xfrm>
            <a:off x="1266718" y="2460164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Основной инструмент проекта – просветительские конференции, которые проходят очно в различных регионах РФ с онлайн-трансляцией.</a:t>
            </a:r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1266718" y="3750600"/>
            <a:ext cx="9658564" cy="279868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Идея проекта родилась, когда я (Алина Корф) работала в Пскове в областной инфекционной больнице во время пандемии </a:t>
            </a:r>
            <a:r>
              <a:rPr lang="en-US" dirty="0"/>
              <a:t>COVID-19</a:t>
            </a:r>
            <a:r>
              <a:rPr lang="ru-RU" dirty="0"/>
              <a:t>. Общаясь с пациентами, я увидела, как родителям моих маленьких пациентов не хватает качественной медицинской информации, увидела необходимость в просвещении родителей по вопросам здоровья их детей. Затем, проведя первую конференцию для родителей, мы получили большой отклик от врачей в регионах, что продемонстрировало нам стремление врачей узнавать качественную медицинскую информацию, но доступную. Так как выезжать на обучение регулярно в крупные города есть возможность далеко не у всех. Так появились секции для врачей. Очень важными темами для нас являются спокойное родительство и уверенная работа врачей, в первую очередь психологическое, так появилась секция для психологов.</a:t>
            </a:r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90" y="1125416"/>
            <a:ext cx="4845269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Выбор региона: предпочтение отдается регионам, где присутствует нехватка узких специалистов, где пациенты мало осведомлены о научно-обоснованном подходе к лечению</a:t>
            </a:r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559973" y="1125416"/>
            <a:ext cx="6032938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400" dirty="0"/>
              <a:t>Инструменты:</a:t>
            </a:r>
          </a:p>
          <a:p>
            <a:r>
              <a:rPr lang="ru-RU" sz="1400" dirty="0"/>
              <a:t>1. Так как все члены команды находятся в разных регионах, подготовка происходит в формате онлайн благодаря видеосвязи и рабочим чатам</a:t>
            </a:r>
          </a:p>
          <a:p>
            <a:r>
              <a:rPr lang="ru-RU" sz="1400" dirty="0"/>
              <a:t>2. Заблаговременно производится выезд руководителя проекта в регион для выбора площадки и встречи с локальными партнерами</a:t>
            </a:r>
          </a:p>
          <a:p>
            <a:r>
              <a:rPr lang="ru-RU" sz="1400" dirty="0"/>
              <a:t>3. За 1-2 дня до конференции команда организаторов с локальными партнерами встречаются лично для финальной подготовки конференции</a:t>
            </a:r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599090" y="3096549"/>
            <a:ext cx="10993820" cy="3093156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600" dirty="0"/>
              <a:t>Последовательность:</a:t>
            </a:r>
          </a:p>
          <a:p>
            <a:r>
              <a:rPr lang="ru-RU" sz="1600" dirty="0"/>
              <a:t>1.Выбор региона, исследование проблематики региона в сфере здравоохранения</a:t>
            </a:r>
          </a:p>
          <a:p>
            <a:r>
              <a:rPr lang="ru-RU" sz="1600" dirty="0"/>
              <a:t>2.Набор команды специалистов-спикеров, формирование программы и повестки конференции</a:t>
            </a:r>
          </a:p>
          <a:p>
            <a:r>
              <a:rPr lang="ru-RU" sz="1600" dirty="0"/>
              <a:t>3.Этап заочной подготовки конференции (поиск партнеров, площадки, контрагентов, подготовка сайта, </a:t>
            </a:r>
            <a:r>
              <a:rPr lang="ru-RU" sz="1600" dirty="0" err="1"/>
              <a:t>соц.сетей</a:t>
            </a:r>
            <a:r>
              <a:rPr lang="ru-RU" sz="1600" dirty="0"/>
              <a:t>, типографической продукции и пр.)</a:t>
            </a:r>
          </a:p>
          <a:p>
            <a:r>
              <a:rPr lang="ru-RU" sz="1600" dirty="0"/>
              <a:t>4.Выезд руководителя проекта в регион для выбора площадки, встреч с партнерами</a:t>
            </a:r>
          </a:p>
          <a:p>
            <a:r>
              <a:rPr lang="ru-RU" sz="1600" dirty="0"/>
              <a:t>5.Размещение анонсов конференции в социальных сетях, размещение рекламы</a:t>
            </a:r>
          </a:p>
          <a:p>
            <a:r>
              <a:rPr lang="ru-RU" sz="1600" dirty="0"/>
              <a:t>6.Подготовка к конференции в регионе и проведение самой конференции</a:t>
            </a:r>
          </a:p>
          <a:p>
            <a:r>
              <a:rPr lang="ru-RU" sz="1600" dirty="0"/>
              <a:t>7.Подведение итогов и выбор следующего региона.</a:t>
            </a:r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4" y="1448126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07843" y="270402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:a16="http://schemas.microsoft.com/office/drawing/2014/main" id="{0B50C7FF-C535-C04C-BB21-B8312DB0B06A}"/>
              </a:ext>
            </a:extLst>
          </p:cNvPr>
          <p:cNvSpPr/>
          <p:nvPr/>
        </p:nvSpPr>
        <p:spPr>
          <a:xfrm>
            <a:off x="707844" y="315999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707842" y="362049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096871" y="1348319"/>
            <a:ext cx="103246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За период с 2023 по 2024 год было проведено 7 конференций в Пскове (дважды), Тамбове, Воронеже, Великом Новгороде, Онлайн-конференция, Махачкале. В 2025 году запланировано проведение 2 больших конференций: в </a:t>
            </a:r>
            <a:r>
              <a:rPr lang="ru-RU" sz="2000" dirty="0" err="1"/>
              <a:t>Доброграде</a:t>
            </a:r>
            <a:r>
              <a:rPr lang="ru-RU" sz="2000" dirty="0"/>
              <a:t> (Владимирская область) 28-29 июня, второй регион на данный момент уточняется.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C87659-64EE-F442-B024-A538C907FAFE}"/>
              </a:ext>
            </a:extLst>
          </p:cNvPr>
          <p:cNvSpPr txBox="1"/>
          <p:nvPr/>
        </p:nvSpPr>
        <p:spPr>
          <a:xfrm>
            <a:off x="1096870" y="2623615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Более 2000 очных участников конференций и более 50000 просмотров конференций онлайн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9F775E-F051-4040-A4CF-F5F248A66BCF}"/>
              </a:ext>
            </a:extLst>
          </p:cNvPr>
          <p:cNvSpPr txBox="1"/>
          <p:nvPr/>
        </p:nvSpPr>
        <p:spPr>
          <a:xfrm>
            <a:off x="1096871" y="3079585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Более 300 специалистов в команде проекта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2F3FE3-DDDF-F04D-99FC-5558F11755A7}"/>
              </a:ext>
            </a:extLst>
          </p:cNvPr>
          <p:cNvSpPr txBox="1"/>
          <p:nvPr/>
        </p:nvSpPr>
        <p:spPr>
          <a:xfrm>
            <a:off x="1096870" y="3506446"/>
            <a:ext cx="103246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Разработаны блокноты: «Помощник врача. </a:t>
            </a:r>
            <a:r>
              <a:rPr lang="ru-RU" sz="2000" dirty="0" err="1"/>
              <a:t>Визульные</a:t>
            </a:r>
            <a:r>
              <a:rPr lang="ru-RU" sz="2000" dirty="0"/>
              <a:t> подсказки» – наглядное пособие для демонстрации пациентам на приеме различных состояний здоровья для более детального обсуждения и объяснения проблемы; «Помощник врача. Справочный материал» – таблицы, памятки, которые часто используются в повседневной практике; «В помощь маме» – вся необходимая информация для мам детей до года про уход, профилактику и различные состояния у ребенка; «Медицинская карта ребенка» – папка-органайзер для хранения медицинской документации ребенка</a:t>
            </a:r>
          </a:p>
        </p:txBody>
      </p:sp>
      <p:sp>
        <p:nvSpPr>
          <p:cNvPr id="18" name="Овал 12">
            <a:extLst>
              <a:ext uri="{FF2B5EF4-FFF2-40B4-BE49-F238E27FC236}">
                <a16:creationId xmlns:a16="http://schemas.microsoft.com/office/drawing/2014/main" id="{4B249AFE-6488-4A09-9808-2575200B4048}"/>
              </a:ext>
            </a:extLst>
          </p:cNvPr>
          <p:cNvSpPr/>
          <p:nvPr/>
        </p:nvSpPr>
        <p:spPr>
          <a:xfrm>
            <a:off x="707841" y="5804692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A5B936E-26A3-4728-8911-F94BBCBBA1E3}"/>
              </a:ext>
            </a:extLst>
          </p:cNvPr>
          <p:cNvSpPr txBox="1"/>
          <p:nvPr/>
        </p:nvSpPr>
        <p:spPr>
          <a:xfrm>
            <a:off x="1042781" y="5753215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Проект стал одним из самых известных и ожидаемых ежегодных событий в мире доказательной медицины</a:t>
            </a:r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3272</TotalTime>
  <Words>1932</Words>
  <Application>Microsoft Office PowerPoint</Application>
  <PresentationFormat>Широкоэкранный</PresentationFormat>
  <Paragraphs>122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Dita Sweet</vt:lpstr>
      <vt:lpstr>Playfair Display</vt:lpstr>
      <vt:lpstr>Playfair Display SemiBold</vt:lpstr>
      <vt:lpstr>Rubik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USER</cp:lastModifiedBy>
  <cp:revision>6</cp:revision>
  <dcterms:created xsi:type="dcterms:W3CDTF">2025-03-26T12:04:55Z</dcterms:created>
  <dcterms:modified xsi:type="dcterms:W3CDTF">2025-04-23T19:31:22Z</dcterms:modified>
</cp:coreProperties>
</file>