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18" r:id="rId4"/>
    <p:sldId id="258" r:id="rId5"/>
    <p:sldId id="259" r:id="rId6"/>
    <p:sldId id="260" r:id="rId7"/>
    <p:sldId id="261" r:id="rId8"/>
    <p:sldId id="319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E87"/>
    <a:srgbClr val="D872BD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81207392927345"/>
          <c:y val="3.9745639276706102E-2"/>
          <c:w val="0.51953651145641078"/>
          <c:h val="0.801834864504001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1CD-49D4-9DE7-0CF17B8BFFE3}"/>
              </c:ext>
            </c:extLst>
          </c:dPt>
          <c:dPt>
            <c:idx val="1"/>
            <c:bubble3D val="0"/>
            <c:explosion val="7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1CD-49D4-9DE7-0CF17B8BFFE3}"/>
              </c:ext>
            </c:extLst>
          </c:dPt>
          <c:dLbls>
            <c:dLbl>
              <c:idx val="0"/>
              <c:layout>
                <c:manualLayout>
                  <c:x val="0.16627799885831152"/>
                  <c:y val="-0.1136494522050216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CD-49D4-9DE7-0CF17B8BFFE3}"/>
                </c:ext>
              </c:extLst>
            </c:dLbl>
            <c:dLbl>
              <c:idx val="1"/>
              <c:layout>
                <c:manualLayout>
                  <c:x val="-0.18765659871152321"/>
                  <c:y val="-2.19966681687139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CD-49D4-9DE7-0CF17B8BFF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A23694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ССЗ</c:v>
                </c:pt>
                <c:pt idx="1">
                  <c:v>Остальные причины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0.31</c:v>
                </c:pt>
                <c:pt idx="1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CD-49D4-9DE7-0CF17B8BFFE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2;&#1085;&#1075;&#1080;&#1086;&#1083;&#1072;&#1081;&#1092;.&#1088;&#1092;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.me/angiolife_i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180139" y="11325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A23694"/>
                </a:solidFill>
              </a:rPr>
              <a:t>Всероссийский конкурсный отбор проектов </a:t>
            </a:r>
            <a:br>
              <a:rPr lang="en-US" sz="2400" dirty="0">
                <a:solidFill>
                  <a:srgbClr val="A23694"/>
                </a:solidFill>
              </a:rPr>
            </a:br>
            <a:r>
              <a:rPr lang="ru-RU" sz="2400" dirty="0">
                <a:solidFill>
                  <a:srgbClr val="A23694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667406" y="1297378"/>
            <a:ext cx="10857188" cy="149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4400" dirty="0">
                <a:solidFill>
                  <a:schemeClr val="bg1"/>
                </a:solidFill>
                <a:latin typeface="Playfair Display" pitchFamily="2" charset="-52"/>
              </a:rPr>
              <a:t>Ангиолайф: IT-сервис для оценки адаптационного потенциала здоровья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6" y="5488042"/>
            <a:ext cx="9543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</a:t>
            </a:r>
            <a:r>
              <a:rPr lang="ru-RU" sz="2000" dirty="0" err="1">
                <a:solidFill>
                  <a:schemeClr val="bg1"/>
                </a:solidFill>
              </a:rPr>
              <a:t>Саматошенкова</a:t>
            </a:r>
            <a:r>
              <a:rPr lang="ru-RU" sz="2000" dirty="0">
                <a:solidFill>
                  <a:schemeClr val="bg1"/>
                </a:solidFill>
              </a:rPr>
              <a:t> Юлия Маратовна, ООО «Ангиолайф», Республика Татарстан, </a:t>
            </a:r>
            <a:r>
              <a:rPr lang="ru-RU" sz="2000" dirty="0" err="1">
                <a:solidFill>
                  <a:schemeClr val="bg1"/>
                </a:solidFill>
              </a:rPr>
              <a:t>г.Казань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767255" y="4523602"/>
            <a:ext cx="10784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Номинация 4: ИИ и цифровые решения для здоровья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B33CF3-EB28-715A-45EF-29B3A1DE876D}"/>
              </a:ext>
            </a:extLst>
          </p:cNvPr>
          <p:cNvSpPr txBox="1"/>
          <p:nvPr/>
        </p:nvSpPr>
        <p:spPr>
          <a:xfrm>
            <a:off x="667406" y="2964543"/>
            <a:ext cx="76181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chemeClr val="bg1"/>
                </a:solidFill>
                <a:latin typeface="Playfair Display SemiBold"/>
              </a:rPr>
              <a:t>«Ранняя диагностика и персонализированная терапия ишемии нижних конечностей»</a:t>
            </a: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678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ожидаемые результаты проекта</a:t>
            </a:r>
          </a:p>
        </p:txBody>
      </p:sp>
      <p:sp>
        <p:nvSpPr>
          <p:cNvPr id="8" name="Овал 9">
            <a:extLst>
              <a:ext uri="{FF2B5EF4-FFF2-40B4-BE49-F238E27FC236}">
                <a16:creationId xmlns:a16="http://schemas.microsoft.com/office/drawing/2014/main" id="{95A6727E-4E54-5049-AD3F-7E4D733BE664}"/>
              </a:ext>
            </a:extLst>
          </p:cNvPr>
          <p:cNvSpPr/>
          <p:nvPr/>
        </p:nvSpPr>
        <p:spPr>
          <a:xfrm>
            <a:off x="707844" y="229660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A72E87"/>
              </a:solidFill>
            </a:endParaRPr>
          </a:p>
        </p:txBody>
      </p:sp>
      <p:sp>
        <p:nvSpPr>
          <p:cNvPr id="9" name="Овал 10">
            <a:extLst>
              <a:ext uri="{FF2B5EF4-FFF2-40B4-BE49-F238E27FC236}">
                <a16:creationId xmlns:a16="http://schemas.microsoft.com/office/drawing/2014/main" id="{F97F9C59-89C4-ED46-BC9F-0D3E4EABDB46}"/>
              </a:ext>
            </a:extLst>
          </p:cNvPr>
          <p:cNvSpPr/>
          <p:nvPr/>
        </p:nvSpPr>
        <p:spPr>
          <a:xfrm>
            <a:off x="707844" y="293718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A72E87"/>
              </a:solidFill>
            </a:endParaRPr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id="{0B50C7FF-C535-C04C-BB21-B8312DB0B06A}"/>
              </a:ext>
            </a:extLst>
          </p:cNvPr>
          <p:cNvSpPr/>
          <p:nvPr/>
        </p:nvSpPr>
        <p:spPr>
          <a:xfrm>
            <a:off x="707844" y="355573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A72E87"/>
              </a:solidFill>
            </a:endParaRPr>
          </a:p>
        </p:txBody>
      </p:sp>
      <p:sp>
        <p:nvSpPr>
          <p:cNvPr id="11" name="Овал 12">
            <a:extLst>
              <a:ext uri="{FF2B5EF4-FFF2-40B4-BE49-F238E27FC236}">
                <a16:creationId xmlns:a16="http://schemas.microsoft.com/office/drawing/2014/main" id="{1A11A1F6-0531-364A-AD8A-E589334E16B2}"/>
              </a:ext>
            </a:extLst>
          </p:cNvPr>
          <p:cNvSpPr/>
          <p:nvPr/>
        </p:nvSpPr>
        <p:spPr>
          <a:xfrm>
            <a:off x="707844" y="417432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A72E87"/>
              </a:solidFill>
            </a:endParaRPr>
          </a:p>
        </p:txBody>
      </p:sp>
      <p:sp>
        <p:nvSpPr>
          <p:cNvPr id="12" name="Овал 13">
            <a:extLst>
              <a:ext uri="{FF2B5EF4-FFF2-40B4-BE49-F238E27FC236}">
                <a16:creationId xmlns:a16="http://schemas.microsoft.com/office/drawing/2014/main" id="{D73557A0-38A9-CB4B-B14C-F1430907911C}"/>
              </a:ext>
            </a:extLst>
          </p:cNvPr>
          <p:cNvSpPr/>
          <p:nvPr/>
        </p:nvSpPr>
        <p:spPr>
          <a:xfrm>
            <a:off x="707844" y="479903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A72E87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78E1D-1ED6-9A49-824B-A22693BFE844}"/>
              </a:ext>
            </a:extLst>
          </p:cNvPr>
          <p:cNvSpPr txBox="1"/>
          <p:nvPr/>
        </p:nvSpPr>
        <p:spPr>
          <a:xfrm>
            <a:off x="1096871" y="2219793"/>
            <a:ext cx="1032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A72E87"/>
                </a:solidFill>
              </a:rPr>
              <a:t>1  Внедрение сервиса в крупных медицинских учреждениях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C87659-64EE-F442-B024-A538C907FAFE}"/>
              </a:ext>
            </a:extLst>
          </p:cNvPr>
          <p:cNvSpPr txBox="1"/>
          <p:nvPr/>
        </p:nvSpPr>
        <p:spPr>
          <a:xfrm>
            <a:off x="1096871" y="2844500"/>
            <a:ext cx="1032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A72E87"/>
                </a:solidFill>
              </a:rPr>
              <a:t>2  Обучение медицинских работников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9F775E-F051-4040-A4CF-F5F248A66BCF}"/>
              </a:ext>
            </a:extLst>
          </p:cNvPr>
          <p:cNvSpPr txBox="1"/>
          <p:nvPr/>
        </p:nvSpPr>
        <p:spPr>
          <a:xfrm>
            <a:off x="1096871" y="3469207"/>
            <a:ext cx="1032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A72E87"/>
                </a:solidFill>
              </a:rPr>
              <a:t>3  Снижение процента поздней диагностики ХИНК на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2F3FE3-DDDF-F04D-99FC-5558F11755A7}"/>
              </a:ext>
            </a:extLst>
          </p:cNvPr>
          <p:cNvSpPr txBox="1"/>
          <p:nvPr/>
        </p:nvSpPr>
        <p:spPr>
          <a:xfrm>
            <a:off x="1096871" y="4093914"/>
            <a:ext cx="1032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A72E87"/>
                </a:solidFill>
              </a:rPr>
              <a:t>4  Улучшение результатов лечения у 80% пациентов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6DD552-DC4B-A740-A522-4DBB1979DBB7}"/>
              </a:ext>
            </a:extLst>
          </p:cNvPr>
          <p:cNvSpPr txBox="1"/>
          <p:nvPr/>
        </p:nvSpPr>
        <p:spPr>
          <a:xfrm>
            <a:off x="1096871" y="4718621"/>
            <a:ext cx="1032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A72E87"/>
                </a:solidFill>
              </a:rPr>
              <a:t>5  Публикация результатов клинических исследований в научных журналах</a:t>
            </a:r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AD028-2A95-2940-B0E2-3D9CF5EE1277}"/>
              </a:ext>
            </a:extLst>
          </p:cNvPr>
          <p:cNvSpPr txBox="1"/>
          <p:nvPr/>
        </p:nvSpPr>
        <p:spPr>
          <a:xfrm>
            <a:off x="599090" y="858224"/>
            <a:ext cx="1073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A72E87"/>
                </a:solidFill>
              </a:rPr>
              <a:t>Что уже сделано?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C4169BAA-4B12-B14F-A2F9-009A19F16532}"/>
              </a:ext>
            </a:extLst>
          </p:cNvPr>
          <p:cNvSpPr/>
          <p:nvPr/>
        </p:nvSpPr>
        <p:spPr>
          <a:xfrm>
            <a:off x="588578" y="1987420"/>
            <a:ext cx="6595993" cy="3219062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2000" dirty="0"/>
              <a:t>• Разработан прототип программного обеспечения</a:t>
            </a:r>
          </a:p>
          <a:p>
            <a:r>
              <a:rPr lang="ru-RU" sz="2000" dirty="0"/>
              <a:t>•  Получено свидетельство о государственной регистрации программы для ЭВМ №2024612672 «Программное обеспечение </a:t>
            </a:r>
            <a:r>
              <a:rPr lang="ru-RU" sz="2000" dirty="0" err="1"/>
              <a:t>Ангиолайф</a:t>
            </a:r>
            <a:r>
              <a:rPr lang="ru-RU" sz="2000" dirty="0"/>
              <a:t> (сервис-ХИНК-ИИ)»</a:t>
            </a:r>
          </a:p>
          <a:p>
            <a:r>
              <a:rPr lang="ru-RU" sz="2000" dirty="0"/>
              <a:t>•  Проведены пилотные исследования.</a:t>
            </a:r>
          </a:p>
          <a:p>
            <a:r>
              <a:rPr lang="ru-RU" sz="2000" dirty="0"/>
              <a:t>•  Получены положительные отзывы от врачей.</a:t>
            </a: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C18EE8D4-00F3-1F40-B507-684B74EA7715}"/>
              </a:ext>
            </a:extLst>
          </p:cNvPr>
          <p:cNvSpPr/>
          <p:nvPr/>
        </p:nvSpPr>
        <p:spPr>
          <a:xfrm>
            <a:off x="599090" y="5411755"/>
            <a:ext cx="9981824" cy="883484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2000" dirty="0"/>
              <a:t>Статистические данные</a:t>
            </a:r>
          </a:p>
          <a:p>
            <a:r>
              <a:rPr lang="ru-RU" sz="2000" dirty="0"/>
              <a:t>Точность диагностики составляет 92%</a:t>
            </a:r>
          </a:p>
        </p:txBody>
      </p:sp>
      <p:sp>
        <p:nvSpPr>
          <p:cNvPr id="2" name="Прямоугольник: скругленные углы 19">
            <a:extLst>
              <a:ext uri="{FF2B5EF4-FFF2-40B4-BE49-F238E27FC236}">
                <a16:creationId xmlns:a16="http://schemas.microsoft.com/office/drawing/2014/main" id="{935E844F-B73B-2005-EFAB-5CE93E63DCA2}"/>
              </a:ext>
            </a:extLst>
          </p:cNvPr>
          <p:cNvSpPr/>
          <p:nvPr/>
        </p:nvSpPr>
        <p:spPr>
          <a:xfrm>
            <a:off x="7493232" y="1987420"/>
            <a:ext cx="4372947" cy="3219062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Запущен сайт </a:t>
            </a:r>
            <a:r>
              <a:rPr lang="ru-RU" sz="2000" dirty="0" err="1"/>
              <a:t>Ангиолайф</a:t>
            </a:r>
            <a:r>
              <a:rPr lang="ru-RU" sz="2000" dirty="0"/>
              <a:t>:</a:t>
            </a:r>
          </a:p>
          <a:p>
            <a:r>
              <a:rPr lang="de-DE" sz="2000" dirty="0">
                <a:hlinkClick r:id="rId3"/>
              </a:rPr>
              <a:t>https://xn--80aaiugklk1d.xn--p1ai/</a:t>
            </a:r>
            <a:endParaRPr lang="ru-RU" sz="2000" dirty="0"/>
          </a:p>
          <a:p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Начат телеграмм-канал </a:t>
            </a:r>
            <a:r>
              <a:rPr lang="de-DE" sz="2000" dirty="0" err="1"/>
              <a:t>Angiolife</a:t>
            </a:r>
            <a:r>
              <a:rPr lang="de-DE" sz="2000" dirty="0"/>
              <a:t> Company</a:t>
            </a:r>
            <a:r>
              <a:rPr lang="ru-RU" sz="2000" dirty="0"/>
              <a:t>:</a:t>
            </a:r>
          </a:p>
          <a:p>
            <a:r>
              <a:rPr lang="de-DE" sz="2000" dirty="0">
                <a:hlinkClick r:id="rId4"/>
              </a:rPr>
              <a:t>https://t.me/angiolife_it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B4EC6-9801-A646-9E70-2AE8325B5C6E}"/>
              </a:ext>
            </a:extLst>
          </p:cNvPr>
          <p:cNvSpPr txBox="1"/>
          <p:nvPr/>
        </p:nvSpPr>
        <p:spPr>
          <a:xfrm>
            <a:off x="588578" y="32696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5530E-79C5-284F-89B7-F338A43EF98F}"/>
              </a:ext>
            </a:extLst>
          </p:cNvPr>
          <p:cNvSpPr txBox="1"/>
          <p:nvPr/>
        </p:nvSpPr>
        <p:spPr>
          <a:xfrm>
            <a:off x="588578" y="994139"/>
            <a:ext cx="11424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A72E87"/>
                </a:solidFill>
              </a:rPr>
              <a:t>Как мы расскажем миру об Ангиолайф IT-сервис для оценки адаптационного потенциала здоровья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DC3B501B-B269-614F-917B-772DB15CA874}"/>
              </a:ext>
            </a:extLst>
          </p:cNvPr>
          <p:cNvSpPr/>
          <p:nvPr/>
        </p:nvSpPr>
        <p:spPr>
          <a:xfrm>
            <a:off x="599091" y="1952331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/>
              <a:t>Медицинские конференции и выставки</a:t>
            </a:r>
            <a:endParaRPr lang="ru-RU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7C7832D9-CBDF-B945-8F10-B649688DA286}"/>
              </a:ext>
            </a:extLst>
          </p:cNvPr>
          <p:cNvSpPr/>
          <p:nvPr/>
        </p:nvSpPr>
        <p:spPr>
          <a:xfrm>
            <a:off x="3265289" y="1952331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/>
              <a:t>Участие в профильных мероприятиях для демонстрации сервиса и привлечения партнеров.</a:t>
            </a:r>
            <a:endParaRPr lang="ru-RU" dirty="0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80EBE8EA-8E2C-004C-ABBC-D37E06429DD1}"/>
              </a:ext>
            </a:extLst>
          </p:cNvPr>
          <p:cNvSpPr/>
          <p:nvPr/>
        </p:nvSpPr>
        <p:spPr>
          <a:xfrm>
            <a:off x="599091" y="3392745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Публикации в научных журналах</a:t>
            </a:r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475633CC-A75F-0848-98FF-DB9865A7CF51}"/>
              </a:ext>
            </a:extLst>
          </p:cNvPr>
          <p:cNvSpPr/>
          <p:nvPr/>
        </p:nvSpPr>
        <p:spPr>
          <a:xfrm>
            <a:off x="3265289" y="3392745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Публикация результатов клинических исследований для подтверждения эффективности сервиса.</a:t>
            </a:r>
          </a:p>
        </p:txBody>
      </p:sp>
      <p:sp>
        <p:nvSpPr>
          <p:cNvPr id="12" name="Прямоугольник: скругленные углы 25">
            <a:extLst>
              <a:ext uri="{FF2B5EF4-FFF2-40B4-BE49-F238E27FC236}">
                <a16:creationId xmlns:a16="http://schemas.microsoft.com/office/drawing/2014/main" id="{63CFB881-8CB1-C745-BF4E-362C9249D0BD}"/>
              </a:ext>
            </a:extLst>
          </p:cNvPr>
          <p:cNvSpPr/>
          <p:nvPr/>
        </p:nvSpPr>
        <p:spPr>
          <a:xfrm>
            <a:off x="599091" y="4833159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Интернет-маркетинг</a:t>
            </a:r>
          </a:p>
        </p:txBody>
      </p:sp>
      <p:sp>
        <p:nvSpPr>
          <p:cNvPr id="13" name="Прямоугольник: скругленные углы 26">
            <a:extLst>
              <a:ext uri="{FF2B5EF4-FFF2-40B4-BE49-F238E27FC236}">
                <a16:creationId xmlns:a16="http://schemas.microsoft.com/office/drawing/2014/main" id="{10F1AE2E-6180-1A4D-92DD-CE5FFD87B989}"/>
              </a:ext>
            </a:extLst>
          </p:cNvPr>
          <p:cNvSpPr/>
          <p:nvPr/>
        </p:nvSpPr>
        <p:spPr>
          <a:xfrm>
            <a:off x="3265289" y="4833159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Продвижение сервиса через сайт, социальные сети, контекстную рекламу.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BF197F-8D5B-1D63-4424-D324B14C85C7}"/>
              </a:ext>
            </a:extLst>
          </p:cNvPr>
          <p:cNvSpPr txBox="1"/>
          <p:nvPr/>
        </p:nvSpPr>
        <p:spPr>
          <a:xfrm>
            <a:off x="725456" y="1579364"/>
            <a:ext cx="2412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Канал продвижения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6D0F5D-104B-C06A-9CFC-BA8085DF2267}"/>
              </a:ext>
            </a:extLst>
          </p:cNvPr>
          <p:cNvSpPr txBox="1"/>
          <p:nvPr/>
        </p:nvSpPr>
        <p:spPr>
          <a:xfrm>
            <a:off x="3498007" y="1582999"/>
            <a:ext cx="2412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2762513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808238-87E7-474C-BF16-A126FCF8B25B}"/>
              </a:ext>
            </a:extLst>
          </p:cNvPr>
          <p:cNvSpPr txBox="1"/>
          <p:nvPr/>
        </p:nvSpPr>
        <p:spPr>
          <a:xfrm>
            <a:off x="599090" y="1270454"/>
            <a:ext cx="10731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A72E87"/>
                </a:solidFill>
              </a:rPr>
              <a:t>Что нам нужно для успеха?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E874E-3323-BF4D-9B75-DF953D69A747}"/>
              </a:ext>
            </a:extLst>
          </p:cNvPr>
          <p:cNvSpPr txBox="1"/>
          <p:nvPr/>
        </p:nvSpPr>
        <p:spPr>
          <a:xfrm>
            <a:off x="622273" y="195233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1303B-4984-EF43-9CF9-35A1F375DD81}"/>
              </a:ext>
            </a:extLst>
          </p:cNvPr>
          <p:cNvSpPr txBox="1"/>
          <p:nvPr/>
        </p:nvSpPr>
        <p:spPr>
          <a:xfrm>
            <a:off x="599090" y="325853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2C625-2AC4-0B4D-B712-C83866954A68}"/>
              </a:ext>
            </a:extLst>
          </p:cNvPr>
          <p:cNvSpPr txBox="1"/>
          <p:nvPr/>
        </p:nvSpPr>
        <p:spPr>
          <a:xfrm>
            <a:off x="616024" y="4645832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BDE54-120F-D048-86E3-8F4AFF1F5D24}"/>
              </a:ext>
            </a:extLst>
          </p:cNvPr>
          <p:cNvSpPr txBox="1"/>
          <p:nvPr/>
        </p:nvSpPr>
        <p:spPr>
          <a:xfrm>
            <a:off x="1264946" y="2099909"/>
            <a:ext cx="354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Финансовые ресурсы: Инвестиции для масштабирования проекта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E612C6-676E-3449-8945-F356D1293AB0}"/>
              </a:ext>
            </a:extLst>
          </p:cNvPr>
          <p:cNvSpPr txBox="1"/>
          <p:nvPr/>
        </p:nvSpPr>
        <p:spPr>
          <a:xfrm>
            <a:off x="1264946" y="3429000"/>
            <a:ext cx="354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Организационные ресурсы: Партнерство с медицинскими учреждениями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46D28A-C696-C14B-ADEF-559FBD28C51A}"/>
              </a:ext>
            </a:extLst>
          </p:cNvPr>
          <p:cNvSpPr txBox="1"/>
          <p:nvPr/>
        </p:nvSpPr>
        <p:spPr>
          <a:xfrm>
            <a:off x="1264946" y="4880581"/>
            <a:ext cx="354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Информационные ресурсы: Доступ к медицинским данным и экспертам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6C6BCC-4033-BA49-82B0-5C88AD80D52D}"/>
              </a:ext>
            </a:extLst>
          </p:cNvPr>
          <p:cNvSpPr txBox="1"/>
          <p:nvPr/>
        </p:nvSpPr>
        <p:spPr>
          <a:xfrm>
            <a:off x="5407233" y="1952331"/>
            <a:ext cx="668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4.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FA4F9-94E1-1144-8DE5-0D8925FF38C7}"/>
              </a:ext>
            </a:extLst>
          </p:cNvPr>
          <p:cNvSpPr txBox="1"/>
          <p:nvPr/>
        </p:nvSpPr>
        <p:spPr>
          <a:xfrm>
            <a:off x="5430144" y="325853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5.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EE10B5-5C98-214B-B668-E30FA4D791A5}"/>
              </a:ext>
            </a:extLst>
          </p:cNvPr>
          <p:cNvSpPr txBox="1"/>
          <p:nvPr/>
        </p:nvSpPr>
        <p:spPr>
          <a:xfrm>
            <a:off x="5447078" y="4645832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6.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BBEFB7-12E9-3A4E-9AA1-6E4D32AD633C}"/>
              </a:ext>
            </a:extLst>
          </p:cNvPr>
          <p:cNvSpPr txBox="1"/>
          <p:nvPr/>
        </p:nvSpPr>
        <p:spPr>
          <a:xfrm>
            <a:off x="6049906" y="2099909"/>
            <a:ext cx="354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Технические ресурсы: Развитие и поддержка программного обеспечения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D5F436-7DDA-D64A-A811-BF722EC6DE01}"/>
              </a:ext>
            </a:extLst>
          </p:cNvPr>
          <p:cNvSpPr txBox="1"/>
          <p:nvPr/>
        </p:nvSpPr>
        <p:spPr>
          <a:xfrm>
            <a:off x="6096000" y="3429000"/>
            <a:ext cx="3541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Кадровые ресурсы: Квалифицированные разработчики и медицинские консультанты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ED8DA8-821C-3645-BE4E-486D93BB2A07}"/>
              </a:ext>
            </a:extLst>
          </p:cNvPr>
          <p:cNvSpPr txBox="1"/>
          <p:nvPr/>
        </p:nvSpPr>
        <p:spPr>
          <a:xfrm>
            <a:off x="6096000" y="4880581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Маркетинговые ресурсы: Продвижение сервиса на рынке</a:t>
            </a:r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584549" y="326967"/>
            <a:ext cx="9175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A72E88"/>
                </a:solidFill>
                <a:latin typeface="Playfair Display SemiBold" pitchFamily="2" charset="-52"/>
              </a:rPr>
              <a:t>Ангиолайф – это инновационный IT-сервис, который поможет врачам и пациентам бороться с ишемией нижних конечностей. Мы уверены, что наш проект внесет значительный вклад в улучшение здоровья и качества жизни людей.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2479612" y="2663195"/>
            <a:ext cx="379055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Юлия Маратовна </a:t>
            </a:r>
            <a:r>
              <a:rPr lang="ru-RU" sz="1400" dirty="0" err="1"/>
              <a:t>Саматошенкова</a:t>
            </a:r>
            <a:r>
              <a:rPr lang="ru-RU" sz="1400" dirty="0"/>
              <a:t>,</a:t>
            </a:r>
          </a:p>
          <a:p>
            <a:r>
              <a:rPr lang="ru-RU" sz="1400" dirty="0"/>
              <a:t>Врач высшей квалификационной категории организатор здравоохранения, клинический (медицинский) психолог, руководитель проекта </a:t>
            </a:r>
            <a:r>
              <a:rPr lang="ru-RU" sz="1400" dirty="0" err="1"/>
              <a:t>Ангиолайф</a:t>
            </a:r>
            <a:r>
              <a:rPr lang="ru-RU" sz="1400" dirty="0"/>
              <a:t> </a:t>
            </a:r>
            <a:r>
              <a:rPr lang="de-DE" sz="1400" dirty="0"/>
              <a:t>IT-</a:t>
            </a:r>
            <a:r>
              <a:rPr lang="ru-RU" sz="1400"/>
              <a:t>сервис,</a:t>
            </a:r>
            <a:endParaRPr lang="ru-RU" sz="1400" dirty="0"/>
          </a:p>
          <a:p>
            <a:r>
              <a:rPr lang="ru-RU" sz="1400" dirty="0"/>
              <a:t>Директор по медицинским вопросам ООО </a:t>
            </a:r>
            <a:r>
              <a:rPr lang="ru-RU" sz="1400" dirty="0" err="1"/>
              <a:t>Ангиолайф</a:t>
            </a:r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E9F1C1-09E7-8348-AB0E-43361AEC3573}"/>
              </a:ext>
            </a:extLst>
          </p:cNvPr>
          <p:cNvSpPr txBox="1"/>
          <p:nvPr/>
        </p:nvSpPr>
        <p:spPr>
          <a:xfrm>
            <a:off x="2479612" y="4787646"/>
            <a:ext cx="4080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Марат </a:t>
            </a:r>
            <a:r>
              <a:rPr lang="ru-RU" sz="1400" dirty="0" err="1"/>
              <a:t>Салимович</a:t>
            </a:r>
            <a:r>
              <a:rPr lang="ru-RU" sz="1400" dirty="0"/>
              <a:t> Кадыров</a:t>
            </a:r>
          </a:p>
          <a:p>
            <a:r>
              <a:rPr lang="ru-RU" sz="1400" dirty="0"/>
              <a:t>Финансовый консультант, аналитик</a:t>
            </a:r>
            <a:endParaRPr lang="en-US" sz="1400" dirty="0"/>
          </a:p>
          <a:p>
            <a:r>
              <a:rPr lang="ru-RU" sz="1400" dirty="0"/>
              <a:t>Генеральный директор ООО </a:t>
            </a:r>
            <a:r>
              <a:rPr lang="ru-RU" sz="1400" dirty="0" err="1"/>
              <a:t>Ангиолайф</a:t>
            </a:r>
            <a:endParaRPr lang="ru-R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8114727" y="2663195"/>
            <a:ext cx="3426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Игорь Валерьевич Саматошенков,</a:t>
            </a:r>
          </a:p>
          <a:p>
            <a:r>
              <a:rPr lang="ru-RU" sz="1400" dirty="0"/>
              <a:t>врач сердечно-сосудистый хирург, к.м.н.</a:t>
            </a:r>
          </a:p>
          <a:p>
            <a:r>
              <a:rPr lang="ru-RU" sz="1400" dirty="0"/>
              <a:t>Научный руководитель ООО </a:t>
            </a:r>
            <a:r>
              <a:rPr lang="ru-RU" sz="1400" dirty="0" err="1"/>
              <a:t>Ангиолайф</a:t>
            </a:r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86B73B-7217-4A43-8A68-5F8E11397A44}"/>
              </a:ext>
            </a:extLst>
          </p:cNvPr>
          <p:cNvSpPr txBox="1"/>
          <p:nvPr/>
        </p:nvSpPr>
        <p:spPr>
          <a:xfrm>
            <a:off x="8114727" y="4766081"/>
            <a:ext cx="3426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Владимир Плющев </a:t>
            </a:r>
          </a:p>
          <a:p>
            <a:r>
              <a:rPr lang="ru-RU" sz="1400" dirty="0"/>
              <a:t>Разработчик</a:t>
            </a:r>
          </a:p>
          <a:p>
            <a:r>
              <a:rPr lang="ru-RU" sz="1400" dirty="0"/>
              <a:t>специалист</a:t>
            </a:r>
          </a:p>
          <a:p>
            <a:r>
              <a:rPr lang="ru-RU" sz="1400" dirty="0"/>
              <a:t>по Data Science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B5A4F74-40EF-D286-9C02-8BF9E2F6A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64" y="4584722"/>
            <a:ext cx="1578161" cy="164946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EF5D228-5EC8-3782-DF1F-2AE52AA33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503082"/>
            <a:ext cx="1659180" cy="165918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0A6AB5D-F20D-D7AC-5EB1-13C7BBB4B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827" y="4584722"/>
            <a:ext cx="1700825" cy="169570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40B0162-D95F-80EA-5F44-E01AAFB65C7F}"/>
              </a:ext>
            </a:extLst>
          </p:cNvPr>
          <p:cNvSpPr txBox="1"/>
          <p:nvPr/>
        </p:nvSpPr>
        <p:spPr>
          <a:xfrm>
            <a:off x="2479612" y="1448790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24" name="Блок-схема: узел 23">
            <a:extLst>
              <a:ext uri="{FF2B5EF4-FFF2-40B4-BE49-F238E27FC236}">
                <a16:creationId xmlns:a16="http://schemas.microsoft.com/office/drawing/2014/main" id="{E367DEC0-BE2A-F661-485F-13F78AD99719}"/>
              </a:ext>
            </a:extLst>
          </p:cNvPr>
          <p:cNvSpPr/>
          <p:nvPr/>
        </p:nvSpPr>
        <p:spPr>
          <a:xfrm>
            <a:off x="692965" y="2503082"/>
            <a:ext cx="1578161" cy="1561254"/>
          </a:xfrm>
          <a:prstGeom prst="flowChartConnector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6D322-CBE5-544C-9576-5AB63A8F2DAD}"/>
              </a:ext>
            </a:extLst>
          </p:cNvPr>
          <p:cNvSpPr txBox="1"/>
          <p:nvPr/>
        </p:nvSpPr>
        <p:spPr>
          <a:xfrm>
            <a:off x="548065" y="6200475"/>
            <a:ext cx="5173141" cy="400110"/>
          </a:xfrm>
          <a:prstGeom prst="rect">
            <a:avLst/>
          </a:prstGeom>
          <a:solidFill>
            <a:srgbClr val="A72E87"/>
          </a:solidFill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проекта на территории России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770752" y="3558653"/>
            <a:ext cx="9295656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Тезис 1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770752" y="4295401"/>
            <a:ext cx="929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Тезис </a:t>
            </a:r>
            <a:r>
              <a:rPr lang="en-US" dirty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770752" y="5160779"/>
            <a:ext cx="929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Тезис </a:t>
            </a:r>
            <a:r>
              <a:rPr lang="en-US" dirty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943161" y="337207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919978" y="4177828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936912" y="5022280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9EC9FD2A-6D22-B722-10B8-7EB0F414D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752" y="208046"/>
            <a:ext cx="7544585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A236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Сердечно-сосудистые заболевания (ССЗ)- причина смерти №1 в мире!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B4B6FD0-6407-018E-4B7A-1FBA42AC8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76" y="1418077"/>
            <a:ext cx="4441320" cy="45051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B1FF3272-0E15-2381-2B09-4B71014A2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6346946"/>
              </p:ext>
            </p:extLst>
          </p:nvPr>
        </p:nvGraphicFramePr>
        <p:xfrm>
          <a:off x="6030796" y="2688002"/>
          <a:ext cx="5346468" cy="3759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5BD00A76-D03C-08C0-34FA-0A018388FF0D}"/>
              </a:ext>
            </a:extLst>
          </p:cNvPr>
          <p:cNvSpPr txBox="1"/>
          <p:nvPr/>
        </p:nvSpPr>
        <p:spPr>
          <a:xfrm>
            <a:off x="7071217" y="1490872"/>
            <a:ext cx="3363420" cy="1159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467" b="1" dirty="0">
                <a:solidFill>
                  <a:srgbClr val="8634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17.9 </a:t>
            </a:r>
            <a:r>
              <a:rPr lang="ru-RU" sz="3467" dirty="0">
                <a:solidFill>
                  <a:srgbClr val="A72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млн </a:t>
            </a:r>
          </a:p>
          <a:p>
            <a:pPr algn="ctr"/>
            <a:r>
              <a:rPr lang="ru-RU" sz="3467" dirty="0">
                <a:solidFill>
                  <a:srgbClr val="A72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смертей в год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3EB5A1E3-7BF4-D991-3311-BB375B626F4F}"/>
              </a:ext>
            </a:extLst>
          </p:cNvPr>
          <p:cNvSpPr/>
          <p:nvPr/>
        </p:nvSpPr>
        <p:spPr>
          <a:xfrm>
            <a:off x="814735" y="2747130"/>
            <a:ext cx="1168325" cy="1091640"/>
          </a:xfrm>
          <a:prstGeom prst="ellipse">
            <a:avLst/>
          </a:prstGeom>
          <a:solidFill>
            <a:srgbClr val="ED3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76E0728D-1CB6-B61A-323A-B7F44ED09C36}"/>
              </a:ext>
            </a:extLst>
          </p:cNvPr>
          <p:cNvSpPr/>
          <p:nvPr/>
        </p:nvSpPr>
        <p:spPr>
          <a:xfrm>
            <a:off x="4177299" y="3968434"/>
            <a:ext cx="1094614" cy="1045897"/>
          </a:xfrm>
          <a:prstGeom prst="ellipse">
            <a:avLst/>
          </a:prstGeom>
          <a:solidFill>
            <a:srgbClr val="ED3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76AF8F4B-037A-AD1D-B89F-3C36DAF336CF}"/>
              </a:ext>
            </a:extLst>
          </p:cNvPr>
          <p:cNvSpPr/>
          <p:nvPr/>
        </p:nvSpPr>
        <p:spPr>
          <a:xfrm>
            <a:off x="4082114" y="2933375"/>
            <a:ext cx="1011484" cy="906153"/>
          </a:xfrm>
          <a:prstGeom prst="ellipse">
            <a:avLst/>
          </a:prstGeom>
          <a:solidFill>
            <a:srgbClr val="ED3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FE76C3AB-1950-8CD2-CD97-DC45343006B0}"/>
              </a:ext>
            </a:extLst>
          </p:cNvPr>
          <p:cNvSpPr/>
          <p:nvPr/>
        </p:nvSpPr>
        <p:spPr>
          <a:xfrm>
            <a:off x="3808220" y="1651223"/>
            <a:ext cx="1011484" cy="906153"/>
          </a:xfrm>
          <a:prstGeom prst="ellipse">
            <a:avLst/>
          </a:prstGeom>
          <a:solidFill>
            <a:srgbClr val="ED3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1D3FC27E-D34D-343A-941F-9F5BD7236D3B}"/>
              </a:ext>
            </a:extLst>
          </p:cNvPr>
          <p:cNvSpPr/>
          <p:nvPr/>
        </p:nvSpPr>
        <p:spPr>
          <a:xfrm>
            <a:off x="1397545" y="1453303"/>
            <a:ext cx="1011484" cy="837196"/>
          </a:xfrm>
          <a:prstGeom prst="ellipse">
            <a:avLst/>
          </a:prstGeom>
          <a:solidFill>
            <a:srgbClr val="ED3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EB153BF2-9533-7FAD-812E-486720A8CA78}"/>
              </a:ext>
            </a:extLst>
          </p:cNvPr>
          <p:cNvSpPr/>
          <p:nvPr/>
        </p:nvSpPr>
        <p:spPr>
          <a:xfrm>
            <a:off x="620766" y="4636871"/>
            <a:ext cx="1241828" cy="1134344"/>
          </a:xfrm>
          <a:prstGeom prst="ellipse">
            <a:avLst/>
          </a:prstGeom>
          <a:solidFill>
            <a:srgbClr val="ED3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A8453D-F45E-D5C1-7DAD-735AC12122D6}"/>
              </a:ext>
            </a:extLst>
          </p:cNvPr>
          <p:cNvSpPr txBox="1"/>
          <p:nvPr/>
        </p:nvSpPr>
        <p:spPr>
          <a:xfrm>
            <a:off x="3941226" y="3012306"/>
            <a:ext cx="1241828" cy="556039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33" dirty="0">
                <a:solidFill>
                  <a:schemeClr val="bg1"/>
                </a:solidFill>
              </a:rPr>
              <a:t>Инфаркт миокарда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D26C38-E5D3-1139-7DB7-9FD50FB77BF5}"/>
              </a:ext>
            </a:extLst>
          </p:cNvPr>
          <p:cNvSpPr txBox="1"/>
          <p:nvPr/>
        </p:nvSpPr>
        <p:spPr>
          <a:xfrm>
            <a:off x="3805841" y="1818166"/>
            <a:ext cx="995684" cy="556039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33" dirty="0">
                <a:solidFill>
                  <a:schemeClr val="bg1"/>
                </a:solidFill>
              </a:rPr>
              <a:t>Потеря зрения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DEA7FF21-594D-914F-7588-19B38E02C3E1}"/>
              </a:ext>
            </a:extLst>
          </p:cNvPr>
          <p:cNvSpPr/>
          <p:nvPr/>
        </p:nvSpPr>
        <p:spPr>
          <a:xfrm>
            <a:off x="3583704" y="4044320"/>
            <a:ext cx="2339057" cy="649188"/>
          </a:xfrm>
          <a:prstGeom prst="ellipse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Почечная недостаточность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F6B2387-A2DE-331B-DA41-4BCB660C25DB}"/>
              </a:ext>
            </a:extLst>
          </p:cNvPr>
          <p:cNvSpPr txBox="1"/>
          <p:nvPr/>
        </p:nvSpPr>
        <p:spPr>
          <a:xfrm>
            <a:off x="1441978" y="1699332"/>
            <a:ext cx="995684" cy="329098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33" dirty="0">
                <a:solidFill>
                  <a:schemeClr val="bg1"/>
                </a:solidFill>
              </a:rPr>
              <a:t>инсульт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9E41038-6378-2DFF-ACB1-10B7123D1117}"/>
              </a:ext>
            </a:extLst>
          </p:cNvPr>
          <p:cNvSpPr txBox="1"/>
          <p:nvPr/>
        </p:nvSpPr>
        <p:spPr>
          <a:xfrm>
            <a:off x="548065" y="3030601"/>
            <a:ext cx="1698961" cy="510778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Сердечная недостаточность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1C9B65-5745-157E-4AE2-9D54BF1777B7}"/>
              </a:ext>
            </a:extLst>
          </p:cNvPr>
          <p:cNvSpPr txBox="1"/>
          <p:nvPr/>
        </p:nvSpPr>
        <p:spPr>
          <a:xfrm>
            <a:off x="548065" y="4971842"/>
            <a:ext cx="1380621" cy="556039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33" dirty="0">
                <a:solidFill>
                  <a:schemeClr val="bg1"/>
                </a:solidFill>
              </a:rPr>
              <a:t>Сексуальная дисфункция</a:t>
            </a: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600" y="1632064"/>
            <a:ext cx="4183389" cy="52259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93152" y="1267155"/>
            <a:ext cx="781661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Unica One"/>
              <a:buNone/>
              <a:defRPr sz="2800" b="1" i="0" u="none" strike="noStrike" cap="none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kumimoji="1" lang="ru-RU" sz="3733" b="0" u="sng" dirty="0">
                <a:solidFill>
                  <a:srgbClr val="A72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Основные виды лечения</a:t>
            </a:r>
            <a:r>
              <a:rPr kumimoji="1" lang="en-US" sz="3733" b="0" u="sng" dirty="0">
                <a:solidFill>
                  <a:srgbClr val="A72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:</a:t>
            </a:r>
          </a:p>
          <a:p>
            <a:endParaRPr kumimoji="1" lang="en-US" sz="3733" b="0" dirty="0">
              <a:solidFill>
                <a:srgbClr val="A72E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  <a:p>
            <a:r>
              <a:rPr kumimoji="1" lang="ru-RU" sz="3733" b="0" dirty="0">
                <a:solidFill>
                  <a:srgbClr val="A72E87"/>
                </a:solidFill>
                <a:latin typeface="Century Gothic" panose="020B0502020202020204" pitchFamily="34" charset="0"/>
                <a:cs typeface="Arial" pitchFamily="34" charset="0"/>
              </a:rPr>
              <a:t>Шунтирующая операция</a:t>
            </a:r>
          </a:p>
          <a:p>
            <a:r>
              <a:rPr kumimoji="1" lang="ru-RU" sz="3733" b="0" dirty="0">
                <a:solidFill>
                  <a:srgbClr val="A72E87"/>
                </a:solidFill>
                <a:latin typeface="Century Gothic" panose="020B0502020202020204" pitchFamily="34" charset="0"/>
                <a:cs typeface="Arial" pitchFamily="34" charset="0"/>
              </a:rPr>
              <a:t>Ампутация конечности</a:t>
            </a:r>
          </a:p>
          <a:p>
            <a:endParaRPr lang="ru-RU" sz="3733" b="0" dirty="0">
              <a:solidFill>
                <a:srgbClr val="A72E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80189" y="3909887"/>
            <a:ext cx="781661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Unica One"/>
              <a:buNone/>
              <a:defRPr sz="2800" b="1" i="0" u="none" strike="noStrike" cap="none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endParaRPr kumimoji="1" lang="ru-RU" sz="3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  <a:p>
            <a:pPr algn="ctr"/>
            <a:endParaRPr lang="ru-RU" sz="3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-90108" y="361716"/>
            <a:ext cx="9644656" cy="719667"/>
          </a:xfrm>
        </p:spPr>
        <p:txBody>
          <a:bodyPr>
            <a:noAutofit/>
          </a:bodyPr>
          <a:lstStyle/>
          <a:p>
            <a:pPr algn="l"/>
            <a:r>
              <a:rPr lang="ru-RU" altLang="ru-RU" sz="4267" dirty="0">
                <a:solidFill>
                  <a:srgbClr val="A72E87"/>
                </a:solidFill>
                <a:latin typeface="+mn-lt"/>
                <a:cs typeface="Times New Roman" pitchFamily="18" charset="0"/>
              </a:rPr>
              <a:t>      Ишемия нижних конечностей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 rot="5400000">
            <a:off x="4744973" y="4421393"/>
            <a:ext cx="536872" cy="184151"/>
          </a:xfrm>
          <a:prstGeom prst="rightArrow">
            <a:avLst>
              <a:gd name="adj1" fmla="val 50000"/>
              <a:gd name="adj2" fmla="val 145633"/>
            </a:avLst>
          </a:prstGeom>
          <a:solidFill>
            <a:srgbClr val="ADFE40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620287" y="4735250"/>
            <a:ext cx="839486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Unica One"/>
              <a:buNone/>
              <a:defRPr sz="2800" b="1" i="0" u="none" strike="noStrike" cap="none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ru-RU" sz="3733" b="0" dirty="0">
                <a:solidFill>
                  <a:srgbClr val="A72E87"/>
                </a:solidFill>
                <a:latin typeface="Century Gothic" panose="020B0502020202020204" pitchFamily="34" charset="0"/>
              </a:rPr>
              <a:t>Высокая стоимость</a:t>
            </a:r>
          </a:p>
          <a:p>
            <a:r>
              <a:rPr lang="ru-RU" sz="3733" b="0" dirty="0">
                <a:solidFill>
                  <a:srgbClr val="A72E87"/>
                </a:solidFill>
                <a:latin typeface="Century Gothic" panose="020B0502020202020204" pitchFamily="34" charset="0"/>
              </a:rPr>
              <a:t>Низкое качество жизни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447" y="3948699"/>
            <a:ext cx="2866051" cy="2866051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68DDA37-0A0A-60AD-0F2D-F4F2100E4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75F05808-676C-A19A-8B9C-9949D068BD1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2160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FE4FB-DBD4-3046-8961-57C86C99613F}"/>
              </a:ext>
            </a:extLst>
          </p:cNvPr>
          <p:cNvSpPr txBox="1"/>
          <p:nvPr/>
        </p:nvSpPr>
        <p:spPr>
          <a:xfrm>
            <a:off x="588578" y="378341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9" name="Прямоугольник: скругленные углы 11">
            <a:extLst>
              <a:ext uri="{FF2B5EF4-FFF2-40B4-BE49-F238E27FC236}">
                <a16:creationId xmlns:a16="http://schemas.microsoft.com/office/drawing/2014/main" id="{D499CDF9-76FE-8401-9C13-ED75C7EB68A6}"/>
              </a:ext>
            </a:extLst>
          </p:cNvPr>
          <p:cNvSpPr/>
          <p:nvPr/>
        </p:nvSpPr>
        <p:spPr>
          <a:xfrm>
            <a:off x="599090" y="4015735"/>
            <a:ext cx="10852252" cy="2475679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Социально-демографический паспорт:</a:t>
            </a:r>
          </a:p>
          <a:p>
            <a:r>
              <a:rPr lang="ru-RU" dirty="0"/>
              <a:t>  •  Возраст: 45+</a:t>
            </a:r>
          </a:p>
          <a:p>
            <a:r>
              <a:rPr lang="ru-RU" dirty="0"/>
              <a:t>  •  Пол: Мужчины и женщины</a:t>
            </a:r>
          </a:p>
          <a:p>
            <a:r>
              <a:rPr lang="ru-RU" dirty="0"/>
              <a:t>  •  Социальный статус: Различный</a:t>
            </a:r>
          </a:p>
          <a:p>
            <a:r>
              <a:rPr lang="ru-RU" dirty="0"/>
              <a:t>  •  Уровень образования: Медицинское (для врачей), различный (для пациентов)</a:t>
            </a:r>
          </a:p>
          <a:p>
            <a:r>
              <a:rPr lang="ru-RU" dirty="0"/>
              <a:t>  •  Занятость: Медицинские работники, пациенты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: скругленные углы 11">
            <a:extLst>
              <a:ext uri="{FF2B5EF4-FFF2-40B4-BE49-F238E27FC236}">
                <a16:creationId xmlns:a16="http://schemas.microsoft.com/office/drawing/2014/main" id="{0C4F5C12-5815-8361-D3A3-5B19A23AE073}"/>
              </a:ext>
            </a:extLst>
          </p:cNvPr>
          <p:cNvSpPr/>
          <p:nvPr/>
        </p:nvSpPr>
        <p:spPr>
          <a:xfrm>
            <a:off x="599090" y="1234621"/>
            <a:ext cx="10852252" cy="252778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Для кого предназначен </a:t>
            </a:r>
            <a:r>
              <a:rPr lang="ru-RU" sz="2800" dirty="0" err="1">
                <a:solidFill>
                  <a:schemeClr val="bg1"/>
                </a:solidFill>
              </a:rPr>
              <a:t>Ангиолайф</a:t>
            </a:r>
            <a:r>
              <a:rPr lang="ru-RU" sz="2800" dirty="0">
                <a:solidFill>
                  <a:schemeClr val="bg1"/>
                </a:solidFill>
              </a:rPr>
              <a:t> IT-сервис для оценки адаптационного потенциала здоровья?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•  Врачи-кардиологи, сосудистые хирурги, терапевты.</a:t>
            </a:r>
          </a:p>
          <a:p>
            <a:r>
              <a:rPr lang="ru-RU" dirty="0">
                <a:solidFill>
                  <a:schemeClr val="bg1"/>
                </a:solidFill>
              </a:rPr>
              <a:t>•  Медицинские учреждения (клиники, больницы, диагностические центры)</a:t>
            </a:r>
          </a:p>
          <a:p>
            <a:r>
              <a:rPr lang="ru-RU" dirty="0">
                <a:solidFill>
                  <a:schemeClr val="bg1"/>
                </a:solidFill>
              </a:rPr>
              <a:t>•  Пациенты с риском развития ХИНК (возраст, диабет, курение, гипертония)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A17177B6-1C68-8E47-9657-8BC211F975BA}"/>
              </a:ext>
            </a:extLst>
          </p:cNvPr>
          <p:cNvSpPr/>
          <p:nvPr/>
        </p:nvSpPr>
        <p:spPr>
          <a:xfrm>
            <a:off x="827485" y="142221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9">
            <a:extLst>
              <a:ext uri="{FF2B5EF4-FFF2-40B4-BE49-F238E27FC236}">
                <a16:creationId xmlns:a16="http://schemas.microsoft.com/office/drawing/2014/main" id="{865FB32B-B640-E045-933C-B06C07C0E999}"/>
              </a:ext>
            </a:extLst>
          </p:cNvPr>
          <p:cNvSpPr/>
          <p:nvPr/>
        </p:nvSpPr>
        <p:spPr>
          <a:xfrm>
            <a:off x="827485" y="249514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38DDD1-69EB-32B7-B436-3CABE380853B}"/>
              </a:ext>
            </a:extLst>
          </p:cNvPr>
          <p:cNvSpPr txBox="1"/>
          <p:nvPr/>
        </p:nvSpPr>
        <p:spPr>
          <a:xfrm>
            <a:off x="1250644" y="1341913"/>
            <a:ext cx="103527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A72E87"/>
                </a:solidFill>
              </a:rPr>
              <a:t>Активный проект: (Продумана архитектура, собрана команда, понятны ресурсы, начата реализация)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8182EE-0BDB-E2BA-5465-47016545EFA0}"/>
              </a:ext>
            </a:extLst>
          </p:cNvPr>
          <p:cNvSpPr txBox="1"/>
          <p:nvPr/>
        </p:nvSpPr>
        <p:spPr>
          <a:xfrm>
            <a:off x="1250643" y="2445675"/>
            <a:ext cx="61817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A72E87"/>
                </a:solidFill>
              </a:rPr>
              <a:t>Технология: (В процессе реализации создано технологическое решение, которое может быть коммерциализировано. </a:t>
            </a:r>
          </a:p>
          <a:p>
            <a:pPr marL="342900" indent="-342900">
              <a:buClr>
                <a:srgbClr val="B9C65A"/>
              </a:buClr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A72E87"/>
              </a:solidFill>
            </a:endParaRPr>
          </a:p>
          <a:p>
            <a:pPr marL="342900" indent="-342900">
              <a:buClr>
                <a:srgbClr val="B9C65A"/>
              </a:buCl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A72E87"/>
                </a:solidFill>
              </a:rPr>
              <a:t>Проведены пилотные испытания.</a:t>
            </a:r>
          </a:p>
          <a:p>
            <a:pPr marL="342900" indent="-342900">
              <a:buClr>
                <a:srgbClr val="B9C65A"/>
              </a:buCl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A72E87"/>
                </a:solidFill>
              </a:rPr>
              <a:t>Получено свидетельство на ПО.</a:t>
            </a:r>
          </a:p>
          <a:p>
            <a:pPr marL="342900" indent="-342900">
              <a:buClr>
                <a:srgbClr val="B9C65A"/>
              </a:buCl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A72E87"/>
                </a:solidFill>
              </a:rPr>
              <a:t>Разработан и запущен сайт компании.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3712F7D-B5D6-3746-26D7-C32D7AA0C0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979" t="8151" r="34107" b="8439"/>
          <a:stretch/>
        </p:blipFill>
        <p:spPr>
          <a:xfrm>
            <a:off x="8117634" y="2101565"/>
            <a:ext cx="3023118" cy="419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C69FB-0247-0B45-B74E-CC7C827B27CE}"/>
              </a:ext>
            </a:extLst>
          </p:cNvPr>
          <p:cNvSpPr txBox="1"/>
          <p:nvPr/>
        </p:nvSpPr>
        <p:spPr>
          <a:xfrm>
            <a:off x="485824" y="423702"/>
            <a:ext cx="11078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A72E87"/>
                </a:solidFill>
              </a:rPr>
              <a:t>Миссия Ангиолайф: Здоровье и качество жизни для каждого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8B6A2-483B-5041-9AAB-37FF081A67F6}"/>
              </a:ext>
            </a:extLst>
          </p:cNvPr>
          <p:cNvSpPr txBox="1"/>
          <p:nvPr/>
        </p:nvSpPr>
        <p:spPr>
          <a:xfrm>
            <a:off x="787531" y="3199152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A72E88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D018C-C8C8-FC47-9904-8EE67C111AE9}"/>
              </a:ext>
            </a:extLst>
          </p:cNvPr>
          <p:cNvSpPr txBox="1"/>
          <p:nvPr/>
        </p:nvSpPr>
        <p:spPr>
          <a:xfrm>
            <a:off x="764348" y="400490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3663EC-3DC1-1547-9D13-5F13AA9CB760}"/>
              </a:ext>
            </a:extLst>
          </p:cNvPr>
          <p:cNvSpPr txBox="1"/>
          <p:nvPr/>
        </p:nvSpPr>
        <p:spPr>
          <a:xfrm>
            <a:off x="781282" y="484936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4898792" y="3199152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4875609" y="400490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4892543" y="484936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786088" y="2534664"/>
            <a:ext cx="2677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Цели и задачи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AEF22A-80F6-934F-814E-7A34502A8484}"/>
              </a:ext>
            </a:extLst>
          </p:cNvPr>
          <p:cNvSpPr txBox="1"/>
          <p:nvPr/>
        </p:nvSpPr>
        <p:spPr>
          <a:xfrm>
            <a:off x="1430204" y="3346730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Снижение процента поздней диагностики ХИНК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A45BA0-D4B1-6C43-A815-242F5EBF451D}"/>
              </a:ext>
            </a:extLst>
          </p:cNvPr>
          <p:cNvSpPr txBox="1"/>
          <p:nvPr/>
        </p:nvSpPr>
        <p:spPr>
          <a:xfrm>
            <a:off x="1430204" y="4175376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Улучшение результатов лечения и снижение риска осложнений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02AC18-941A-574F-8D29-652E047DEC2E}"/>
              </a:ext>
            </a:extLst>
          </p:cNvPr>
          <p:cNvSpPr txBox="1"/>
          <p:nvPr/>
        </p:nvSpPr>
        <p:spPr>
          <a:xfrm>
            <a:off x="1430204" y="5084110"/>
            <a:ext cx="354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Повышение доступности качественной медицинской помощи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B1BA54-CEA8-324D-A51C-67190010D735}"/>
              </a:ext>
            </a:extLst>
          </p:cNvPr>
          <p:cNvSpPr txBox="1"/>
          <p:nvPr/>
        </p:nvSpPr>
        <p:spPr>
          <a:xfrm>
            <a:off x="5637587" y="3346730"/>
            <a:ext cx="478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Разработка и внедрение программного обеспечения «Ангиолайф»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C083BC-A197-F644-8276-D16BE958C6FF}"/>
              </a:ext>
            </a:extLst>
          </p:cNvPr>
          <p:cNvSpPr txBox="1"/>
          <p:nvPr/>
        </p:nvSpPr>
        <p:spPr>
          <a:xfrm>
            <a:off x="5637587" y="4175376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Обучение медицинского персонала работе с сервисом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142D69-389E-FA41-B6F5-C90265FC495B}"/>
              </a:ext>
            </a:extLst>
          </p:cNvPr>
          <p:cNvSpPr txBox="1"/>
          <p:nvPr/>
        </p:nvSpPr>
        <p:spPr>
          <a:xfrm>
            <a:off x="5637587" y="5084110"/>
            <a:ext cx="512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Проведение клинических исследований для подтверждения эффективности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65E6D4-94E2-AF05-8F2E-4E3CD7CB8904}"/>
              </a:ext>
            </a:extLst>
          </p:cNvPr>
          <p:cNvSpPr txBox="1"/>
          <p:nvPr/>
        </p:nvSpPr>
        <p:spPr>
          <a:xfrm>
            <a:off x="485824" y="1182262"/>
            <a:ext cx="113803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A72E87"/>
                </a:solidFill>
              </a:rPr>
              <a:t>Миссия проекта (</a:t>
            </a:r>
            <a:r>
              <a:rPr lang="ru-RU" sz="2000" b="1" dirty="0" err="1">
                <a:solidFill>
                  <a:srgbClr val="A72E87"/>
                </a:solidFill>
              </a:rPr>
              <a:t>Ангиолайф</a:t>
            </a:r>
            <a:r>
              <a:rPr lang="ru-RU" sz="2000" b="1" dirty="0">
                <a:solidFill>
                  <a:srgbClr val="A72E87"/>
                </a:solidFill>
              </a:rPr>
              <a:t> IT-сервис для оценки адаптационного потенциала здоровья): Обеспечить раннюю и точную диагностику ишемии нижних конечностей, предоставляя врачам и пациентам доступ к передовым технологиям и персонализированным рекомендациям.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C8612A-69C8-B1FD-D455-6113A24DBF23}"/>
              </a:ext>
            </a:extLst>
          </p:cNvPr>
          <p:cNvSpPr txBox="1"/>
          <p:nvPr/>
        </p:nvSpPr>
        <p:spPr>
          <a:xfrm>
            <a:off x="5172264" y="2520061"/>
            <a:ext cx="2677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Цели и задачи</a:t>
            </a:r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664997" y="468877"/>
            <a:ext cx="91881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A72E87"/>
                </a:solidFill>
              </a:rPr>
              <a:t>Ангиолайф IT-сервис для оценки адаптационного потенциала здоровья: как это работает?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1266718" y="1495263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Сервис-ХИНК-ИИ для оценки степени ишемии и формирования рекомендаций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id="{BEB46AAA-30A5-DB41-83AD-72BC9CB91D2F}"/>
              </a:ext>
            </a:extLst>
          </p:cNvPr>
          <p:cNvSpPr/>
          <p:nvPr/>
        </p:nvSpPr>
        <p:spPr>
          <a:xfrm>
            <a:off x="1266718" y="2792149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Автоматизированный сбор данных о пациенте</a:t>
            </a:r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id="{67F45B01-050D-CE47-83F2-B1A6474A87AF}"/>
              </a:ext>
            </a:extLst>
          </p:cNvPr>
          <p:cNvSpPr/>
          <p:nvPr/>
        </p:nvSpPr>
        <p:spPr>
          <a:xfrm>
            <a:off x="1266718" y="4089035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Обработка и анализ данных по комплексу признаков</a:t>
            </a:r>
          </a:p>
        </p:txBody>
      </p:sp>
      <p:sp>
        <p:nvSpPr>
          <p:cNvPr id="2" name="Прямоугольник: скругленные углы 16">
            <a:extLst>
              <a:ext uri="{FF2B5EF4-FFF2-40B4-BE49-F238E27FC236}">
                <a16:creationId xmlns:a16="http://schemas.microsoft.com/office/drawing/2014/main" id="{896C34C9-F719-2960-14E7-274598D978A0}"/>
              </a:ext>
            </a:extLst>
          </p:cNvPr>
          <p:cNvSpPr/>
          <p:nvPr/>
        </p:nvSpPr>
        <p:spPr>
          <a:xfrm>
            <a:off x="1266718" y="5423417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Повышение точности и скорости первичной диагностики</a:t>
            </a:r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9897C-A625-BACD-90CD-1094991CE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867DAC-0293-8C4D-A63F-1C75E46EE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009C195-701F-4BEB-D159-9DB76CFC21BC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764CA-BAB4-5694-81C7-24CAAA375091}"/>
              </a:ext>
            </a:extLst>
          </p:cNvPr>
          <p:cNvSpPr txBox="1"/>
          <p:nvPr/>
        </p:nvSpPr>
        <p:spPr>
          <a:xfrm>
            <a:off x="664997" y="468877"/>
            <a:ext cx="9188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A72E87"/>
                </a:solidFill>
              </a:rPr>
              <a:t>Преимущества </a:t>
            </a:r>
            <a:r>
              <a:rPr lang="ru-RU" sz="2800" dirty="0" err="1">
                <a:solidFill>
                  <a:srgbClr val="A72E87"/>
                </a:solidFill>
              </a:rPr>
              <a:t>Ангиолайф</a:t>
            </a:r>
            <a:r>
              <a:rPr lang="ru-RU" sz="2800" dirty="0">
                <a:solidFill>
                  <a:srgbClr val="A72E87"/>
                </a:solidFill>
              </a:rPr>
              <a:t> IT-сервис для оценки адаптационного потенциала здоровья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FED389F-5C9C-29C8-CC24-490684360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106877"/>
              </p:ext>
            </p:extLst>
          </p:nvPr>
        </p:nvGraphicFramePr>
        <p:xfrm>
          <a:off x="942392" y="2090526"/>
          <a:ext cx="1054359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1796">
                  <a:extLst>
                    <a:ext uri="{9D8B030D-6E8A-4147-A177-3AD203B41FA5}">
                      <a16:colId xmlns:a16="http://schemas.microsoft.com/office/drawing/2014/main" val="1767518721"/>
                    </a:ext>
                  </a:extLst>
                </a:gridCol>
                <a:gridCol w="5271796">
                  <a:extLst>
                    <a:ext uri="{9D8B030D-6E8A-4147-A177-3AD203B41FA5}">
                      <a16:colId xmlns:a16="http://schemas.microsoft.com/office/drawing/2014/main" val="33972895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Для врачей:</a:t>
                      </a:r>
                    </a:p>
                  </a:txBody>
                  <a:tcPr>
                    <a:solidFill>
                      <a:srgbClr val="A72E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Для пациентов:</a:t>
                      </a:r>
                    </a:p>
                  </a:txBody>
                  <a:tcPr>
                    <a:solidFill>
                      <a:srgbClr val="A72E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214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Повышение точности диагностики</a:t>
                      </a:r>
                    </a:p>
                  </a:txBody>
                  <a:tcPr>
                    <a:solidFill>
                      <a:srgbClr val="D872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Ранняя и точная диагностика</a:t>
                      </a:r>
                    </a:p>
                  </a:txBody>
                  <a:tcPr>
                    <a:solidFill>
                      <a:srgbClr val="D872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986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Сокращение времени на принятие решений</a:t>
                      </a:r>
                    </a:p>
                  </a:txBody>
                  <a:tcPr>
                    <a:solidFill>
                      <a:srgbClr val="D872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Индивидуальный подход к лечению</a:t>
                      </a:r>
                    </a:p>
                    <a:p>
                      <a:endParaRPr lang="ru-RU" sz="2400" dirty="0"/>
                    </a:p>
                  </a:txBody>
                  <a:tcPr>
                    <a:solidFill>
                      <a:srgbClr val="D872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511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Оптимизация лечебного процесса</a:t>
                      </a:r>
                    </a:p>
                  </a:txBody>
                  <a:tcPr>
                    <a:solidFill>
                      <a:srgbClr val="D872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Снижение риска осложнений</a:t>
                      </a:r>
                    </a:p>
                  </a:txBody>
                  <a:tcPr>
                    <a:solidFill>
                      <a:srgbClr val="D872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69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Объективная оценка рисков</a:t>
                      </a:r>
                    </a:p>
                  </a:txBody>
                  <a:tcPr>
                    <a:solidFill>
                      <a:srgbClr val="D872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Повышение качества жизни</a:t>
                      </a:r>
                    </a:p>
                  </a:txBody>
                  <a:tcPr>
                    <a:solidFill>
                      <a:srgbClr val="D872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421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Улучшение качества медицинской помощи</a:t>
                      </a:r>
                    </a:p>
                  </a:txBody>
                  <a:tcPr>
                    <a:solidFill>
                      <a:srgbClr val="D872B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rgbClr val="D872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465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480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599090" y="325390"/>
            <a:ext cx="72305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  <a:p>
            <a:r>
              <a:rPr lang="ru-RU" sz="2400" dirty="0">
                <a:solidFill>
                  <a:srgbClr val="A72E88"/>
                </a:solidFill>
                <a:latin typeface="Playfair Display SemiBold" pitchFamily="2" charset="-52"/>
              </a:rPr>
              <a:t>Ангиолайф IT-сервис: от данных к диагнозу и терапии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id="{89879918-B16C-1F4D-A71E-A636346F56B4}"/>
              </a:ext>
            </a:extLst>
          </p:cNvPr>
          <p:cNvSpPr/>
          <p:nvPr/>
        </p:nvSpPr>
        <p:spPr>
          <a:xfrm>
            <a:off x="599090" y="1996751"/>
            <a:ext cx="6632134" cy="2270449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2000" dirty="0"/>
              <a:t>Описание запуска проекта:</a:t>
            </a:r>
          </a:p>
          <a:p>
            <a:r>
              <a:rPr lang="ru-RU" sz="2000" dirty="0"/>
              <a:t>• Врач вводит данные пациента в систему.</a:t>
            </a:r>
          </a:p>
          <a:p>
            <a:r>
              <a:rPr lang="ru-RU" sz="2000" dirty="0"/>
              <a:t>• Система автоматически анализирует данные.</a:t>
            </a:r>
          </a:p>
          <a:p>
            <a:r>
              <a:rPr lang="ru-RU" sz="2000" dirty="0"/>
              <a:t>• Система формирует отчет с оценкой степени ишемии и рекомендациями по терапии.</a:t>
            </a:r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id="{C99722BC-85BA-A140-9E9E-71C5F0D0B7CC}"/>
              </a:ext>
            </a:extLst>
          </p:cNvPr>
          <p:cNvSpPr/>
          <p:nvPr/>
        </p:nvSpPr>
        <p:spPr>
          <a:xfrm>
            <a:off x="7371183" y="1996751"/>
            <a:ext cx="4221727" cy="2270449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2000" dirty="0"/>
              <a:t>Инструменты:</a:t>
            </a:r>
          </a:p>
          <a:p>
            <a:r>
              <a:rPr lang="ru-RU" sz="2000" dirty="0"/>
              <a:t>1. Алгоритмы машинного обучения.</a:t>
            </a:r>
          </a:p>
          <a:p>
            <a:r>
              <a:rPr lang="ru-RU" sz="2000" dirty="0"/>
              <a:t>2. Большие данные (Big Data).</a:t>
            </a:r>
          </a:p>
          <a:p>
            <a:r>
              <a:rPr lang="ru-RU" sz="2000" dirty="0"/>
              <a:t>3. Облачные технологии.</a:t>
            </a:r>
          </a:p>
          <a:p>
            <a:endParaRPr lang="ru-RU" dirty="0"/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id="{2FEE36DE-3F0A-2C4F-8F97-DC06DFD1A9D9}"/>
              </a:ext>
            </a:extLst>
          </p:cNvPr>
          <p:cNvSpPr/>
          <p:nvPr/>
        </p:nvSpPr>
        <p:spPr>
          <a:xfrm>
            <a:off x="599090" y="4398057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Последовательность:</a:t>
            </a:r>
          </a:p>
          <a:p>
            <a:r>
              <a:rPr lang="ru-RU" dirty="0"/>
              <a:t>1. Сбор данных о пациенте.</a:t>
            </a:r>
          </a:p>
          <a:p>
            <a:r>
              <a:rPr lang="ru-RU" dirty="0"/>
              <a:t>2. Анализ данных с помощью алгоритмов машинного обучения.</a:t>
            </a:r>
          </a:p>
          <a:p>
            <a:r>
              <a:rPr lang="ru-RU" dirty="0"/>
              <a:t>3. Формирование отчета с рекомендациями.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858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869</Words>
  <Application>Microsoft Office PowerPoint</Application>
  <PresentationFormat>Широкоэкранный</PresentationFormat>
  <Paragraphs>154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Dita Sweet</vt:lpstr>
      <vt:lpstr>Playfair Display</vt:lpstr>
      <vt:lpstr>Playfair Display SemiBold</vt:lpstr>
      <vt:lpstr>Wingdings</vt:lpstr>
      <vt:lpstr>Office Theme</vt:lpstr>
      <vt:lpstr>Презентация PowerPoint</vt:lpstr>
      <vt:lpstr>Сердечно-сосудистые заболевания (ССЗ)- причина смерти №1 в мире!</vt:lpstr>
      <vt:lpstr>      Ишемия нижних конечностей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Игорь Саматошенков</cp:lastModifiedBy>
  <cp:revision>45</cp:revision>
  <dcterms:created xsi:type="dcterms:W3CDTF">2025-03-26T12:04:55Z</dcterms:created>
  <dcterms:modified xsi:type="dcterms:W3CDTF">2025-04-23T16:41:10Z</dcterms:modified>
</cp:coreProperties>
</file>