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67" r:id="rId3"/>
    <p:sldId id="277" r:id="rId4"/>
    <p:sldId id="278" r:id="rId5"/>
    <p:sldId id="269" r:id="rId6"/>
    <p:sldId id="270" r:id="rId7"/>
    <p:sldId id="286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FD132-A775-459A-BB69-FBD57776ECC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42369-B6FA-4744-A51B-90B568506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8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4A456E-3CDD-4E3F-95CA-699F17A34C68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1BB65C-BBD2-4092-B97C-97CC5BF6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-122980151_3356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iatr-russi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Школа будущих родителей\photo_verybig_1510783-1-e1461147312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65594"/>
            <a:ext cx="2987824" cy="1922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604448" cy="11521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Проект </a:t>
            </a:r>
            <a:br>
              <a:rPr lang="ru-RU" sz="4000" dirty="0" smtClean="0"/>
            </a:br>
            <a:r>
              <a:rPr lang="ru-RU" sz="4000" dirty="0" smtClean="0"/>
              <a:t>«Школа будущих родителей»</a:t>
            </a:r>
            <a:endParaRPr lang="ru-RU" sz="4000" dirty="0"/>
          </a:p>
        </p:txBody>
      </p:sp>
      <p:pic>
        <p:nvPicPr>
          <p:cNvPr id="1026" name="Picture 2" descr="C:\Users\User\Desktop\для школы мам\cropped-5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80120" cy="10801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11663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ОБУЗ «Родниковская ЦРБ»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620688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Ивановская область, г.</a:t>
            </a:r>
            <a:r>
              <a:rPr lang="en-US" sz="1200" smtClean="0"/>
              <a:t> </a:t>
            </a:r>
            <a:r>
              <a:rPr lang="ru-RU" sz="1200" smtClean="0"/>
              <a:t>Родники</a:t>
            </a:r>
            <a:r>
              <a:rPr lang="ru-RU" sz="1200" dirty="0" smtClean="0"/>
              <a:t>. ул.Любимова д.7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Фотоотчет</a:t>
            </a:r>
            <a:r>
              <a:rPr lang="ru-RU" dirty="0" smtClean="0"/>
              <a:t> с занятий</a:t>
            </a:r>
            <a:endParaRPr lang="ru-RU" dirty="0"/>
          </a:p>
        </p:txBody>
      </p:sp>
      <p:pic>
        <p:nvPicPr>
          <p:cNvPr id="1026" name="Picture 2" descr="C:\Users\User\Desktop\изображение_viber_2023-03-01_22-42-16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3"/>
            <a:ext cx="4104456" cy="2736305"/>
          </a:xfrm>
          <a:prstGeom prst="rect">
            <a:avLst/>
          </a:prstGeom>
          <a:noFill/>
        </p:spPr>
      </p:pic>
      <p:pic>
        <p:nvPicPr>
          <p:cNvPr id="1027" name="Picture 3" descr="C:\Users\User\Desktop\изображение_viber_2023-03-01_22-42-12-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2384229" cy="2736304"/>
          </a:xfrm>
          <a:prstGeom prst="rect">
            <a:avLst/>
          </a:prstGeom>
          <a:noFill/>
        </p:spPr>
      </p:pic>
      <p:pic>
        <p:nvPicPr>
          <p:cNvPr id="1028" name="Picture 4" descr="C:\Users\User\Desktop\изображение_viber_2023-03-01_22-42-12-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9" y="3835292"/>
            <a:ext cx="4104456" cy="2736303"/>
          </a:xfrm>
          <a:prstGeom prst="rect">
            <a:avLst/>
          </a:prstGeom>
          <a:noFill/>
        </p:spPr>
      </p:pic>
      <p:pic>
        <p:nvPicPr>
          <p:cNvPr id="1029" name="Picture 5" descr="C:\Users\User\Desktop\изображение_viber_2023-03-01_22-42-12-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2733326" cy="3010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Повышение осведомленности пациентов качественной и доступной информацией, касающейся беременных женщин </a:t>
            </a:r>
          </a:p>
          <a:p>
            <a:pPr algn="just"/>
            <a:r>
              <a:rPr lang="ru-RU" sz="2400" dirty="0" smtClean="0"/>
              <a:t>Создание на базе ОБУЗ «</a:t>
            </a:r>
            <a:r>
              <a:rPr lang="ru-RU" sz="2400" dirty="0" err="1" smtClean="0"/>
              <a:t>Родниковская</a:t>
            </a:r>
            <a:r>
              <a:rPr lang="ru-RU" sz="2400" dirty="0" smtClean="0"/>
              <a:t> ЦРБ» первой и единственной  «Школы будущих родителей»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Отзывы участниц проекта</a:t>
            </a:r>
            <a:endParaRPr lang="ru-RU" sz="3600" dirty="0"/>
          </a:p>
        </p:txBody>
      </p:sp>
      <p:pic>
        <p:nvPicPr>
          <p:cNvPr id="1026" name="Picture 2" descr="C:\Users\User\Desktop\Снимок экрана (22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842399" cy="3886769"/>
          </a:xfrm>
          <a:prstGeom prst="rect">
            <a:avLst/>
          </a:prstGeom>
          <a:noFill/>
        </p:spPr>
      </p:pic>
      <p:pic>
        <p:nvPicPr>
          <p:cNvPr id="1027" name="Picture 3" descr="C:\Users\User\Desktop\изображение_viber_2023-03-23_21-06-47-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0" y="620688"/>
            <a:ext cx="4984750" cy="4349750"/>
          </a:xfrm>
          <a:prstGeom prst="rect">
            <a:avLst/>
          </a:prstGeom>
          <a:noFill/>
        </p:spPr>
      </p:pic>
      <p:pic>
        <p:nvPicPr>
          <p:cNvPr id="1028" name="Picture 4" descr="C:\Users\User\Desktop\изображение_viber_2023-03-23_21-06-46-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95261"/>
            <a:ext cx="4100675" cy="2462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Заметка в группе «Родниковский рабочий» 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https://vk.com/wall-122980151_33564</a:t>
            </a:r>
            <a:endParaRPr lang="ru-RU" sz="2000" dirty="0" smtClean="0"/>
          </a:p>
          <a:p>
            <a:r>
              <a:rPr lang="ru-RU" sz="2000" dirty="0" smtClean="0"/>
              <a:t>Видеосюжет с первого дня открытия школы  </a:t>
            </a:r>
            <a:r>
              <a:rPr lang="en-US" sz="2000" dirty="0" smtClean="0"/>
              <a:t>https://vk.com/wall-184227434_7379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Приложение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/>
              <a:t>Приказ от 6.12.21г. №1122н «Об утверждении национального календаря профилактических прививок, календаря профилактических прививок по эпидемиологическим показаниям и порядка проведения профилактических прививок»</a:t>
            </a:r>
          </a:p>
          <a:p>
            <a:pPr algn="just"/>
            <a:r>
              <a:rPr lang="ru-RU" sz="1200" dirty="0" smtClean="0"/>
              <a:t>Приказ от 27.12.2022 «Об утверждении перечней федеральных государственных медицинских организаций, осуществляющих расширенный </a:t>
            </a:r>
            <a:r>
              <a:rPr lang="ru-RU" sz="1200" dirty="0" err="1" smtClean="0"/>
              <a:t>неонатальный</a:t>
            </a:r>
            <a:r>
              <a:rPr lang="ru-RU" sz="1200" dirty="0" smtClean="0"/>
              <a:t> скрининг»</a:t>
            </a:r>
          </a:p>
          <a:p>
            <a:pPr algn="just"/>
            <a:r>
              <a:rPr lang="ru-RU" sz="1200" dirty="0" smtClean="0"/>
              <a:t>Приказ от 10.08.2017 №514н «О порядке проведения профилактических медицинских осмотров несовершеннолетних»</a:t>
            </a:r>
          </a:p>
          <a:p>
            <a:pPr algn="just"/>
            <a:r>
              <a:rPr lang="en-US" sz="1200" dirty="0" smtClean="0"/>
              <a:t>https://www.healthychildren.org/English/Pages/default.aspx</a:t>
            </a:r>
          </a:p>
          <a:p>
            <a:pPr algn="just"/>
            <a:r>
              <a:rPr lang="ru-RU" sz="1200" dirty="0" smtClean="0"/>
              <a:t>Национальная программа «Недостаточность витамина Д у детей и подростков в РФ: современные подходы к коррекции»</a:t>
            </a:r>
            <a:r>
              <a:rPr lang="en-US" sz="1200" dirty="0" smtClean="0"/>
              <a:t> </a:t>
            </a:r>
            <a:r>
              <a:rPr lang="ru-RU" sz="1200" dirty="0" smtClean="0"/>
              <a:t>2021 год</a:t>
            </a:r>
          </a:p>
          <a:p>
            <a:pPr algn="just"/>
            <a:r>
              <a:rPr lang="ru-RU" sz="1200" dirty="0" smtClean="0"/>
              <a:t>Союз педиатров России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2"/>
              </a:rPr>
              <a:t>https://www.pediatr-russia.ru</a:t>
            </a:r>
            <a:r>
              <a:rPr lang="en-US" sz="1200" dirty="0" smtClean="0">
                <a:hlinkClick r:id="rId2"/>
              </a:rPr>
              <a:t>/</a:t>
            </a:r>
            <a:endParaRPr lang="ru-RU" sz="1200" dirty="0" smtClean="0"/>
          </a:p>
          <a:p>
            <a:pPr algn="just"/>
            <a:r>
              <a:rPr lang="ru-RU" sz="1200" dirty="0"/>
              <a:t>Приказ Министерства здравоохранения РФ от 20 октября 2020 г. N 1130н "Об утверждении Порядка оказания медицинской помощи по профилю "акушерство и гинекология"</a:t>
            </a:r>
          </a:p>
          <a:p>
            <a:pPr algn="just"/>
            <a:r>
              <a:rPr lang="ru-RU" sz="1200" dirty="0" smtClean="0"/>
              <a:t>Клинические рекомендации «Нормальная беременность»</a:t>
            </a:r>
          </a:p>
          <a:p>
            <a:pPr algn="just"/>
            <a:r>
              <a:rPr lang="ru-RU" sz="1200" dirty="0"/>
              <a:t>Клинические рекомендации «Роды одноплодные, самопроизвольное </a:t>
            </a:r>
            <a:r>
              <a:rPr lang="ru-RU" sz="1200" dirty="0" err="1"/>
              <a:t>родоразрешение</a:t>
            </a:r>
            <a:r>
              <a:rPr lang="ru-RU" sz="1200" dirty="0"/>
              <a:t> в затылочном </a:t>
            </a:r>
            <a:r>
              <a:rPr lang="ru-RU" sz="1200" dirty="0" err="1"/>
              <a:t>предлежании</a:t>
            </a:r>
            <a:r>
              <a:rPr lang="ru-RU" sz="1200" dirty="0"/>
              <a:t> (нормальные роды</a:t>
            </a:r>
            <a:r>
              <a:rPr lang="ru-RU" sz="1200" dirty="0" smtClean="0"/>
              <a:t>)» </a:t>
            </a: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7780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Список использованной литературы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Команда проекта: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340768"/>
            <a:ext cx="65527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Руководитель</a:t>
            </a:r>
            <a:r>
              <a:rPr lang="ru-RU" sz="1400" dirty="0" smtClean="0"/>
              <a:t> </a:t>
            </a:r>
            <a:r>
              <a:rPr lang="ru-RU" sz="1400" b="1" dirty="0" smtClean="0"/>
              <a:t>проекта: </a:t>
            </a:r>
            <a:r>
              <a:rPr lang="ru-RU" sz="1400" dirty="0" smtClean="0"/>
              <a:t>заведующий детской поликлиникой </a:t>
            </a:r>
            <a:r>
              <a:rPr lang="ru-RU" sz="1400" dirty="0" err="1" smtClean="0"/>
              <a:t>Сизова</a:t>
            </a:r>
            <a:r>
              <a:rPr lang="ru-RU" sz="1400" dirty="0" smtClean="0"/>
              <a:t> Т.В.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Куратор проекта: </a:t>
            </a:r>
            <a:r>
              <a:rPr lang="ru-RU" sz="1400" dirty="0" smtClean="0"/>
              <a:t>главный врач Пономарёва М.А.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Авторы проекта: </a:t>
            </a:r>
            <a:r>
              <a:rPr lang="ru-RU" sz="1400" dirty="0" smtClean="0"/>
              <a:t>врач-педиатр </a:t>
            </a:r>
            <a:r>
              <a:rPr lang="ru-RU" sz="1400" dirty="0" err="1" smtClean="0"/>
              <a:t>Котыгина</a:t>
            </a:r>
            <a:r>
              <a:rPr lang="ru-RU" sz="1400" dirty="0" smtClean="0"/>
              <a:t> Ю.М.</a:t>
            </a:r>
          </a:p>
          <a:p>
            <a:r>
              <a:rPr lang="ru-RU" sz="1400" dirty="0" smtClean="0"/>
              <a:t>                                врач-гинеколог Захарова А.С.</a:t>
            </a:r>
          </a:p>
          <a:p>
            <a:endParaRPr lang="ru-RU" sz="1400" dirty="0" smtClean="0"/>
          </a:p>
          <a:p>
            <a:r>
              <a:rPr lang="ru-RU" sz="1400" b="1" dirty="0" smtClean="0"/>
              <a:t>Участники проекта: </a:t>
            </a:r>
            <a:r>
              <a:rPr lang="ru-RU" sz="1400" dirty="0" smtClean="0"/>
              <a:t>врач-терапевт </a:t>
            </a:r>
            <a:r>
              <a:rPr lang="ru-RU" sz="1400" dirty="0" err="1" smtClean="0"/>
              <a:t>Марухина</a:t>
            </a:r>
            <a:r>
              <a:rPr lang="ru-RU" sz="1400" dirty="0" smtClean="0"/>
              <a:t> Е.Л.</a:t>
            </a:r>
          </a:p>
          <a:p>
            <a:r>
              <a:rPr lang="ru-RU" sz="1400" dirty="0" smtClean="0"/>
              <a:t>                                      врач-психотерапевт Лукашева Е.Н.</a:t>
            </a:r>
          </a:p>
          <a:p>
            <a:r>
              <a:rPr lang="ru-RU" sz="1400" dirty="0" smtClean="0"/>
              <a:t>                                      консультант по грудному вскармливанию </a:t>
            </a:r>
            <a:r>
              <a:rPr lang="ru-RU" sz="1400" dirty="0" err="1" smtClean="0"/>
              <a:t>Барабанова</a:t>
            </a:r>
            <a:r>
              <a:rPr lang="ru-RU" sz="1400" dirty="0" smtClean="0"/>
              <a:t> Т.Э.</a:t>
            </a:r>
          </a:p>
          <a:p>
            <a:r>
              <a:rPr lang="ru-RU" sz="1400" dirty="0" smtClean="0"/>
              <a:t>                                      руководитель  Родниковского районного филиала  </a:t>
            </a:r>
          </a:p>
          <a:p>
            <a:r>
              <a:rPr lang="ru-RU" sz="1400" dirty="0" smtClean="0"/>
              <a:t>                                      комитета Ивановской области ЗАГС Швецова М.А.</a:t>
            </a:r>
          </a:p>
          <a:p>
            <a:r>
              <a:rPr lang="ru-RU" sz="1400" dirty="0" smtClean="0"/>
              <a:t>                                      специалисты ТУСЗН и Социального Фонда России</a:t>
            </a:r>
          </a:p>
        </p:txBody>
      </p:sp>
      <p:pic>
        <p:nvPicPr>
          <p:cNvPr id="4" name="Picture 3" descr="C:\Users\User\Desktop\Школа будущих родителей\photo_verybig_1510783-1-e1461147312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2987824" cy="1922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340768"/>
            <a:ext cx="7283152" cy="42519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/>
              <a:t>Рождение ребенка всегда ассоциируется с чем-то по настоящему важным – с тем, что навсегда изменит прежнюю жизнь и станет началом новой жизни. Рождение ребенка это именно то событие, которого с нетерпением ждут все члены семьи: мамы, папы, бабушки и дедушки.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Сегодня для будущих родителей предлагается много доступной и интересной информации по родам и первому году жизни малыша, но, согласитесь, не один учебник не заменит уроков профессионалов – практикующих врачей, психологов.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 школе для мам женщина попадает в благоприятную среду. Здесь такие же беременные, с которыми можно обсудить свои проблемы и опасения. Можно обсудить с врачами в неформальной обстановке все волнующие вопросы.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 настоящее время школы будущих родителей набирают значительные обороты. В крупных городах существует огромное количество платных курсов для мам.  Для  нашего города это первая и единственная  бесплатная школа для будущих родителей.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7787208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Цель</a:t>
            </a:r>
            <a:r>
              <a:rPr lang="ru-RU" sz="2200" b="1" dirty="0" smtClean="0"/>
              <a:t>:</a:t>
            </a:r>
            <a:r>
              <a:rPr lang="ru-RU" sz="2200" dirty="0" smtClean="0"/>
              <a:t> обеспечение  будущих родителей качественной и доступной информацией о течении беременности, подготовке к родам, встрече с малышом, о вопросах поддержки грудного вскармливания и формирование позитивного отношения к предстоящим родам </a:t>
            </a:r>
          </a:p>
          <a:p>
            <a:endParaRPr lang="ru-RU" sz="2200" dirty="0" smtClean="0"/>
          </a:p>
          <a:p>
            <a:r>
              <a:rPr lang="ru-RU" b="1" dirty="0" smtClean="0"/>
              <a:t>Задачи: </a:t>
            </a:r>
          </a:p>
          <a:p>
            <a:endParaRPr lang="ru-RU" b="1" dirty="0" smtClean="0"/>
          </a:p>
          <a:p>
            <a:pPr marL="624078" indent="-514350" algn="just">
              <a:buNone/>
            </a:pPr>
            <a:r>
              <a:rPr lang="ru-RU" sz="2200" dirty="0" smtClean="0"/>
              <a:t>1. Провести аналитический обзор информации, полученной в ходе опроса в социальных сетях об открытии школы</a:t>
            </a:r>
          </a:p>
          <a:p>
            <a:pPr marL="624078" indent="-514350" algn="just">
              <a:buNone/>
            </a:pPr>
            <a:r>
              <a:rPr lang="ru-RU" sz="2200" dirty="0" smtClean="0"/>
              <a:t>2.  Составить программу занятий и разработать дизайн для </a:t>
            </a:r>
            <a:r>
              <a:rPr lang="ru-RU" sz="2200" dirty="0" err="1" smtClean="0"/>
              <a:t>флаеров</a:t>
            </a:r>
            <a:endParaRPr lang="ru-RU" sz="2200" dirty="0" smtClean="0"/>
          </a:p>
          <a:p>
            <a:pPr marL="624078" indent="-514350" algn="just">
              <a:buNone/>
            </a:pPr>
            <a:r>
              <a:rPr lang="ru-RU" sz="2200" dirty="0" smtClean="0"/>
              <a:t>3.  Разработать теоретические лекции с наглядными презентациями</a:t>
            </a:r>
          </a:p>
          <a:p>
            <a:pPr marL="624078" indent="-514350" algn="just">
              <a:buNone/>
            </a:pPr>
            <a:r>
              <a:rPr lang="ru-RU" sz="2200" dirty="0" smtClean="0"/>
              <a:t>4.  Привлечение СМИ к распространению рекламы об открытии</a:t>
            </a:r>
          </a:p>
          <a:p>
            <a:pPr marL="624078" indent="-514350" algn="just">
              <a:buNone/>
            </a:pPr>
            <a:r>
              <a:rPr lang="ru-RU" sz="2200" dirty="0" smtClean="0"/>
              <a:t>    школы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pPr algn="ctr"/>
            <a:r>
              <a:rPr lang="ru-RU" dirty="0" smtClean="0"/>
              <a:t>Цель и задачи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80728"/>
            <a:ext cx="5616624" cy="4525963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Женская консультация обеспечивает гинекологическую и акушерскую помощь женскому населению Родниковского района (14420 женщин в возрасте от 18 лет). </a:t>
            </a:r>
          </a:p>
          <a:p>
            <a:pPr algn="just"/>
            <a:r>
              <a:rPr lang="ru-RU" sz="1800" dirty="0" smtClean="0"/>
              <a:t>В структуре подразделения работает 3 врача.</a:t>
            </a:r>
          </a:p>
          <a:p>
            <a:pPr algn="just"/>
            <a:r>
              <a:rPr lang="ru-RU" sz="1800" dirty="0" smtClean="0"/>
              <a:t>Обеспечено полноценное наблюдение по беременности, включая лабораторную и функциональную диагностику (УЗИ, КТГ).</a:t>
            </a:r>
          </a:p>
          <a:p>
            <a:pPr algn="just"/>
            <a:r>
              <a:rPr lang="ru-RU" sz="1800" dirty="0" smtClean="0"/>
              <a:t>В настоящее время в консультации состоит на учете 116 беременных.</a:t>
            </a:r>
          </a:p>
          <a:p>
            <a:pPr algn="just"/>
            <a:r>
              <a:rPr lang="ru-RU" sz="1800" dirty="0" smtClean="0"/>
              <a:t>Родоразрешение беременных низкой степени риска осуществляется в родильном доме г. Вичуга. Женщины с высокой степенью риска маршрутизируются в НИИ </a:t>
            </a:r>
            <a:r>
              <a:rPr lang="ru-RU" sz="1800" dirty="0" err="1" smtClean="0"/>
              <a:t>МиД</a:t>
            </a:r>
            <a:r>
              <a:rPr lang="ru-RU" sz="1800" dirty="0" smtClean="0"/>
              <a:t> им. </a:t>
            </a:r>
            <a:r>
              <a:rPr lang="ru-RU" sz="1800" dirty="0" err="1" smtClean="0"/>
              <a:t>В.Н.Городкова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г.Иваново</a:t>
            </a:r>
            <a:r>
              <a:rPr lang="ru-RU" sz="1800" dirty="0" smtClean="0"/>
              <a:t>. В отдельных случаях по согласованию возможно родоразрешение в стационарах 2-го уровня г.Иваново (родильные дома №1 и №4).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Организация работы женской консультации в ОБУЗ «Родниковская ЦРБ»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Организация работы детской поликлиники в ОБУЗ «Родниковская ЦРБ»</a:t>
            </a:r>
            <a:endParaRPr lang="ru-RU" sz="2800" dirty="0"/>
          </a:p>
        </p:txBody>
      </p:sp>
      <p:pic>
        <p:nvPicPr>
          <p:cNvPr id="4" name="Содержимое 6" descr="PB230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716566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71600" y="551723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Детская поликлиника открыта в 1999 году. Капитальный ремонт в 2021 году.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Организация работы детской поликлиники в ОБУЗ «Родниковская ЦРБ»</a:t>
            </a:r>
            <a:endParaRPr lang="ru-RU" sz="2800" dirty="0"/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0" y="1484784"/>
            <a:ext cx="5112568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Рассчитана на 150 посещений в день. Численность прикрепленного населения около 6000 детей</a:t>
            </a:r>
          </a:p>
          <a:p>
            <a:pPr algn="just"/>
            <a:r>
              <a:rPr lang="ru-RU" sz="1800" dirty="0" smtClean="0"/>
              <a:t>В структуре детской поликлиники 6 педиатрических участков, ведут приемы специалисты узкого профиля: офтальмолог, оториноларинголог, невролог, хирург, гинеколог, зубной врач, врачи УЗИ и функциональной диагностики, фельдшер кабинета неотложной медицинской помощи </a:t>
            </a:r>
          </a:p>
          <a:p>
            <a:pPr algn="just"/>
            <a:r>
              <a:rPr lang="ru-RU" sz="1800" dirty="0" smtClean="0"/>
              <a:t>Все кабинеты оснащены автоматизированным рабочим местом, внедрена программа 1С</a:t>
            </a:r>
          </a:p>
          <a:p>
            <a:pPr algn="just"/>
            <a:r>
              <a:rPr lang="ru-RU" sz="1800" dirty="0" smtClean="0"/>
              <a:t>Работа детской поликлиники строится на принципах «бережливых технологий»</a:t>
            </a:r>
            <a:endParaRPr lang="ru-RU" sz="1800" dirty="0"/>
          </a:p>
        </p:txBody>
      </p:sp>
      <p:pic>
        <p:nvPicPr>
          <p:cNvPr id="1026" name="Picture 2" descr="C:\Users\User\Desktop\изображение_viber_2023-03-02_20-47-36-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0768"/>
            <a:ext cx="3039903" cy="2681286"/>
          </a:xfrm>
          <a:prstGeom prst="rect">
            <a:avLst/>
          </a:prstGeom>
          <a:noFill/>
        </p:spPr>
      </p:pic>
      <p:pic>
        <p:nvPicPr>
          <p:cNvPr id="1028" name="Picture 4" descr="C:\Users\User\Desktop\изображение_viber_2023-03-02_20-47-36-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49080"/>
            <a:ext cx="2952328" cy="2496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284984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 Программа включает  7 занятий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Лекционный материал построен логически от момента зачатия ребенка, развития беременности к рождению малыша и послеродовому восстановлению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Каждое занятие состоит из 2 частей, которые проводят врачи разных специальностей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7571184" cy="20196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Сбор и анализ информации, полученной в ходе социального опроса</a:t>
            </a:r>
          </a:p>
          <a:p>
            <a:pPr algn="just"/>
            <a:r>
              <a:rPr lang="ru-RU" sz="2400" dirty="0" smtClean="0"/>
              <a:t>Определение актуальных тем для программы занятий</a:t>
            </a:r>
          </a:p>
          <a:p>
            <a:pPr algn="just"/>
            <a:r>
              <a:rPr lang="ru-RU" sz="2400" dirty="0" smtClean="0"/>
              <a:t>Разработка дизайна программы и </a:t>
            </a:r>
            <a:r>
              <a:rPr lang="ru-RU" sz="2400" dirty="0" err="1" smtClean="0"/>
              <a:t>флаеров</a:t>
            </a: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/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4968552" cy="634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Программа и </a:t>
            </a:r>
            <a:r>
              <a:rPr lang="ru-RU" sz="2800" dirty="0" err="1" smtClean="0"/>
              <a:t>флаер</a:t>
            </a:r>
            <a:endParaRPr lang="ru-RU" sz="2800" dirty="0"/>
          </a:p>
        </p:txBody>
      </p:sp>
      <p:pic>
        <p:nvPicPr>
          <p:cNvPr id="1026" name="Picture 2" descr="C:\Users\User\Desktop\изображение_viber_2023-03-01_22-34-09-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243"/>
            <a:ext cx="4427984" cy="6325691"/>
          </a:xfrm>
          <a:prstGeom prst="rect">
            <a:avLst/>
          </a:prstGeom>
          <a:noFill/>
        </p:spPr>
      </p:pic>
      <p:pic>
        <p:nvPicPr>
          <p:cNvPr id="1027" name="Picture 3" descr="C:\Users\User\Desktop\изображение_viber_2023-03-01_22-34-26-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61671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1545</TotalTime>
  <Words>777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Проект  «Школа будущих родителей»</vt:lpstr>
      <vt:lpstr>Команда проекта:</vt:lpstr>
      <vt:lpstr>Актуальность проекта</vt:lpstr>
      <vt:lpstr>Цель и задачи проекта</vt:lpstr>
      <vt:lpstr>Организация работы женской консультации в ОБУЗ «Родниковская ЦРБ»</vt:lpstr>
      <vt:lpstr>Организация работы детской поликлиники в ОБУЗ «Родниковская ЦРБ»</vt:lpstr>
      <vt:lpstr>Организация работы детской поликлиники в ОБУЗ «Родниковская ЦРБ»</vt:lpstr>
      <vt:lpstr>Реализация проекта</vt:lpstr>
      <vt:lpstr>Программа и флаер</vt:lpstr>
      <vt:lpstr>Фотоотчет с занятий</vt:lpstr>
      <vt:lpstr>Итоги проекта</vt:lpstr>
      <vt:lpstr>Отзывы участниц проекта</vt:lpstr>
      <vt:lpstr>Приложение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Уход за новорожденными</dc:title>
  <dc:creator>User</dc:creator>
  <cp:lastModifiedBy>Windows User</cp:lastModifiedBy>
  <cp:revision>156</cp:revision>
  <dcterms:created xsi:type="dcterms:W3CDTF">2022-01-30T19:02:50Z</dcterms:created>
  <dcterms:modified xsi:type="dcterms:W3CDTF">2023-03-29T18:12:49Z</dcterms:modified>
</cp:coreProperties>
</file>