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62" r:id="rId5"/>
    <p:sldId id="267" r:id="rId6"/>
    <p:sldId id="263" r:id="rId7"/>
    <p:sldId id="264" r:id="rId8"/>
    <p:sldId id="268" r:id="rId9"/>
    <p:sldId id="269" r:id="rId10"/>
    <p:sldId id="271" r:id="rId11"/>
    <p:sldId id="265" r:id="rId12"/>
    <p:sldId id="266" r:id="rId13"/>
    <p:sldId id="272" r:id="rId14"/>
    <p:sldId id="260" r:id="rId15"/>
    <p:sldId id="276" r:id="rId16"/>
    <p:sldId id="259" r:id="rId17"/>
    <p:sldId id="284" r:id="rId18"/>
    <p:sldId id="282" r:id="rId19"/>
    <p:sldId id="279"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ru-RU" smtClean="0"/>
              <a:t>Образец заголовка</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ru-RU" smtClean="0"/>
              <a:t>Образец заголовка</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2/1/2023</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2/1/2023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2/1/2023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smtClean="0"/>
              <a:t>Образец заголовка</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A16AA21-1863-4931-97CB-99D0A168701B}" type="datetimeFigureOut">
              <a:rPr lang="en-US" dirty="0"/>
              <a:t>2/1/2023</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772C379-9A7C-4C87-A116-CBE9F58B04C5}" type="datetimeFigureOut">
              <a:rPr lang="en-US" dirty="0"/>
              <a:t>2/1/2023</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2/1/2023</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ru.wikipedia.org/wiki/%D0%93%D0%B5%D0%BD%D0%B5%D0%B0%D0%BB%D0%BE%D0%B3%D0%B8%D1%8F#cite_note-%D0%B0%D0%B2%D1%82%D0%BE%D1%81%D1%81%D1%8B%D0%BB%D0%BA%D0%B01-1"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ru.wikipedia.org/wiki/%D0%93%D0%B5%D0%BD%D0%B5%D0%B0%D0%BB%D0%BE%D0%B3%D0%B8%D1%8F#cite_note-3"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ru-RU" sz="7500" dirty="0" smtClean="0"/>
              <a:t>СВЯЗЬ ПОКОЛЕНИЙ</a:t>
            </a:r>
            <a:br>
              <a:rPr lang="ru-RU" sz="7500" dirty="0" smtClean="0"/>
            </a:br>
            <a:r>
              <a:rPr lang="ru-RU" sz="5000" dirty="0" smtClean="0"/>
              <a:t>Знание Истории своего рода-ключ к успеху</a:t>
            </a:r>
            <a:endParaRPr lang="ru-RU" sz="5000" dirty="0"/>
          </a:p>
        </p:txBody>
      </p:sp>
      <p:sp>
        <p:nvSpPr>
          <p:cNvPr id="3" name="Подзаголовок 2"/>
          <p:cNvSpPr>
            <a:spLocks noGrp="1"/>
          </p:cNvSpPr>
          <p:nvPr>
            <p:ph type="subTitle" idx="1"/>
          </p:nvPr>
        </p:nvSpPr>
        <p:spPr>
          <a:xfrm>
            <a:off x="953938" y="4814123"/>
            <a:ext cx="7891272" cy="1069848"/>
          </a:xfrm>
        </p:spPr>
        <p:txBody>
          <a:bodyPr/>
          <a:lstStyle/>
          <a:p>
            <a:endParaRPr lang="ru-RU" dirty="0" smtClean="0"/>
          </a:p>
          <a:p>
            <a:r>
              <a:rPr lang="ru-RU" dirty="0" smtClean="0"/>
              <a:t>Автор: Соколова Антонина</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3987" y="3769217"/>
            <a:ext cx="1654533" cy="1579830"/>
          </a:xfrm>
          <a:prstGeom prst="flowChartConnector">
            <a:avLst/>
          </a:prstGeom>
          <a:ln>
            <a:noFill/>
          </a:ln>
          <a:effectLst/>
        </p:spPr>
      </p:pic>
    </p:spTree>
    <p:extLst>
      <p:ext uri="{BB962C8B-B14F-4D97-AF65-F5344CB8AC3E}">
        <p14:creationId xmlns:p14="http://schemas.microsoft.com/office/powerpoint/2010/main" val="42419268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2736152" y="0"/>
            <a:ext cx="6725791" cy="6422118"/>
          </a:xfrm>
          <a:prstGeom prst="flowChartConnector">
            <a:avLst/>
          </a:prstGeom>
          <a:ln>
            <a:noFill/>
          </a:ln>
          <a:effectLst/>
        </p:spPr>
      </p:pic>
      <p:sp>
        <p:nvSpPr>
          <p:cNvPr id="2" name="Заголовок 1"/>
          <p:cNvSpPr>
            <a:spLocks noGrp="1"/>
          </p:cNvSpPr>
          <p:nvPr>
            <p:ph type="title"/>
          </p:nvPr>
        </p:nvSpPr>
        <p:spPr>
          <a:xfrm>
            <a:off x="1069848" y="239934"/>
            <a:ext cx="10058400" cy="1609344"/>
          </a:xfrm>
        </p:spPr>
        <p:txBody>
          <a:bodyPr/>
          <a:lstStyle/>
          <a:p>
            <a:r>
              <a:rPr lang="ru-RU" dirty="0" smtClean="0"/>
              <a:t>Генеалогия и </a:t>
            </a:r>
            <a:r>
              <a:rPr lang="ru-RU" dirty="0" err="1" smtClean="0"/>
              <a:t>родология</a:t>
            </a:r>
            <a:endParaRPr lang="ru-RU" dirty="0"/>
          </a:p>
        </p:txBody>
      </p:sp>
      <p:sp>
        <p:nvSpPr>
          <p:cNvPr id="3" name="Объект 2"/>
          <p:cNvSpPr>
            <a:spLocks noGrp="1"/>
          </p:cNvSpPr>
          <p:nvPr>
            <p:ph idx="1"/>
          </p:nvPr>
        </p:nvSpPr>
        <p:spPr>
          <a:xfrm>
            <a:off x="1069848" y="1530826"/>
            <a:ext cx="10058400" cy="4050792"/>
          </a:xfrm>
        </p:spPr>
        <p:txBody>
          <a:bodyPr/>
          <a:lstStyle/>
          <a:p>
            <a:r>
              <a:rPr lang="ru-RU" b="1" dirty="0" smtClean="0">
                <a:solidFill>
                  <a:srgbClr val="202122"/>
                </a:solidFill>
                <a:latin typeface="Arial" panose="020B0604020202020204" pitchFamily="34" charset="0"/>
              </a:rPr>
              <a:t>Генеалогия</a:t>
            </a:r>
            <a:r>
              <a:rPr lang="ru-RU" dirty="0" smtClean="0">
                <a:solidFill>
                  <a:srgbClr val="202122"/>
                </a:solidFill>
                <a:latin typeface="Arial" panose="020B0604020202020204" pitchFamily="34" charset="0"/>
              </a:rPr>
              <a:t> </a:t>
            </a:r>
            <a:r>
              <a:rPr lang="ru-RU" dirty="0">
                <a:solidFill>
                  <a:srgbClr val="202122"/>
                </a:solidFill>
                <a:latin typeface="Arial" panose="020B0604020202020204" pitchFamily="34" charset="0"/>
              </a:rPr>
              <a:t> от </a:t>
            </a:r>
            <a:r>
              <a:rPr lang="ru-RU" dirty="0" err="1">
                <a:solidFill>
                  <a:srgbClr val="202122"/>
                </a:solidFill>
                <a:latin typeface="palatino linotype" panose="02040502050505030304" pitchFamily="18" charset="0"/>
              </a:rPr>
              <a:t>γενεά</a:t>
            </a:r>
            <a:r>
              <a:rPr lang="ru-RU" dirty="0">
                <a:solidFill>
                  <a:srgbClr val="202122"/>
                </a:solidFill>
                <a:latin typeface="Arial" panose="020B0604020202020204" pitchFamily="34" charset="0"/>
              </a:rPr>
              <a:t> — </a:t>
            </a:r>
            <a:r>
              <a:rPr lang="ru-RU" i="1" dirty="0" err="1">
                <a:solidFill>
                  <a:srgbClr val="202122"/>
                </a:solidFill>
                <a:latin typeface="Arial" panose="020B0604020202020204" pitchFamily="34" charset="0"/>
              </a:rPr>
              <a:t>генеá</a:t>
            </a:r>
            <a:r>
              <a:rPr lang="ru-RU" dirty="0">
                <a:solidFill>
                  <a:srgbClr val="202122"/>
                </a:solidFill>
                <a:latin typeface="Arial" panose="020B0604020202020204" pitchFamily="34" charset="0"/>
              </a:rPr>
              <a:t> — «род»</a:t>
            </a:r>
            <a:r>
              <a:rPr lang="ru-RU" baseline="30000" dirty="0">
                <a:solidFill>
                  <a:srgbClr val="0645AD"/>
                </a:solidFill>
                <a:latin typeface="Arial" panose="020B0604020202020204" pitchFamily="34" charset="0"/>
                <a:hlinkClick r:id="rId3"/>
              </a:rPr>
              <a:t>[1]</a:t>
            </a:r>
            <a:r>
              <a:rPr lang="ru-RU" dirty="0">
                <a:solidFill>
                  <a:srgbClr val="202122"/>
                </a:solidFill>
                <a:latin typeface="Arial" panose="020B0604020202020204" pitchFamily="34" charset="0"/>
              </a:rPr>
              <a:t> и </a:t>
            </a:r>
            <a:r>
              <a:rPr lang="ru-RU" dirty="0" err="1">
                <a:solidFill>
                  <a:srgbClr val="202122"/>
                </a:solidFill>
                <a:latin typeface="palatino linotype" panose="02040502050505030304" pitchFamily="18" charset="0"/>
              </a:rPr>
              <a:t>λόγος</a:t>
            </a:r>
            <a:r>
              <a:rPr lang="ru-RU" dirty="0">
                <a:solidFill>
                  <a:srgbClr val="202122"/>
                </a:solidFill>
                <a:latin typeface="Arial" panose="020B0604020202020204" pitchFamily="34" charset="0"/>
              </a:rPr>
              <a:t> — </a:t>
            </a:r>
            <a:r>
              <a:rPr lang="ru-RU" i="1" dirty="0" err="1">
                <a:solidFill>
                  <a:srgbClr val="202122"/>
                </a:solidFill>
                <a:latin typeface="Arial" panose="020B0604020202020204" pitchFamily="34" charset="0"/>
              </a:rPr>
              <a:t>лóгос</a:t>
            </a:r>
            <a:r>
              <a:rPr lang="ru-RU" dirty="0">
                <a:solidFill>
                  <a:srgbClr val="202122"/>
                </a:solidFill>
                <a:latin typeface="Arial" panose="020B0604020202020204" pitchFamily="34" charset="0"/>
              </a:rPr>
              <a:t> — «</a:t>
            </a:r>
            <a:r>
              <a:rPr lang="ru-RU" dirty="0" smtClean="0">
                <a:solidFill>
                  <a:srgbClr val="202122"/>
                </a:solidFill>
                <a:latin typeface="Arial" panose="020B0604020202020204" pitchFamily="34" charset="0"/>
              </a:rPr>
              <a:t>слово» </a:t>
            </a:r>
            <a:r>
              <a:rPr lang="ru-RU" dirty="0">
                <a:solidFill>
                  <a:srgbClr val="202122"/>
                </a:solidFill>
                <a:latin typeface="Arial" panose="020B0604020202020204" pitchFamily="34" charset="0"/>
              </a:rPr>
              <a:t>— систематическое собрание сведений о происхождении, преемстве и родстве семей</a:t>
            </a:r>
            <a:r>
              <a:rPr lang="ru-RU" baseline="30000" dirty="0" smtClean="0">
                <a:solidFill>
                  <a:srgbClr val="0645AD"/>
                </a:solidFill>
                <a:latin typeface="Arial" panose="020B0604020202020204" pitchFamily="34" charset="0"/>
                <a:hlinkClick r:id="rId4"/>
              </a:rPr>
              <a:t>[</a:t>
            </a:r>
            <a:endParaRPr lang="ru-RU" baseline="30000" dirty="0" smtClean="0">
              <a:solidFill>
                <a:srgbClr val="0645AD"/>
              </a:solidFill>
              <a:latin typeface="Arial" panose="020B0604020202020204" pitchFamily="34" charset="0"/>
            </a:endParaRPr>
          </a:p>
          <a:p>
            <a:r>
              <a:rPr lang="ru-RU" b="1" dirty="0" err="1">
                <a:solidFill>
                  <a:srgbClr val="333333"/>
                </a:solidFill>
                <a:latin typeface="YS Text"/>
              </a:rPr>
              <a:t>Родология</a:t>
            </a:r>
            <a:r>
              <a:rPr lang="ru-RU" dirty="0">
                <a:solidFill>
                  <a:srgbClr val="333333"/>
                </a:solidFill>
                <a:latin typeface="YS Text"/>
              </a:rPr>
              <a:t> – </a:t>
            </a:r>
            <a:r>
              <a:rPr lang="ru-RU" b="1" dirty="0">
                <a:solidFill>
                  <a:srgbClr val="333333"/>
                </a:solidFill>
                <a:latin typeface="YS Text"/>
              </a:rPr>
              <a:t>это</a:t>
            </a:r>
            <a:r>
              <a:rPr lang="ru-RU" dirty="0">
                <a:solidFill>
                  <a:srgbClr val="333333"/>
                </a:solidFill>
                <a:latin typeface="YS Text"/>
              </a:rPr>
              <a:t> наука о законах развития рода и эффективный метод диагностики истоков неконструктивных поведенческих моделей человека и их </a:t>
            </a:r>
            <a:r>
              <a:rPr lang="ru-RU" dirty="0" smtClean="0">
                <a:solidFill>
                  <a:srgbClr val="333333"/>
                </a:solidFill>
                <a:latin typeface="YS Text"/>
              </a:rPr>
              <a:t>коррекции</a:t>
            </a:r>
          </a:p>
          <a:p>
            <a:r>
              <a:rPr lang="ru-RU" dirty="0" smtClean="0">
                <a:solidFill>
                  <a:srgbClr val="333333"/>
                </a:solidFill>
                <a:latin typeface="YS Text"/>
              </a:rPr>
              <a:t>Законы </a:t>
            </a:r>
            <a:r>
              <a:rPr lang="ru-RU" b="1" dirty="0" smtClean="0">
                <a:solidFill>
                  <a:srgbClr val="333333"/>
                </a:solidFill>
                <a:latin typeface="YS Text"/>
              </a:rPr>
              <a:t>Геносоциограммы (ГЕНОГРАММЫ).</a:t>
            </a:r>
            <a:r>
              <a:rPr lang="ru-RU" b="1" dirty="0">
                <a:solidFill>
                  <a:srgbClr val="333333"/>
                </a:solidFill>
                <a:latin typeface="YS Text"/>
              </a:rPr>
              <a:t> это</a:t>
            </a:r>
            <a:r>
              <a:rPr lang="ru-RU" dirty="0">
                <a:solidFill>
                  <a:srgbClr val="333333"/>
                </a:solidFill>
                <a:latin typeface="YS Text"/>
              </a:rPr>
              <a:t> графическое изображение всех членов семьи человека, которая описывает происходящие важные события. Анализ </a:t>
            </a:r>
            <a:r>
              <a:rPr lang="ru-RU" b="1" dirty="0" err="1">
                <a:solidFill>
                  <a:srgbClr val="333333"/>
                </a:solidFill>
                <a:latin typeface="YS Text"/>
              </a:rPr>
              <a:t>генограммы</a:t>
            </a:r>
            <a:r>
              <a:rPr lang="ru-RU" dirty="0">
                <a:solidFill>
                  <a:srgbClr val="333333"/>
                </a:solidFill>
                <a:latin typeface="YS Text"/>
              </a:rPr>
              <a:t> позволяет выявить повторяющиеся в системе события, даты (“синдром годовщины”), распознать наследственные семейные болезни, а также негативные эмоциональные паттерны (модели) и паттерны отношений, личностные характеристики и семейные верования, передающиеся из поколения в поколение. </a:t>
            </a:r>
            <a:endParaRPr lang="ru-RU" b="1" dirty="0"/>
          </a:p>
        </p:txBody>
      </p:sp>
    </p:spTree>
    <p:extLst>
      <p:ext uri="{BB962C8B-B14F-4D97-AF65-F5344CB8AC3E}">
        <p14:creationId xmlns:p14="http://schemas.microsoft.com/office/powerpoint/2010/main" val="34705536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2736152" y="0"/>
            <a:ext cx="6725791" cy="6422118"/>
          </a:xfrm>
          <a:prstGeom prst="flowChartConnector">
            <a:avLst/>
          </a:prstGeom>
          <a:ln>
            <a:noFill/>
          </a:ln>
          <a:effectLst/>
        </p:spPr>
      </p:pic>
      <p:sp>
        <p:nvSpPr>
          <p:cNvPr id="2" name="Заголовок 1"/>
          <p:cNvSpPr>
            <a:spLocks noGrp="1"/>
          </p:cNvSpPr>
          <p:nvPr>
            <p:ph type="title"/>
          </p:nvPr>
        </p:nvSpPr>
        <p:spPr/>
        <p:txBody>
          <a:bodyPr/>
          <a:lstStyle/>
          <a:p>
            <a:r>
              <a:rPr lang="ru-RU" dirty="0" smtClean="0"/>
              <a:t>Чем поможет род </a:t>
            </a:r>
            <a:br>
              <a:rPr lang="ru-RU" dirty="0" smtClean="0"/>
            </a:br>
            <a:r>
              <a:rPr lang="ru-RU" dirty="0"/>
              <a:t> </a:t>
            </a:r>
            <a:r>
              <a:rPr lang="ru-RU" dirty="0" smtClean="0"/>
              <a:t>                    своим потомкам</a:t>
            </a:r>
            <a:endParaRPr lang="ru-RU" dirty="0"/>
          </a:p>
        </p:txBody>
      </p:sp>
      <p:sp>
        <p:nvSpPr>
          <p:cNvPr id="3" name="Объект 2"/>
          <p:cNvSpPr>
            <a:spLocks noGrp="1"/>
          </p:cNvSpPr>
          <p:nvPr>
            <p:ph idx="1"/>
          </p:nvPr>
        </p:nvSpPr>
        <p:spPr/>
        <p:txBody>
          <a:bodyPr>
            <a:normAutofit fontScale="92500" lnSpcReduction="20000"/>
          </a:bodyPr>
          <a:lstStyle/>
          <a:p>
            <a:r>
              <a:rPr lang="ru-RU" dirty="0"/>
              <a:t>Базисы </a:t>
            </a:r>
            <a:r>
              <a:rPr lang="ru-RU" dirty="0" err="1"/>
              <a:t>родологии</a:t>
            </a:r>
            <a:r>
              <a:rPr lang="ru-RU" dirty="0"/>
              <a:t> -генеалогия, генетика, </a:t>
            </a:r>
            <a:r>
              <a:rPr lang="ru-RU" dirty="0" err="1"/>
              <a:t>психогенетика</a:t>
            </a:r>
            <a:r>
              <a:rPr lang="ru-RU" dirty="0"/>
              <a:t>, психология, </a:t>
            </a:r>
            <a:r>
              <a:rPr lang="ru-RU" dirty="0" err="1"/>
              <a:t>антропоплогия</a:t>
            </a:r>
            <a:r>
              <a:rPr lang="ru-RU" dirty="0"/>
              <a:t>, культурология, физика, математика и эзотерика</a:t>
            </a:r>
            <a:r>
              <a:rPr lang="ru-RU" dirty="0" smtClean="0"/>
              <a:t>.</a:t>
            </a:r>
          </a:p>
          <a:p>
            <a:r>
              <a:rPr lang="ru-RU" dirty="0" smtClean="0"/>
              <a:t> Генеалогия-помогает найти сферу деятельности и жизненный путь предков</a:t>
            </a:r>
          </a:p>
          <a:p>
            <a:r>
              <a:rPr lang="ru-RU" dirty="0" err="1" smtClean="0"/>
              <a:t>Родология</a:t>
            </a:r>
            <a:r>
              <a:rPr lang="ru-RU" dirty="0" smtClean="0"/>
              <a:t> </a:t>
            </a:r>
            <a:r>
              <a:rPr lang="ru-RU" dirty="0"/>
              <a:t>- помогает находить негативные программы рода и убрать их. Разобраться в своих проблемах (материального, духовного плана) через изучение и осмысление своего рода</a:t>
            </a:r>
            <a:r>
              <a:rPr lang="ru-RU" dirty="0" smtClean="0"/>
              <a:t>. Поиск предназначении и нахождения себя в Мироздании.</a:t>
            </a:r>
          </a:p>
          <a:p>
            <a:r>
              <a:rPr lang="ru-RU" dirty="0" smtClean="0"/>
              <a:t>Генеалогия помогает изучить момент, место и причины кончины</a:t>
            </a:r>
          </a:p>
          <a:p>
            <a:r>
              <a:rPr lang="ru-RU" dirty="0" err="1" smtClean="0"/>
              <a:t>Родология</a:t>
            </a:r>
            <a:r>
              <a:rPr lang="ru-RU" dirty="0" smtClean="0"/>
              <a:t> способствует разобраться в системе программ (ДНК-РНК) Эмоционально  </a:t>
            </a:r>
            <a:r>
              <a:rPr lang="ru-RU" dirty="0"/>
              <a:t>пережитое </a:t>
            </a:r>
            <a:r>
              <a:rPr lang="ru-RU" dirty="0" smtClean="0"/>
              <a:t>радость и горе предками </a:t>
            </a:r>
            <a:r>
              <a:rPr lang="ru-RU" dirty="0"/>
              <a:t>(оно попросту откладывается в генетической памяти потомков - а </a:t>
            </a:r>
            <a:r>
              <a:rPr lang="ru-RU" dirty="0" smtClean="0"/>
              <a:t>так же на  </a:t>
            </a:r>
            <a:r>
              <a:rPr lang="ru-RU" dirty="0"/>
              <a:t>здоровье, материальный достаток, отношения в семье). </a:t>
            </a:r>
            <a:endParaRPr lang="ru-RU" dirty="0" smtClean="0"/>
          </a:p>
          <a:p>
            <a:r>
              <a:rPr lang="ru-RU" dirty="0" smtClean="0"/>
              <a:t>К </a:t>
            </a:r>
            <a:r>
              <a:rPr lang="ru-RU" dirty="0"/>
              <a:t>сожалению, по статистике в России 80% родов находятся в стадии закрытия. Этому поспособствовали раскулачивание, войны, репрессии и пр. - у русского народа достаточно сложная история, которая, к сожалению в большинстве случаев отражается на потомках. </a:t>
            </a:r>
            <a:r>
              <a:rPr lang="ru-RU" dirty="0" smtClean="0"/>
              <a:t>Особенно актуально для предпринимательской деятельности с невозможностью развить бизнес. </a:t>
            </a:r>
            <a:endParaRPr lang="ru-RU" dirty="0"/>
          </a:p>
        </p:txBody>
      </p:sp>
    </p:spTree>
    <p:extLst>
      <p:ext uri="{BB962C8B-B14F-4D97-AF65-F5344CB8AC3E}">
        <p14:creationId xmlns:p14="http://schemas.microsoft.com/office/powerpoint/2010/main" val="7579445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2736152" y="0"/>
            <a:ext cx="6725791" cy="6422118"/>
          </a:xfrm>
          <a:prstGeom prst="flowChartConnector">
            <a:avLst/>
          </a:prstGeom>
          <a:ln>
            <a:noFill/>
          </a:ln>
          <a:effectLst/>
        </p:spPr>
      </p:pic>
      <p:sp>
        <p:nvSpPr>
          <p:cNvPr id="2" name="Заголовок 1"/>
          <p:cNvSpPr>
            <a:spLocks noGrp="1"/>
          </p:cNvSpPr>
          <p:nvPr>
            <p:ph type="title"/>
          </p:nvPr>
        </p:nvSpPr>
        <p:spPr/>
        <p:txBody>
          <a:bodyPr/>
          <a:lstStyle/>
          <a:p>
            <a:r>
              <a:rPr lang="ru-RU" dirty="0" smtClean="0"/>
              <a:t>Ресурсы для поиска предков </a:t>
            </a:r>
            <a:endParaRPr lang="ru-RU" dirty="0"/>
          </a:p>
        </p:txBody>
      </p:sp>
      <p:pic>
        <p:nvPicPr>
          <p:cNvPr id="1028" name="Picture 4" descr="https://tm-courier.ru/wp-content/uploads/2022/07/40616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3820" y="1622738"/>
            <a:ext cx="7141285" cy="49462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3261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2736152" y="0"/>
            <a:ext cx="6725791" cy="6422118"/>
          </a:xfrm>
          <a:prstGeom prst="flowChartConnector">
            <a:avLst/>
          </a:prstGeom>
          <a:ln>
            <a:noFill/>
          </a:ln>
          <a:effectLst/>
        </p:spPr>
      </p:pic>
      <p:sp>
        <p:nvSpPr>
          <p:cNvPr id="2" name="Заголовок 1"/>
          <p:cNvSpPr>
            <a:spLocks noGrp="1"/>
          </p:cNvSpPr>
          <p:nvPr>
            <p:ph type="title"/>
          </p:nvPr>
        </p:nvSpPr>
        <p:spPr/>
        <p:txBody>
          <a:bodyPr>
            <a:normAutofit fontScale="90000"/>
          </a:bodyPr>
          <a:lstStyle/>
          <a:p>
            <a:r>
              <a:rPr lang="ru-RU" dirty="0" smtClean="0"/>
              <a:t>Что можно узнать о предках о ходе расследований</a:t>
            </a:r>
            <a:endParaRPr lang="ru-RU" dirty="0"/>
          </a:p>
        </p:txBody>
      </p:sp>
      <p:sp>
        <p:nvSpPr>
          <p:cNvPr id="6" name="Объект 2"/>
          <p:cNvSpPr>
            <a:spLocks noGrp="1"/>
          </p:cNvSpPr>
          <p:nvPr>
            <p:ph idx="1"/>
          </p:nvPr>
        </p:nvSpPr>
        <p:spPr>
          <a:xfrm>
            <a:off x="1069848" y="2121408"/>
            <a:ext cx="10058400" cy="4050792"/>
          </a:xfrm>
        </p:spPr>
        <p:txBody>
          <a:bodyPr>
            <a:normAutofit fontScale="92500" lnSpcReduction="20000"/>
          </a:bodyPr>
          <a:lstStyle/>
          <a:p>
            <a:r>
              <a:rPr lang="ru-RU" dirty="0" smtClean="0"/>
              <a:t>Имя и Фамилия (в более длинной цепочке </a:t>
            </a:r>
            <a:r>
              <a:rPr lang="ru-RU" dirty="0"/>
              <a:t>п</a:t>
            </a:r>
            <a:r>
              <a:rPr lang="ru-RU" dirty="0" smtClean="0"/>
              <a:t>о «восходящей» возможно отсутствие фамилии) </a:t>
            </a:r>
          </a:p>
          <a:p>
            <a:r>
              <a:rPr lang="ru-RU" dirty="0" smtClean="0"/>
              <a:t>Где и когда родился</a:t>
            </a:r>
          </a:p>
          <a:p>
            <a:r>
              <a:rPr lang="ru-RU" dirty="0" smtClean="0"/>
              <a:t>Национальность и вероисповедание</a:t>
            </a:r>
          </a:p>
          <a:p>
            <a:r>
              <a:rPr lang="ru-RU" dirty="0" smtClean="0"/>
              <a:t>Каким имуществом владел</a:t>
            </a:r>
          </a:p>
          <a:p>
            <a:r>
              <a:rPr lang="ru-RU" dirty="0" smtClean="0"/>
              <a:t>Боевой путь</a:t>
            </a:r>
          </a:p>
          <a:p>
            <a:r>
              <a:rPr lang="ru-RU" dirty="0" smtClean="0"/>
              <a:t>Место жительства</a:t>
            </a:r>
          </a:p>
          <a:p>
            <a:r>
              <a:rPr lang="ru-RU" dirty="0" smtClean="0"/>
              <a:t>Дата и место вероисповедания</a:t>
            </a:r>
          </a:p>
          <a:p>
            <a:r>
              <a:rPr lang="ru-RU" dirty="0" smtClean="0"/>
              <a:t>Был ли раскулачен </a:t>
            </a:r>
          </a:p>
          <a:p>
            <a:r>
              <a:rPr lang="ru-RU" dirty="0" smtClean="0"/>
              <a:t>Был ли репрессирован</a:t>
            </a:r>
          </a:p>
          <a:p>
            <a:r>
              <a:rPr lang="ru-RU" dirty="0" smtClean="0"/>
              <a:t>Где и когда умер</a:t>
            </a:r>
          </a:p>
          <a:p>
            <a:r>
              <a:rPr lang="ru-RU" dirty="0" smtClean="0"/>
              <a:t>Место захоронения</a:t>
            </a:r>
            <a:endParaRPr lang="ru-RU" dirty="0"/>
          </a:p>
        </p:txBody>
      </p:sp>
    </p:spTree>
    <p:extLst>
      <p:ext uri="{BB962C8B-B14F-4D97-AF65-F5344CB8AC3E}">
        <p14:creationId xmlns:p14="http://schemas.microsoft.com/office/powerpoint/2010/main" val="325515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2736152" y="0"/>
            <a:ext cx="6725791" cy="6422118"/>
          </a:xfrm>
          <a:prstGeom prst="flowChartConnector">
            <a:avLst/>
          </a:prstGeom>
          <a:ln>
            <a:noFill/>
          </a:ln>
          <a:effectLst/>
        </p:spPr>
      </p:pic>
      <p:sp>
        <p:nvSpPr>
          <p:cNvPr id="4" name="Объект 3"/>
          <p:cNvSpPr>
            <a:spLocks noGrp="1"/>
          </p:cNvSpPr>
          <p:nvPr>
            <p:ph idx="1"/>
          </p:nvPr>
        </p:nvSpPr>
        <p:spPr/>
        <p:txBody>
          <a:bodyPr/>
          <a:lstStyle/>
          <a:p>
            <a:r>
              <a:rPr lang="ru-RU" dirty="0" smtClean="0"/>
              <a:t>Личные архивы:  дневники, фотографии, письма, открытки, награды</a:t>
            </a:r>
          </a:p>
          <a:p>
            <a:r>
              <a:rPr lang="ru-RU" dirty="0" smtClean="0"/>
              <a:t>Государственные архивы,  </a:t>
            </a:r>
            <a:r>
              <a:rPr lang="ru-RU" dirty="0" err="1" smtClean="0"/>
              <a:t>ЗАГСы</a:t>
            </a:r>
            <a:r>
              <a:rPr lang="ru-RU" dirty="0" smtClean="0"/>
              <a:t>, Ведомства, Военкоматы, МВД, Госучреждения России и Стран СНГ . При обращении в архивы более 75 лет назад, не требуется подтверждения родства. При обращении до 75 с момента события необходимо подтверждения родства. Электронные записи ЗАГС по всей России до 1926 года (в регионах год может меняться) </a:t>
            </a:r>
          </a:p>
          <a:p>
            <a:r>
              <a:rPr lang="ru-RU" dirty="0" smtClean="0"/>
              <a:t>Информационные ресурсы: Сайты, порталы, форумы, </a:t>
            </a:r>
            <a:r>
              <a:rPr lang="ru-RU" dirty="0" err="1" smtClean="0"/>
              <a:t>соцсети</a:t>
            </a:r>
            <a:endParaRPr lang="ru-RU" dirty="0"/>
          </a:p>
          <a:p>
            <a:r>
              <a:rPr lang="ru-RU" dirty="0" smtClean="0"/>
              <a:t>Краеведческие музеи, библиотеки</a:t>
            </a:r>
          </a:p>
          <a:p>
            <a:endParaRPr lang="ru-RU" dirty="0"/>
          </a:p>
        </p:txBody>
      </p:sp>
      <p:sp>
        <p:nvSpPr>
          <p:cNvPr id="6" name="Заголовок 5"/>
          <p:cNvSpPr>
            <a:spLocks noGrp="1"/>
          </p:cNvSpPr>
          <p:nvPr>
            <p:ph type="title"/>
          </p:nvPr>
        </p:nvSpPr>
        <p:spPr/>
        <p:txBody>
          <a:bodyPr/>
          <a:lstStyle/>
          <a:p>
            <a:r>
              <a:rPr lang="ru-RU" dirty="0" smtClean="0"/>
              <a:t>Архивы, музеи, библиотеки</a:t>
            </a:r>
            <a:endParaRPr lang="ru-RU" dirty="0"/>
          </a:p>
        </p:txBody>
      </p:sp>
    </p:spTree>
    <p:extLst>
      <p:ext uri="{BB962C8B-B14F-4D97-AF65-F5344CB8AC3E}">
        <p14:creationId xmlns:p14="http://schemas.microsoft.com/office/powerpoint/2010/main" val="985511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2736152" y="0"/>
            <a:ext cx="6725791" cy="6422118"/>
          </a:xfrm>
          <a:prstGeom prst="flowChartConnector">
            <a:avLst/>
          </a:prstGeom>
          <a:ln>
            <a:noFill/>
          </a:ln>
          <a:effectLst/>
        </p:spPr>
      </p:pic>
      <p:sp>
        <p:nvSpPr>
          <p:cNvPr id="4" name="Объект 3"/>
          <p:cNvSpPr>
            <a:spLocks noGrp="1"/>
          </p:cNvSpPr>
          <p:nvPr>
            <p:ph idx="1"/>
          </p:nvPr>
        </p:nvSpPr>
        <p:spPr/>
        <p:txBody>
          <a:bodyPr>
            <a:normAutofit fontScale="92500" lnSpcReduction="10000"/>
          </a:bodyPr>
          <a:lstStyle/>
          <a:p>
            <a:pPr algn="ctr"/>
            <a:r>
              <a:rPr lang="ru-RU" b="1" dirty="0">
                <a:solidFill>
                  <a:srgbClr val="1A1A1A"/>
                </a:solidFill>
                <a:latin typeface="Raleway"/>
              </a:rPr>
              <a:t>Переписи </a:t>
            </a:r>
            <a:r>
              <a:rPr lang="ru-RU" b="1" dirty="0" smtClean="0">
                <a:solidFill>
                  <a:srgbClr val="1A1A1A"/>
                </a:solidFill>
                <a:latin typeface="Raleway"/>
              </a:rPr>
              <a:t>населения</a:t>
            </a:r>
            <a:r>
              <a:rPr lang="ru-RU" dirty="0" smtClean="0">
                <a:solidFill>
                  <a:srgbClr val="1A1A1A"/>
                </a:solidFill>
                <a:latin typeface="Raleway"/>
              </a:rPr>
              <a:t> Специальные </a:t>
            </a:r>
            <a:r>
              <a:rPr lang="ru-RU" dirty="0">
                <a:solidFill>
                  <a:srgbClr val="1A1A1A"/>
                </a:solidFill>
                <a:latin typeface="Raleway"/>
              </a:rPr>
              <a:t>переписные книги, в которых собирались демографические, экономические и социальные данные о населении страны. </a:t>
            </a:r>
            <a:endParaRPr lang="ru-RU" dirty="0" smtClean="0">
              <a:solidFill>
                <a:srgbClr val="1A1A1A"/>
              </a:solidFill>
              <a:latin typeface="Raleway"/>
            </a:endParaRPr>
          </a:p>
          <a:p>
            <a:r>
              <a:rPr lang="ru-RU" b="1" dirty="0"/>
              <a:t>Переписи </a:t>
            </a:r>
            <a:r>
              <a:rPr lang="ru-RU" b="1" dirty="0" smtClean="0"/>
              <a:t>населения</a:t>
            </a:r>
            <a:r>
              <a:rPr lang="ru-RU" dirty="0"/>
              <a:t> </a:t>
            </a:r>
            <a:r>
              <a:rPr lang="ru-RU" dirty="0" smtClean="0"/>
              <a:t>Специальные </a:t>
            </a:r>
            <a:r>
              <a:rPr lang="ru-RU" dirty="0"/>
              <a:t>переписные книги, в которых собирались демографические, экономические и социальные данные о населении страны. </a:t>
            </a:r>
            <a:endParaRPr lang="ru-RU" dirty="0" smtClean="0"/>
          </a:p>
          <a:p>
            <a:r>
              <a:rPr lang="ru-RU" b="1" dirty="0"/>
              <a:t>Памятная </a:t>
            </a:r>
            <a:r>
              <a:rPr lang="ru-RU" b="1" dirty="0" smtClean="0"/>
              <a:t>книжка</a:t>
            </a:r>
            <a:r>
              <a:rPr lang="ru-RU" dirty="0"/>
              <a:t> </a:t>
            </a:r>
            <a:r>
              <a:rPr lang="ru-RU" dirty="0" smtClean="0"/>
              <a:t>Официальные </a:t>
            </a:r>
            <a:r>
              <a:rPr lang="ru-RU" dirty="0"/>
              <a:t>справочные издания местного значения в Российской империи, выпускавшиеся ежегодно с 1830-х по 1917 года. Они являются одним из наиболее ценных областных источников информации по генеалогии, так как позволяют во всех подробностях воссоздать картину повседневной жизни губернии или области, отдельного населенного пункта или местности на ее территории. </a:t>
            </a:r>
            <a:endParaRPr lang="ru-RU" dirty="0" smtClean="0"/>
          </a:p>
          <a:p>
            <a:r>
              <a:rPr lang="ru-RU" b="1" dirty="0" smtClean="0"/>
              <a:t>Адрес-календарь</a:t>
            </a:r>
            <a:r>
              <a:rPr lang="ru-RU" dirty="0"/>
              <a:t> </a:t>
            </a:r>
            <a:r>
              <a:rPr lang="ru-RU" dirty="0" smtClean="0"/>
              <a:t>Это </a:t>
            </a:r>
            <a:r>
              <a:rPr lang="ru-RU" dirty="0"/>
              <a:t>отдельная часть памятной книжки, нередко издававшаяся отдельным томом. Адрес-календари включают в себя перечни всех губернских и уездных правительственных и общественных учреждений с их личным составом и являются ценным источником исторической, генеалогической и статистической информации для современных исследователей.</a:t>
            </a:r>
          </a:p>
          <a:p>
            <a:endParaRPr lang="ru-RU" dirty="0"/>
          </a:p>
          <a:p>
            <a:endParaRPr lang="ru-RU" dirty="0"/>
          </a:p>
        </p:txBody>
      </p:sp>
      <p:sp>
        <p:nvSpPr>
          <p:cNvPr id="6" name="Заголовок 5"/>
          <p:cNvSpPr>
            <a:spLocks noGrp="1"/>
          </p:cNvSpPr>
          <p:nvPr>
            <p:ph type="title"/>
          </p:nvPr>
        </p:nvSpPr>
        <p:spPr/>
        <p:txBody>
          <a:bodyPr/>
          <a:lstStyle/>
          <a:p>
            <a:r>
              <a:rPr lang="ru-RU" dirty="0" smtClean="0"/>
              <a:t>               Документы</a:t>
            </a:r>
            <a:endParaRPr lang="ru-RU" dirty="0"/>
          </a:p>
        </p:txBody>
      </p:sp>
    </p:spTree>
    <p:extLst>
      <p:ext uri="{BB962C8B-B14F-4D97-AF65-F5344CB8AC3E}">
        <p14:creationId xmlns:p14="http://schemas.microsoft.com/office/powerpoint/2010/main" val="14890915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2736152" y="0"/>
            <a:ext cx="6725791" cy="6422118"/>
          </a:xfrm>
          <a:prstGeom prst="flowChartConnector">
            <a:avLst/>
          </a:prstGeom>
          <a:ln>
            <a:noFill/>
          </a:ln>
          <a:effectLst/>
        </p:spPr>
      </p:pic>
      <p:sp>
        <p:nvSpPr>
          <p:cNvPr id="4" name="Объект 3"/>
          <p:cNvSpPr>
            <a:spLocks noGrp="1"/>
          </p:cNvSpPr>
          <p:nvPr>
            <p:ph idx="1"/>
          </p:nvPr>
        </p:nvSpPr>
        <p:spPr/>
        <p:txBody>
          <a:bodyPr>
            <a:normAutofit lnSpcReduction="10000"/>
          </a:bodyPr>
          <a:lstStyle/>
          <a:p>
            <a:r>
              <a:rPr lang="ru-RU" b="1" dirty="0" smtClean="0"/>
              <a:t>Мемуары</a:t>
            </a:r>
            <a:r>
              <a:rPr lang="ru-RU" dirty="0"/>
              <a:t> </a:t>
            </a:r>
            <a:r>
              <a:rPr lang="ru-RU" dirty="0" smtClean="0"/>
              <a:t>Свидетельства </a:t>
            </a:r>
            <a:r>
              <a:rPr lang="ru-RU" dirty="0"/>
              <a:t>о событиях прошлого, зафиксированные людьми, которые были очевидцами или участвовали в них</a:t>
            </a:r>
            <a:r>
              <a:rPr lang="ru-RU" dirty="0" smtClean="0"/>
              <a:t>.</a:t>
            </a:r>
          </a:p>
          <a:p>
            <a:r>
              <a:rPr lang="ru-RU" b="1" dirty="0" smtClean="0"/>
              <a:t>Биография</a:t>
            </a:r>
            <a:r>
              <a:rPr lang="ru-RU" dirty="0"/>
              <a:t> </a:t>
            </a:r>
            <a:r>
              <a:rPr lang="ru-RU" dirty="0" smtClean="0"/>
              <a:t>Описание </a:t>
            </a:r>
            <a:r>
              <a:rPr lang="ru-RU" dirty="0"/>
              <a:t>жизни человека, сделанное сторонним автором, или самим героем (автобиография). Объектом биографии является жизнь человека во всех его проявлениях: акцент делается как на индивидуальных аспектах пройденного жизненного пути, так и на достигнутых за этот промежуток свершениях.</a:t>
            </a:r>
          </a:p>
          <a:p>
            <a:r>
              <a:rPr lang="ru-RU" b="1" dirty="0"/>
              <a:t>Свидетельство о </a:t>
            </a:r>
            <a:r>
              <a:rPr lang="ru-RU" b="1" dirty="0" smtClean="0"/>
              <a:t>рождении</a:t>
            </a:r>
            <a:r>
              <a:rPr lang="ru-RU" dirty="0"/>
              <a:t> </a:t>
            </a:r>
            <a:r>
              <a:rPr lang="ru-RU" dirty="0" smtClean="0"/>
              <a:t>Если </a:t>
            </a:r>
            <a:r>
              <a:rPr lang="ru-RU" dirty="0"/>
              <a:t>у вас есть свидетельство о рождении вашего предка (или копия свидетельства), обратившись в органы ЗАГС, вы можете получить сведения о дате и месте рождения его родителей и месте их жительства на момент регистрации</a:t>
            </a:r>
            <a:r>
              <a:rPr lang="ru-RU" dirty="0" smtClean="0"/>
              <a:t>.</a:t>
            </a:r>
          </a:p>
          <a:p>
            <a:r>
              <a:rPr lang="ru-RU" b="1" dirty="0"/>
              <a:t>Личное дело </a:t>
            </a:r>
            <a:r>
              <a:rPr lang="ru-RU" b="1" dirty="0" smtClean="0"/>
              <a:t>работника</a:t>
            </a:r>
            <a:r>
              <a:rPr lang="ru-RU" dirty="0"/>
              <a:t> </a:t>
            </a:r>
            <a:r>
              <a:rPr lang="ru-RU" dirty="0" smtClean="0"/>
              <a:t>Личное </a:t>
            </a:r>
            <a:r>
              <a:rPr lang="ru-RU" dirty="0"/>
              <a:t>дело работника включает документы, отражающие сведения о работнике и его трудовой деятельности. После увольнения работника личное дело считается законченным и передается в архив для хранения в течение 75 лет.</a:t>
            </a:r>
          </a:p>
          <a:p>
            <a:endParaRPr lang="ru-RU" dirty="0"/>
          </a:p>
          <a:p>
            <a:endParaRPr lang="ru-RU" dirty="0"/>
          </a:p>
          <a:p>
            <a:endParaRPr lang="ru-RU" dirty="0"/>
          </a:p>
        </p:txBody>
      </p:sp>
      <p:sp>
        <p:nvSpPr>
          <p:cNvPr id="6" name="Заголовок 5"/>
          <p:cNvSpPr>
            <a:spLocks noGrp="1"/>
          </p:cNvSpPr>
          <p:nvPr>
            <p:ph type="title"/>
          </p:nvPr>
        </p:nvSpPr>
        <p:spPr/>
        <p:txBody>
          <a:bodyPr/>
          <a:lstStyle/>
          <a:p>
            <a:r>
              <a:rPr lang="ru-RU" dirty="0" smtClean="0"/>
              <a:t>               Документы</a:t>
            </a:r>
            <a:endParaRPr lang="ru-RU" dirty="0"/>
          </a:p>
        </p:txBody>
      </p:sp>
    </p:spTree>
    <p:extLst>
      <p:ext uri="{BB962C8B-B14F-4D97-AF65-F5344CB8AC3E}">
        <p14:creationId xmlns:p14="http://schemas.microsoft.com/office/powerpoint/2010/main" val="13228656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2736152" y="0"/>
            <a:ext cx="6725791" cy="6422118"/>
          </a:xfrm>
          <a:prstGeom prst="flowChartConnector">
            <a:avLst/>
          </a:prstGeom>
          <a:ln>
            <a:noFill/>
          </a:ln>
          <a:effectLst/>
        </p:spPr>
      </p:pic>
      <p:sp>
        <p:nvSpPr>
          <p:cNvPr id="4" name="Объект 3"/>
          <p:cNvSpPr>
            <a:spLocks noGrp="1"/>
          </p:cNvSpPr>
          <p:nvPr>
            <p:ph idx="1"/>
          </p:nvPr>
        </p:nvSpPr>
        <p:spPr/>
        <p:txBody>
          <a:bodyPr>
            <a:normAutofit lnSpcReduction="10000"/>
          </a:bodyPr>
          <a:lstStyle/>
          <a:p>
            <a:r>
              <a:rPr lang="ru-RU" b="1" dirty="0" smtClean="0"/>
              <a:t>Призывные списки</a:t>
            </a:r>
            <a:r>
              <a:rPr lang="ru-RU" dirty="0"/>
              <a:t> </a:t>
            </a:r>
            <a:r>
              <a:rPr lang="ru-RU" dirty="0" err="1" smtClean="0"/>
              <a:t>Списки</a:t>
            </a:r>
            <a:r>
              <a:rPr lang="ru-RU" dirty="0" smtClean="0"/>
              <a:t> </a:t>
            </a:r>
            <a:r>
              <a:rPr lang="ru-RU" dirty="0"/>
              <a:t>лиц, подлежащих призыву на военную службу. Они составлялись на основании существующих посемейных списков и метрических записей и содержали сведения о фамилии, имени, отчестве, возрасте, месте жительства, семейном положении, ближайших родственниках, образовании и состоянии здоровья призывника.</a:t>
            </a:r>
          </a:p>
          <a:p>
            <a:r>
              <a:rPr lang="ru-RU" b="1" dirty="0"/>
              <a:t>Рекрутские </a:t>
            </a:r>
            <a:r>
              <a:rPr lang="ru-RU" b="1" dirty="0" smtClean="0"/>
              <a:t>списки</a:t>
            </a:r>
            <a:r>
              <a:rPr lang="ru-RU" dirty="0"/>
              <a:t> </a:t>
            </a:r>
            <a:r>
              <a:rPr lang="ru-RU" dirty="0" smtClean="0"/>
              <a:t>Средство </a:t>
            </a:r>
            <a:r>
              <a:rPr lang="ru-RU" dirty="0"/>
              <a:t>воинского учёта населения Российской империи на всей её территории до отмены рекрутских наборов в 1874 году. </a:t>
            </a:r>
            <a:endParaRPr lang="ru-RU" dirty="0" smtClean="0"/>
          </a:p>
          <a:p>
            <a:r>
              <a:rPr lang="ru-RU" b="1" dirty="0"/>
              <a:t>Личное дело </a:t>
            </a:r>
            <a:r>
              <a:rPr lang="ru-RU" b="1" dirty="0" smtClean="0"/>
              <a:t>офицера</a:t>
            </a:r>
            <a:r>
              <a:rPr lang="ru-RU" dirty="0"/>
              <a:t> </a:t>
            </a:r>
            <a:r>
              <a:rPr lang="ru-RU" dirty="0" smtClean="0"/>
              <a:t>Незаменимый </a:t>
            </a:r>
            <a:r>
              <a:rPr lang="ru-RU" dirty="0"/>
              <a:t>источник информации для генеалога, учитывая богатое военное прошлое нашей страны.</a:t>
            </a:r>
          </a:p>
          <a:p>
            <a:pPr lvl="0">
              <a:buClr>
                <a:srgbClr val="D34817">
                  <a:lumMod val="75000"/>
                </a:srgbClr>
              </a:buClr>
            </a:pPr>
            <a:r>
              <a:rPr lang="ru-RU" sz="1700" b="1" dirty="0">
                <a:solidFill>
                  <a:prstClr val="black"/>
                </a:solidFill>
              </a:rPr>
              <a:t>Городовая обывательская книга</a:t>
            </a:r>
            <a:r>
              <a:rPr lang="ru-RU" sz="1700" dirty="0">
                <a:solidFill>
                  <a:prstClr val="black"/>
                </a:solidFill>
              </a:rPr>
              <a:t> Документ, в котором регистрировались сведения о городских жителях. Обывателями в дореволюционной России именовались лица, проживавшие в определённой местности на постоянной основе. </a:t>
            </a:r>
          </a:p>
          <a:p>
            <a:pPr lvl="0">
              <a:buClr>
                <a:srgbClr val="D34817">
                  <a:lumMod val="75000"/>
                </a:srgbClr>
              </a:buClr>
            </a:pPr>
            <a:r>
              <a:rPr lang="ru-RU" sz="1700" b="1" dirty="0">
                <a:solidFill>
                  <a:prstClr val="black"/>
                </a:solidFill>
              </a:rPr>
              <a:t>Посемейные списки</a:t>
            </a:r>
            <a:r>
              <a:rPr lang="ru-RU" sz="1700" dirty="0">
                <a:solidFill>
                  <a:prstClr val="black"/>
                </a:solidFill>
              </a:rPr>
              <a:t> Это документы, составлявшиеся на лиц податных сословий (крестьян и мещан) и фиксировавшие состав отдельно взятой семьи</a:t>
            </a:r>
            <a:endParaRPr lang="ru-RU" dirty="0"/>
          </a:p>
          <a:p>
            <a:endParaRPr lang="ru-RU" dirty="0"/>
          </a:p>
          <a:p>
            <a:endParaRPr lang="ru-RU" dirty="0"/>
          </a:p>
          <a:p>
            <a:endParaRPr lang="ru-RU" dirty="0"/>
          </a:p>
          <a:p>
            <a:endParaRPr lang="ru-RU" dirty="0"/>
          </a:p>
        </p:txBody>
      </p:sp>
      <p:sp>
        <p:nvSpPr>
          <p:cNvPr id="6" name="Заголовок 5"/>
          <p:cNvSpPr>
            <a:spLocks noGrp="1"/>
          </p:cNvSpPr>
          <p:nvPr>
            <p:ph type="title"/>
          </p:nvPr>
        </p:nvSpPr>
        <p:spPr/>
        <p:txBody>
          <a:bodyPr/>
          <a:lstStyle/>
          <a:p>
            <a:r>
              <a:rPr lang="ru-RU" dirty="0" smtClean="0"/>
              <a:t>               Документы</a:t>
            </a:r>
            <a:endParaRPr lang="ru-RU" dirty="0"/>
          </a:p>
        </p:txBody>
      </p:sp>
    </p:spTree>
    <p:extLst>
      <p:ext uri="{BB962C8B-B14F-4D97-AF65-F5344CB8AC3E}">
        <p14:creationId xmlns:p14="http://schemas.microsoft.com/office/powerpoint/2010/main" val="36636616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2736152" y="0"/>
            <a:ext cx="6725791" cy="6422118"/>
          </a:xfrm>
          <a:prstGeom prst="flowChartConnector">
            <a:avLst/>
          </a:prstGeom>
          <a:ln>
            <a:noFill/>
          </a:ln>
          <a:effectLst/>
        </p:spPr>
      </p:pic>
      <p:sp>
        <p:nvSpPr>
          <p:cNvPr id="4" name="Объект 3"/>
          <p:cNvSpPr>
            <a:spLocks noGrp="1"/>
          </p:cNvSpPr>
          <p:nvPr>
            <p:ph idx="1"/>
          </p:nvPr>
        </p:nvSpPr>
        <p:spPr>
          <a:xfrm>
            <a:off x="902422" y="1799436"/>
            <a:ext cx="10058400" cy="4050792"/>
          </a:xfrm>
        </p:spPr>
        <p:txBody>
          <a:bodyPr>
            <a:normAutofit fontScale="92500" lnSpcReduction="20000"/>
          </a:bodyPr>
          <a:lstStyle/>
          <a:p>
            <a:pPr marL="0" indent="0">
              <a:buNone/>
            </a:pPr>
            <a:r>
              <a:rPr lang="en-US" dirty="0"/>
              <a:t> </a:t>
            </a:r>
            <a:r>
              <a:rPr lang="en-US" dirty="0" smtClean="0"/>
              <a:t>  </a:t>
            </a:r>
            <a:r>
              <a:rPr lang="ru-RU" b="1" dirty="0" smtClean="0"/>
              <a:t>Домовая книга</a:t>
            </a:r>
            <a:r>
              <a:rPr lang="ru-RU" dirty="0"/>
              <a:t> </a:t>
            </a:r>
            <a:r>
              <a:rPr lang="ru-RU" dirty="0" smtClean="0"/>
              <a:t>Официальный </a:t>
            </a:r>
            <a:r>
              <a:rPr lang="ru-RU" dirty="0"/>
              <a:t>документ, в котором содержится информация обо всех зарегистрированных в жилом помещении гражданах. Домовая книга должна храниться у собственника дома и передаваться последующим владельцам. В нее вносятся соответствующие изменения, связанные с прибытием/выбытием/регистрацией/снятием с регистрации новых граждан. В домовых книгах подробно фиксировались:</a:t>
            </a:r>
          </a:p>
          <a:p>
            <a:r>
              <a:rPr lang="ru-RU" dirty="0"/>
              <a:t> дата и место рождения</a:t>
            </a:r>
          </a:p>
          <a:p>
            <a:r>
              <a:rPr lang="ru-RU" dirty="0"/>
              <a:t> данные о прибытии и выбытии (когда и откуда)</a:t>
            </a:r>
          </a:p>
          <a:p>
            <a:r>
              <a:rPr lang="ru-RU" dirty="0"/>
              <a:t> информация о смене паспорта с подробными паспортными данными</a:t>
            </a:r>
          </a:p>
          <a:p>
            <a:r>
              <a:rPr lang="ru-RU" dirty="0"/>
              <a:t> данные о месте работе и профессии</a:t>
            </a:r>
          </a:p>
          <a:p>
            <a:r>
              <a:rPr lang="ru-RU" dirty="0"/>
              <a:t> дата выписки по случаю смерти</a:t>
            </a:r>
            <a:r>
              <a:rPr lang="ru-RU" dirty="0" smtClean="0"/>
              <a:t>.</a:t>
            </a:r>
            <a:endParaRPr lang="en-US" dirty="0" smtClean="0"/>
          </a:p>
          <a:p>
            <a:r>
              <a:rPr lang="ru-RU" b="1" dirty="0"/>
              <a:t>Периодические издания</a:t>
            </a:r>
            <a:r>
              <a:rPr lang="ru-RU" dirty="0"/>
              <a:t> Нередко данные о своих предках можно отыскать, листая подшивки старых газет и журналов. Особое внимание следует уделить местной печати и тем изданиям, которые выпускались на предприятиях, где работали ваши предки.</a:t>
            </a:r>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p:txBody>
      </p:sp>
      <p:sp>
        <p:nvSpPr>
          <p:cNvPr id="6" name="Заголовок 5"/>
          <p:cNvSpPr>
            <a:spLocks noGrp="1"/>
          </p:cNvSpPr>
          <p:nvPr>
            <p:ph type="title"/>
          </p:nvPr>
        </p:nvSpPr>
        <p:spPr/>
        <p:txBody>
          <a:bodyPr/>
          <a:lstStyle/>
          <a:p>
            <a:r>
              <a:rPr lang="ru-RU" dirty="0" smtClean="0"/>
              <a:t>               Документы</a:t>
            </a:r>
            <a:endParaRPr lang="ru-RU" dirty="0"/>
          </a:p>
        </p:txBody>
      </p:sp>
    </p:spTree>
    <p:extLst>
      <p:ext uri="{BB962C8B-B14F-4D97-AF65-F5344CB8AC3E}">
        <p14:creationId xmlns:p14="http://schemas.microsoft.com/office/powerpoint/2010/main" val="2182498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pinimg.com/originals/9c/b9/d1/9cb9d1a6c20106c5b006c47302b622f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974" y="8420"/>
            <a:ext cx="10147524" cy="6849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72383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2736152" y="0"/>
            <a:ext cx="6725791" cy="6422118"/>
          </a:xfrm>
          <a:prstGeom prst="flowChartConnector">
            <a:avLst/>
          </a:prstGeom>
          <a:ln>
            <a:noFill/>
          </a:ln>
          <a:effectLst/>
        </p:spPr>
      </p:pic>
      <p:sp>
        <p:nvSpPr>
          <p:cNvPr id="6" name="Заголовок 5"/>
          <p:cNvSpPr>
            <a:spLocks noGrp="1"/>
          </p:cNvSpPr>
          <p:nvPr>
            <p:ph type="title"/>
          </p:nvPr>
        </p:nvSpPr>
        <p:spPr>
          <a:xfrm>
            <a:off x="1443336" y="80733"/>
            <a:ext cx="10058400" cy="1609344"/>
          </a:xfrm>
        </p:spPr>
        <p:txBody>
          <a:bodyPr/>
          <a:lstStyle/>
          <a:p>
            <a:r>
              <a:rPr lang="ru-RU" dirty="0" smtClean="0"/>
              <a:t>                 ВИДЫ ДРЕВ</a:t>
            </a:r>
            <a:endParaRPr lang="ru-RU" dirty="0"/>
          </a:p>
        </p:txBody>
      </p:sp>
      <p:sp>
        <p:nvSpPr>
          <p:cNvPr id="3" name="Прямоугольник 2"/>
          <p:cNvSpPr/>
          <p:nvPr/>
        </p:nvSpPr>
        <p:spPr>
          <a:xfrm>
            <a:off x="593328" y="1564748"/>
            <a:ext cx="10688564" cy="646331"/>
          </a:xfrm>
          <a:prstGeom prst="rect">
            <a:avLst/>
          </a:prstGeom>
        </p:spPr>
        <p:txBody>
          <a:bodyPr wrap="square">
            <a:spAutoFit/>
          </a:bodyPr>
          <a:lstStyle/>
          <a:p>
            <a:r>
              <a:rPr lang="ru-RU" dirty="0">
                <a:solidFill>
                  <a:srgbClr val="303030"/>
                </a:solidFill>
                <a:latin typeface="Source Sans Pro"/>
              </a:rPr>
              <a:t>Различают два вида Родословных древ</a:t>
            </a:r>
            <a:r>
              <a:rPr lang="ru-RU" dirty="0" smtClean="0">
                <a:solidFill>
                  <a:srgbClr val="303030"/>
                </a:solidFill>
                <a:latin typeface="Source Sans Pro"/>
              </a:rPr>
              <a:t>:</a:t>
            </a:r>
            <a:endParaRPr lang="en-US" dirty="0" smtClean="0">
              <a:solidFill>
                <a:srgbClr val="303030"/>
              </a:solidFill>
              <a:latin typeface="Source Sans Pro"/>
            </a:endParaRPr>
          </a:p>
          <a:p>
            <a:r>
              <a:rPr lang="ru-RU" b="1" dirty="0">
                <a:solidFill>
                  <a:srgbClr val="303030"/>
                </a:solidFill>
                <a:latin typeface="Source Sans Pro"/>
              </a:rPr>
              <a:t> </a:t>
            </a:r>
            <a:r>
              <a:rPr lang="ru-RU" b="1" dirty="0" smtClean="0">
                <a:solidFill>
                  <a:srgbClr val="303030"/>
                </a:solidFill>
                <a:latin typeface="Source Sans Pro"/>
              </a:rPr>
              <a:t>прямые</a:t>
            </a:r>
            <a:r>
              <a:rPr lang="ru-RU" dirty="0">
                <a:solidFill>
                  <a:srgbClr val="303030"/>
                </a:solidFill>
                <a:latin typeface="Source Sans Pro"/>
              </a:rPr>
              <a:t> - восходящие к предкам </a:t>
            </a:r>
            <a:r>
              <a:rPr lang="en-US" dirty="0" smtClean="0">
                <a:solidFill>
                  <a:srgbClr val="303030"/>
                </a:solidFill>
                <a:latin typeface="Source Sans Pro"/>
              </a:rPr>
              <a:t>                           </a:t>
            </a:r>
            <a:r>
              <a:rPr lang="ru-RU" dirty="0" smtClean="0">
                <a:solidFill>
                  <a:srgbClr val="303030"/>
                </a:solidFill>
                <a:latin typeface="Source Sans Pro"/>
              </a:rPr>
              <a:t>и</a:t>
            </a:r>
            <a:r>
              <a:rPr lang="ru-RU" dirty="0">
                <a:solidFill>
                  <a:srgbClr val="303030"/>
                </a:solidFill>
                <a:latin typeface="Source Sans Pro"/>
              </a:rPr>
              <a:t> </a:t>
            </a:r>
            <a:r>
              <a:rPr lang="en-US" dirty="0" smtClean="0">
                <a:solidFill>
                  <a:srgbClr val="303030"/>
                </a:solidFill>
                <a:latin typeface="Source Sans Pro"/>
              </a:rPr>
              <a:t>         </a:t>
            </a:r>
            <a:r>
              <a:rPr lang="ru-RU" b="1" dirty="0" smtClean="0">
                <a:solidFill>
                  <a:srgbClr val="303030"/>
                </a:solidFill>
                <a:latin typeface="Source Sans Pro"/>
              </a:rPr>
              <a:t>обратные</a:t>
            </a:r>
            <a:r>
              <a:rPr lang="ru-RU" dirty="0">
                <a:solidFill>
                  <a:srgbClr val="303030"/>
                </a:solidFill>
                <a:latin typeface="Source Sans Pro"/>
              </a:rPr>
              <a:t> - нисходящие к потомкам.</a:t>
            </a:r>
            <a:endParaRPr lang="ru-RU" dirty="0"/>
          </a:p>
        </p:txBody>
      </p:sp>
      <p:pic>
        <p:nvPicPr>
          <p:cNvPr id="1026" name="Picture 2" descr="https://xn----dtbebvqepcbbtq4r.xn--p1ai/images/sampledata/dr_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44" y="2599277"/>
            <a:ext cx="5617403" cy="343464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xn----dtbebvqepcbbtq4r.xn--p1ai/images/sampledata/dr_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5713" y="2599277"/>
            <a:ext cx="5617403" cy="3434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2979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xn----dtbebvqepcbbtq4r.xn--p1ai/images/dr202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546" y="0"/>
            <a:ext cx="11115675" cy="666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711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a:srcRect l="22500" t="27595" r="31021" b="12282"/>
          <a:stretch/>
        </p:blipFill>
        <p:spPr>
          <a:xfrm>
            <a:off x="1107582" y="86053"/>
            <a:ext cx="9311425" cy="6771947"/>
          </a:xfrm>
          <a:prstGeom prst="rect">
            <a:avLst/>
          </a:prstGeom>
        </p:spPr>
      </p:pic>
    </p:spTree>
    <p:extLst>
      <p:ext uri="{BB962C8B-B14F-4D97-AF65-F5344CB8AC3E}">
        <p14:creationId xmlns:p14="http://schemas.microsoft.com/office/powerpoint/2010/main" val="11527403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2733764" y="219178"/>
            <a:ext cx="6724471" cy="6419644"/>
          </a:xfrm>
          <a:prstGeom prst="rect">
            <a:avLst/>
          </a:prstGeom>
        </p:spPr>
      </p:pic>
      <p:sp>
        <p:nvSpPr>
          <p:cNvPr id="2" name="Заголовок 1"/>
          <p:cNvSpPr>
            <a:spLocks noGrp="1"/>
          </p:cNvSpPr>
          <p:nvPr>
            <p:ph type="title"/>
          </p:nvPr>
        </p:nvSpPr>
        <p:spPr>
          <a:xfrm>
            <a:off x="1069848" y="103407"/>
            <a:ext cx="10058400" cy="1609344"/>
          </a:xfrm>
        </p:spPr>
        <p:txBody>
          <a:bodyPr/>
          <a:lstStyle/>
          <a:p>
            <a:r>
              <a:rPr lang="ru-RU" dirty="0" smtClean="0"/>
              <a:t>РОДОЛОГИЯ –ЭТО СИСТЕМА</a:t>
            </a:r>
            <a:endParaRPr lang="ru-RU" dirty="0"/>
          </a:p>
        </p:txBody>
      </p:sp>
      <p:sp>
        <p:nvSpPr>
          <p:cNvPr id="6" name="Объект 2"/>
          <p:cNvSpPr>
            <a:spLocks noGrp="1"/>
          </p:cNvSpPr>
          <p:nvPr>
            <p:ph idx="1"/>
          </p:nvPr>
        </p:nvSpPr>
        <p:spPr>
          <a:xfrm>
            <a:off x="386366" y="1339403"/>
            <a:ext cx="10741883" cy="5299419"/>
          </a:xfrm>
        </p:spPr>
        <p:txBody>
          <a:bodyPr>
            <a:normAutofit fontScale="77500" lnSpcReduction="20000"/>
          </a:bodyPr>
          <a:lstStyle/>
          <a:p>
            <a:pPr marL="0" indent="0">
              <a:buNone/>
            </a:pPr>
            <a:r>
              <a:rPr lang="ru-RU" dirty="0" smtClean="0"/>
              <a:t>Любая система имеет свои законы</a:t>
            </a:r>
          </a:p>
          <a:p>
            <a:pPr marL="0" indent="0">
              <a:buNone/>
            </a:pPr>
            <a:r>
              <a:rPr lang="ru-RU" dirty="0" smtClean="0"/>
              <a:t>Энергия , информация ,вещество (материя) Человек , семья это элемент системы</a:t>
            </a:r>
          </a:p>
          <a:p>
            <a:pPr marL="0" indent="0">
              <a:buNone/>
            </a:pPr>
            <a:r>
              <a:rPr lang="ru-RU" dirty="0" smtClean="0"/>
              <a:t>Как система влияет на индивидуальные развитости потомка, но и сам потомок уже влияет на дальнейшее развитие рода</a:t>
            </a:r>
          </a:p>
          <a:p>
            <a:pPr marL="0" indent="0">
              <a:buNone/>
            </a:pPr>
            <a:r>
              <a:rPr lang="ru-RU" dirty="0" smtClean="0"/>
              <a:t>Род –многопоколенная группа людей. Комплементарная составляющая рода человеческого. Генетически связанные родственными узами. Наследственная память (культурная, духовная память). </a:t>
            </a:r>
            <a:r>
              <a:rPr lang="ru-RU" dirty="0" err="1" smtClean="0"/>
              <a:t>Стериотипы</a:t>
            </a:r>
            <a:r>
              <a:rPr lang="ru-RU" dirty="0" smtClean="0"/>
              <a:t> поведения</a:t>
            </a:r>
          </a:p>
          <a:p>
            <a:pPr marL="0" indent="0">
              <a:buNone/>
            </a:pPr>
            <a:r>
              <a:rPr lang="ru-RU" dirty="0" smtClean="0"/>
              <a:t>Это главные инструменты .При диагностики наблюдается </a:t>
            </a:r>
            <a:r>
              <a:rPr lang="ru-RU" dirty="0" err="1" smtClean="0"/>
              <a:t>прослеживаемость</a:t>
            </a:r>
            <a:r>
              <a:rPr lang="ru-RU" dirty="0" smtClean="0"/>
              <a:t> повторов, а инструменты нужны для снятия фатальности того ,что «Написано на роду» и творить свою судьбу. Но понимая, что творя свою судьбу, понимать, что ты творишь судьбу рода на огромное поколение вперед. «Я-следствие того, что имею, Я-причина того, что передам будущему поколению»</a:t>
            </a:r>
          </a:p>
          <a:p>
            <a:pPr marL="0" indent="0">
              <a:buNone/>
            </a:pPr>
            <a:r>
              <a:rPr lang="ru-RU" dirty="0" smtClean="0"/>
              <a:t>Каждая система имеет свое </a:t>
            </a:r>
            <a:r>
              <a:rPr lang="ru-RU" b="1" dirty="0" smtClean="0"/>
              <a:t>ЦЕЛЕПОЛАГАНИЕ</a:t>
            </a:r>
            <a:r>
              <a:rPr lang="ru-RU" dirty="0" smtClean="0"/>
              <a:t>. У рода тоже есть свои цели и свои задачи</a:t>
            </a:r>
          </a:p>
          <a:p>
            <a:pPr marL="0" indent="0">
              <a:buNone/>
            </a:pPr>
            <a:r>
              <a:rPr lang="ru-RU" dirty="0" smtClean="0"/>
              <a:t>Целеполагание рода-это воспроизводство –сохранение-развитие</a:t>
            </a:r>
          </a:p>
          <a:p>
            <a:pPr marL="0" indent="0">
              <a:buNone/>
            </a:pPr>
            <a:r>
              <a:rPr lang="ru-RU" dirty="0" smtClean="0"/>
              <a:t>Любовь-это способ механизм развития. Это основа Жизни. </a:t>
            </a:r>
            <a:endParaRPr lang="ru-RU" dirty="0"/>
          </a:p>
          <a:p>
            <a:pPr marL="0" indent="0">
              <a:buNone/>
            </a:pPr>
            <a:r>
              <a:rPr lang="ru-RU" dirty="0" smtClean="0"/>
              <a:t>Генеалогия и </a:t>
            </a:r>
            <a:r>
              <a:rPr lang="ru-RU" dirty="0" err="1" smtClean="0"/>
              <a:t>родология</a:t>
            </a:r>
            <a:r>
              <a:rPr lang="ru-RU" dirty="0" smtClean="0"/>
              <a:t> своего рода для поколения необходима, для того чтобы понимать, что активировать, а что демпфировать.</a:t>
            </a:r>
          </a:p>
          <a:p>
            <a:pPr marL="0" indent="0">
              <a:buNone/>
            </a:pPr>
            <a:r>
              <a:rPr lang="ru-RU" dirty="0" smtClean="0"/>
              <a:t>Существует </a:t>
            </a:r>
            <a:r>
              <a:rPr lang="ru-RU" dirty="0" err="1" smtClean="0"/>
              <a:t>энерго</a:t>
            </a:r>
            <a:r>
              <a:rPr lang="ru-RU" dirty="0"/>
              <a:t>-</a:t>
            </a:r>
            <a:r>
              <a:rPr lang="ru-RU" dirty="0" smtClean="0"/>
              <a:t>информационная система  –</a:t>
            </a:r>
            <a:r>
              <a:rPr lang="ru-RU" dirty="0" err="1" smtClean="0"/>
              <a:t>регрессология</a:t>
            </a:r>
            <a:r>
              <a:rPr lang="ru-RU" dirty="0" smtClean="0"/>
              <a:t> </a:t>
            </a:r>
          </a:p>
          <a:p>
            <a:pPr marL="0" indent="0">
              <a:buNone/>
            </a:pPr>
            <a:r>
              <a:rPr lang="ru-RU" dirty="0" smtClean="0"/>
              <a:t>Карма </a:t>
            </a:r>
            <a:r>
              <a:rPr lang="ru-RU" dirty="0" err="1" smtClean="0"/>
              <a:t>рода,если</a:t>
            </a:r>
            <a:r>
              <a:rPr lang="ru-RU" dirty="0" smtClean="0"/>
              <a:t> понимать </a:t>
            </a:r>
            <a:r>
              <a:rPr lang="ru-RU" dirty="0" err="1" smtClean="0"/>
              <a:t>причинно</a:t>
            </a:r>
            <a:r>
              <a:rPr lang="ru-RU" dirty="0" smtClean="0"/>
              <a:t> следственная связь</a:t>
            </a:r>
          </a:p>
          <a:p>
            <a:pPr marL="0" indent="0">
              <a:buNone/>
            </a:pPr>
            <a:r>
              <a:rPr lang="ru-RU" b="1" dirty="0" err="1">
                <a:solidFill>
                  <a:srgbClr val="333333"/>
                </a:solidFill>
                <a:latin typeface="YS Text"/>
              </a:rPr>
              <a:t>Регрессологией</a:t>
            </a:r>
            <a:r>
              <a:rPr lang="ru-RU" dirty="0">
                <a:solidFill>
                  <a:srgbClr val="333333"/>
                </a:solidFill>
                <a:latin typeface="YS Text"/>
              </a:rPr>
              <a:t> изучается влияние скрытой глубинной памяти на реальную жизнь , направление получаемых сигналов измененного состояния сознания во благо человека, в результате чего очищается сознание и, как следствие, улучшается ментальное и физическое здоровье.</a:t>
            </a:r>
            <a:endParaRPr lang="ru-RU" dirty="0"/>
          </a:p>
        </p:txBody>
      </p:sp>
    </p:spTree>
    <p:extLst>
      <p:ext uri="{BB962C8B-B14F-4D97-AF65-F5344CB8AC3E}">
        <p14:creationId xmlns:p14="http://schemas.microsoft.com/office/powerpoint/2010/main" val="26117224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2733764" y="219178"/>
            <a:ext cx="6724471" cy="6419644"/>
          </a:xfrm>
          <a:prstGeom prst="rect">
            <a:avLst/>
          </a:prstGeom>
        </p:spPr>
      </p:pic>
      <p:sp>
        <p:nvSpPr>
          <p:cNvPr id="2" name="Заголовок 1"/>
          <p:cNvSpPr>
            <a:spLocks noGrp="1"/>
          </p:cNvSpPr>
          <p:nvPr>
            <p:ph type="title"/>
          </p:nvPr>
        </p:nvSpPr>
        <p:spPr/>
        <p:txBody>
          <a:bodyPr/>
          <a:lstStyle/>
          <a:p>
            <a:r>
              <a:rPr lang="ru-RU" dirty="0" smtClean="0"/>
              <a:t>Сила рода-Сила духа и ДНК </a:t>
            </a:r>
            <a:endParaRPr lang="ru-RU" dirty="0"/>
          </a:p>
        </p:txBody>
      </p:sp>
      <p:sp>
        <p:nvSpPr>
          <p:cNvPr id="5" name="Объект 4"/>
          <p:cNvSpPr>
            <a:spLocks noGrp="1"/>
          </p:cNvSpPr>
          <p:nvPr>
            <p:ph idx="1"/>
          </p:nvPr>
        </p:nvSpPr>
        <p:spPr/>
        <p:txBody>
          <a:bodyPr>
            <a:normAutofit fontScale="77500" lnSpcReduction="20000"/>
          </a:bodyPr>
          <a:lstStyle/>
          <a:p>
            <a:r>
              <a:rPr lang="ru-RU" dirty="0">
                <a:solidFill>
                  <a:srgbClr val="333333"/>
                </a:solidFill>
                <a:latin typeface="YS Text"/>
              </a:rPr>
              <a:t>«Я Господь, Бог твой, Бог ревнитель, </a:t>
            </a:r>
            <a:r>
              <a:rPr lang="ru-RU" b="1" dirty="0">
                <a:solidFill>
                  <a:srgbClr val="333333"/>
                </a:solidFill>
                <a:latin typeface="YS Text"/>
              </a:rPr>
              <a:t>наказывающий</a:t>
            </a:r>
            <a:r>
              <a:rPr lang="ru-RU" dirty="0">
                <a:solidFill>
                  <a:srgbClr val="333333"/>
                </a:solidFill>
                <a:latin typeface="YS Text"/>
              </a:rPr>
              <a:t> детей за вину отцов до третьего и </a:t>
            </a:r>
            <a:r>
              <a:rPr lang="ru-RU" b="1" dirty="0">
                <a:solidFill>
                  <a:srgbClr val="333333"/>
                </a:solidFill>
                <a:latin typeface="YS Text"/>
              </a:rPr>
              <a:t>четвертого</a:t>
            </a:r>
            <a:r>
              <a:rPr lang="ru-RU" dirty="0">
                <a:solidFill>
                  <a:srgbClr val="333333"/>
                </a:solidFill>
                <a:latin typeface="YS Text"/>
              </a:rPr>
              <a:t> [рода], ненавидящих Меня, и творящий милость до тысячи </a:t>
            </a:r>
            <a:r>
              <a:rPr lang="ru-RU" dirty="0" smtClean="0">
                <a:solidFill>
                  <a:srgbClr val="333333"/>
                </a:solidFill>
                <a:latin typeface="YS Text"/>
              </a:rPr>
              <a:t>родов </a:t>
            </a:r>
            <a:r>
              <a:rPr lang="ru-RU" dirty="0">
                <a:solidFill>
                  <a:srgbClr val="333333"/>
                </a:solidFill>
                <a:latin typeface="YS Text"/>
              </a:rPr>
              <a:t>любящим Меня и соблюдающим заповеди Мои (Исх.20:5-6</a:t>
            </a:r>
            <a:r>
              <a:rPr lang="ru-RU" dirty="0" smtClean="0">
                <a:solidFill>
                  <a:srgbClr val="333333"/>
                </a:solidFill>
                <a:latin typeface="YS Text"/>
              </a:rPr>
              <a:t>)»</a:t>
            </a:r>
          </a:p>
          <a:p>
            <a:r>
              <a:rPr lang="ru-RU" dirty="0">
                <a:solidFill>
                  <a:srgbClr val="333333"/>
                </a:solidFill>
                <a:latin typeface="YS Text"/>
              </a:rPr>
              <a:t> Поэтому так часто слышно предостережение </a:t>
            </a:r>
            <a:r>
              <a:rPr lang="ru-RU" dirty="0" smtClean="0">
                <a:solidFill>
                  <a:srgbClr val="333333"/>
                </a:solidFill>
                <a:latin typeface="YS Text"/>
              </a:rPr>
              <a:t>от </a:t>
            </a:r>
            <a:r>
              <a:rPr lang="ru-RU" dirty="0" err="1" smtClean="0">
                <a:solidFill>
                  <a:srgbClr val="333333"/>
                </a:solidFill>
                <a:latin typeface="YS Text"/>
              </a:rPr>
              <a:t>генологов</a:t>
            </a:r>
            <a:r>
              <a:rPr lang="ru-RU" dirty="0" smtClean="0">
                <a:solidFill>
                  <a:srgbClr val="333333"/>
                </a:solidFill>
                <a:latin typeface="YS Text"/>
              </a:rPr>
              <a:t> тому</a:t>
            </a:r>
            <a:r>
              <a:rPr lang="ru-RU" dirty="0">
                <a:solidFill>
                  <a:srgbClr val="333333"/>
                </a:solidFill>
                <a:latin typeface="YS Text"/>
              </a:rPr>
              <a:t>, кто задумал лжесвидетельство или другое неправедное дело: "Остановись, ведь у тебя дети</a:t>
            </a:r>
            <a:r>
              <a:rPr lang="ru-RU" dirty="0" smtClean="0">
                <a:solidFill>
                  <a:srgbClr val="333333"/>
                </a:solidFill>
                <a:latin typeface="YS Text"/>
              </a:rPr>
              <a:t>!»</a:t>
            </a:r>
          </a:p>
          <a:p>
            <a:r>
              <a:rPr lang="ru-RU" b="1" dirty="0" smtClean="0">
                <a:solidFill>
                  <a:srgbClr val="333333"/>
                </a:solidFill>
                <a:latin typeface="YS Text"/>
              </a:rPr>
              <a:t>ГЕННЕТИКА</a:t>
            </a:r>
            <a:r>
              <a:rPr lang="ru-RU" dirty="0" smtClean="0">
                <a:solidFill>
                  <a:srgbClr val="333333"/>
                </a:solidFill>
                <a:latin typeface="YS Text"/>
              </a:rPr>
              <a:t> –устанавливает правила. </a:t>
            </a:r>
          </a:p>
          <a:p>
            <a:r>
              <a:rPr lang="ru-RU" dirty="0" smtClean="0">
                <a:solidFill>
                  <a:srgbClr val="333333"/>
                </a:solidFill>
                <a:latin typeface="YS Text"/>
              </a:rPr>
              <a:t>Активность </a:t>
            </a:r>
            <a:r>
              <a:rPr lang="ru-RU" b="1" dirty="0" smtClean="0">
                <a:solidFill>
                  <a:srgbClr val="333333"/>
                </a:solidFill>
                <a:latin typeface="YS Text"/>
              </a:rPr>
              <a:t>программ</a:t>
            </a:r>
            <a:r>
              <a:rPr lang="ru-RU" dirty="0" smtClean="0">
                <a:solidFill>
                  <a:srgbClr val="333333"/>
                </a:solidFill>
                <a:latin typeface="YS Text"/>
              </a:rPr>
              <a:t> генов управлять системой РОДА</a:t>
            </a:r>
          </a:p>
          <a:p>
            <a:r>
              <a:rPr lang="ru-RU" dirty="0" smtClean="0">
                <a:solidFill>
                  <a:srgbClr val="333333"/>
                </a:solidFill>
                <a:latin typeface="YS Text"/>
              </a:rPr>
              <a:t>Родовая программа - это алгоритм в соответствии с предписанием рода(как поступать в той или иной ситуации) </a:t>
            </a:r>
          </a:p>
          <a:p>
            <a:r>
              <a:rPr lang="ru-RU" dirty="0" smtClean="0">
                <a:solidFill>
                  <a:srgbClr val="333333"/>
                </a:solidFill>
                <a:latin typeface="YS Text"/>
              </a:rPr>
              <a:t>А именно программа –это потребность- мотивация –цель-намерение –</a:t>
            </a:r>
            <a:r>
              <a:rPr lang="ru-RU" b="1" dirty="0" smtClean="0">
                <a:solidFill>
                  <a:srgbClr val="333333"/>
                </a:solidFill>
                <a:latin typeface="YS Text"/>
              </a:rPr>
              <a:t>установка</a:t>
            </a:r>
            <a:r>
              <a:rPr lang="ru-RU" dirty="0" smtClean="0">
                <a:solidFill>
                  <a:srgbClr val="333333"/>
                </a:solidFill>
                <a:latin typeface="YS Text"/>
              </a:rPr>
              <a:t> -действие</a:t>
            </a:r>
          </a:p>
          <a:p>
            <a:r>
              <a:rPr lang="ru-RU" dirty="0" smtClean="0">
                <a:solidFill>
                  <a:srgbClr val="333333"/>
                </a:solidFill>
                <a:latin typeface="YS Text"/>
              </a:rPr>
              <a:t>Примеры </a:t>
            </a:r>
            <a:r>
              <a:rPr lang="ru-RU" b="1" dirty="0" smtClean="0">
                <a:solidFill>
                  <a:srgbClr val="333333"/>
                </a:solidFill>
                <a:latin typeface="YS Text"/>
              </a:rPr>
              <a:t>установок</a:t>
            </a:r>
            <a:r>
              <a:rPr lang="ru-RU" dirty="0" smtClean="0">
                <a:solidFill>
                  <a:srgbClr val="333333"/>
                </a:solidFill>
                <a:latin typeface="YS Text"/>
              </a:rPr>
              <a:t>: не высовывайся, не лезь, отберут, украдут, молчи, терпи, уходи, беги и т.д.         </a:t>
            </a:r>
          </a:p>
          <a:p>
            <a:r>
              <a:rPr lang="ru-RU" b="1" dirty="0">
                <a:solidFill>
                  <a:srgbClr val="333333"/>
                </a:solidFill>
                <a:latin typeface="YS Text"/>
              </a:rPr>
              <a:t> </a:t>
            </a:r>
            <a:r>
              <a:rPr lang="ru-RU" b="1" dirty="0" smtClean="0">
                <a:solidFill>
                  <a:srgbClr val="333333"/>
                </a:solidFill>
                <a:latin typeface="YS Text"/>
              </a:rPr>
              <a:t>                                                                 СТРАХ</a:t>
            </a:r>
          </a:p>
          <a:p>
            <a:r>
              <a:rPr lang="ru-RU" dirty="0" smtClean="0"/>
              <a:t>Но время меняется, а программа остается.  И Человек понимая и разбираясь в своем роду(</a:t>
            </a:r>
            <a:r>
              <a:rPr lang="ru-RU" dirty="0" err="1" smtClean="0"/>
              <a:t>родолгией</a:t>
            </a:r>
            <a:r>
              <a:rPr lang="ru-RU" dirty="0" smtClean="0"/>
              <a:t>) способен изменить свою установку на действие. Если он не изменит, потребуется 4 поколения. Но мы с Вами можем </a:t>
            </a:r>
            <a:r>
              <a:rPr lang="ru-RU" dirty="0" err="1" smtClean="0"/>
              <a:t>изменть</a:t>
            </a:r>
            <a:r>
              <a:rPr lang="ru-RU" dirty="0" smtClean="0"/>
              <a:t> за одно поколение, т.е. осознать природу  и изменить установку.</a:t>
            </a:r>
            <a:endParaRPr lang="ru-RU" dirty="0"/>
          </a:p>
        </p:txBody>
      </p:sp>
    </p:spTree>
    <p:extLst>
      <p:ext uri="{BB962C8B-B14F-4D97-AF65-F5344CB8AC3E}">
        <p14:creationId xmlns:p14="http://schemas.microsoft.com/office/powerpoint/2010/main" val="29147218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2733764" y="219178"/>
            <a:ext cx="6724471" cy="6419644"/>
          </a:xfrm>
          <a:prstGeom prst="rect">
            <a:avLst/>
          </a:prstGeom>
        </p:spPr>
      </p:pic>
      <p:sp>
        <p:nvSpPr>
          <p:cNvPr id="2" name="Заголовок 1"/>
          <p:cNvSpPr>
            <a:spLocks noGrp="1"/>
          </p:cNvSpPr>
          <p:nvPr>
            <p:ph type="title"/>
          </p:nvPr>
        </p:nvSpPr>
        <p:spPr/>
        <p:txBody>
          <a:bodyPr/>
          <a:lstStyle/>
          <a:p>
            <a:r>
              <a:rPr lang="ru-RU" dirty="0" smtClean="0"/>
              <a:t>ВВЕДЕНИЕ в метод построения ГЕНОГРАММЫ</a:t>
            </a:r>
            <a:endParaRPr lang="ru-RU" dirty="0"/>
          </a:p>
        </p:txBody>
      </p:sp>
      <p:sp>
        <p:nvSpPr>
          <p:cNvPr id="5" name="Объект 4"/>
          <p:cNvSpPr>
            <a:spLocks noGrp="1"/>
          </p:cNvSpPr>
          <p:nvPr>
            <p:ph idx="1"/>
          </p:nvPr>
        </p:nvSpPr>
        <p:spPr/>
        <p:txBody>
          <a:bodyPr>
            <a:normAutofit/>
          </a:bodyPr>
          <a:lstStyle/>
          <a:p>
            <a:r>
              <a:rPr lang="ru-RU" dirty="0" smtClean="0">
                <a:solidFill>
                  <a:srgbClr val="333333"/>
                </a:solidFill>
                <a:latin typeface="YS Text"/>
              </a:rPr>
              <a:t>ГЕННОГРАММА- графическая запись информации о семье</a:t>
            </a:r>
          </a:p>
          <a:p>
            <a:r>
              <a:rPr lang="ru-RU" dirty="0" smtClean="0">
                <a:solidFill>
                  <a:srgbClr val="333333"/>
                </a:solidFill>
                <a:latin typeface="YS Text"/>
              </a:rPr>
              <a:t>ВОЗМОЖНОСТИ МЕТОДА ГЕННОГРАММА</a:t>
            </a:r>
          </a:p>
          <a:p>
            <a:r>
              <a:rPr lang="ru-RU" dirty="0" smtClean="0">
                <a:solidFill>
                  <a:srgbClr val="333333"/>
                </a:solidFill>
                <a:latin typeface="YS Text"/>
              </a:rPr>
              <a:t>-прослеживание семейные ПАТТЕРНЫ (здоровье, финансы, семейные отношения, социальная значимость, вредные привычки, географические перемещения)</a:t>
            </a:r>
          </a:p>
          <a:p>
            <a:r>
              <a:rPr lang="ru-RU" dirty="0" smtClean="0">
                <a:solidFill>
                  <a:srgbClr val="333333"/>
                </a:solidFill>
                <a:latin typeface="YS Text"/>
              </a:rPr>
              <a:t>Фокусировать работу над конкретным вопросом</a:t>
            </a:r>
          </a:p>
          <a:p>
            <a:r>
              <a:rPr lang="ru-RU" dirty="0" smtClean="0">
                <a:solidFill>
                  <a:srgbClr val="333333"/>
                </a:solidFill>
                <a:latin typeface="YS Text"/>
              </a:rPr>
              <a:t>Выстраивать терапевтические гипотезы</a:t>
            </a:r>
          </a:p>
          <a:p>
            <a:r>
              <a:rPr lang="ru-RU" dirty="0" smtClean="0">
                <a:solidFill>
                  <a:srgbClr val="333333"/>
                </a:solidFill>
                <a:latin typeface="YS Text"/>
              </a:rPr>
              <a:t>Семейные альянсы и коалиции</a:t>
            </a:r>
          </a:p>
          <a:p>
            <a:r>
              <a:rPr lang="ru-RU" dirty="0" smtClean="0">
                <a:solidFill>
                  <a:srgbClr val="333333"/>
                </a:solidFill>
                <a:latin typeface="YS Text"/>
              </a:rPr>
              <a:t>Сиблинговые позиции (стратегии </a:t>
            </a:r>
            <a:r>
              <a:rPr lang="ru-RU" dirty="0">
                <a:solidFill>
                  <a:srgbClr val="333333"/>
                </a:solidFill>
                <a:latin typeface="YS Text"/>
              </a:rPr>
              <a:t>поведения </a:t>
            </a:r>
            <a:r>
              <a:rPr lang="ru-RU" dirty="0" smtClean="0">
                <a:solidFill>
                  <a:srgbClr val="333333"/>
                </a:solidFill>
                <a:latin typeface="YS Text"/>
              </a:rPr>
              <a:t>человека по </a:t>
            </a:r>
            <a:r>
              <a:rPr lang="ru-RU" dirty="0">
                <a:solidFill>
                  <a:srgbClr val="333333"/>
                </a:solidFill>
                <a:latin typeface="YS Text"/>
              </a:rPr>
              <a:t>отношению к его братьям и/или </a:t>
            </a:r>
            <a:r>
              <a:rPr lang="ru-RU" dirty="0" smtClean="0">
                <a:solidFill>
                  <a:srgbClr val="333333"/>
                </a:solidFill>
                <a:latin typeface="YS Text"/>
              </a:rPr>
              <a:t>сестрам) В браке/союзе Комплементарные, </a:t>
            </a:r>
            <a:r>
              <a:rPr lang="ru-RU" dirty="0" err="1" smtClean="0">
                <a:solidFill>
                  <a:srgbClr val="333333"/>
                </a:solidFill>
                <a:latin typeface="YS Text"/>
              </a:rPr>
              <a:t>симетричные</a:t>
            </a:r>
            <a:r>
              <a:rPr lang="ru-RU" dirty="0" smtClean="0">
                <a:solidFill>
                  <a:srgbClr val="333333"/>
                </a:solidFill>
                <a:latin typeface="YS Text"/>
              </a:rPr>
              <a:t> , отношения, частично комплементарный брак/союз</a:t>
            </a:r>
            <a:endParaRPr lang="ru-RU" dirty="0"/>
          </a:p>
        </p:txBody>
      </p:sp>
    </p:spTree>
    <p:extLst>
      <p:ext uri="{BB962C8B-B14F-4D97-AF65-F5344CB8AC3E}">
        <p14:creationId xmlns:p14="http://schemas.microsoft.com/office/powerpoint/2010/main" val="23981688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cf.ppt-online.org/files/slide/e/E3sJDy5w6vrZUeGSCLWq7IMHXjTVdOka91bAYQ/slide-5.jpg"/>
          <p:cNvPicPr>
            <a:picLocks noChangeAspect="1" noChangeArrowheads="1"/>
          </p:cNvPicPr>
          <p:nvPr/>
        </p:nvPicPr>
        <p:blipFill rotWithShape="1">
          <a:blip r:embed="rId2">
            <a:extLst>
              <a:ext uri="{28A0092B-C50C-407E-A947-70E740481C1C}">
                <a14:useLocalDpi xmlns:a14="http://schemas.microsoft.com/office/drawing/2010/main" val="0"/>
              </a:ext>
            </a:extLst>
          </a:blip>
          <a:srcRect l="1" t="13234" r="-78"/>
          <a:stretch/>
        </p:blipFill>
        <p:spPr bwMode="auto">
          <a:xfrm>
            <a:off x="899373" y="136108"/>
            <a:ext cx="10337485" cy="6721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08421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2733764" y="219178"/>
            <a:ext cx="6724471" cy="6419644"/>
          </a:xfrm>
          <a:prstGeom prst="rect">
            <a:avLst/>
          </a:prstGeom>
        </p:spPr>
      </p:pic>
      <p:sp>
        <p:nvSpPr>
          <p:cNvPr id="2" name="Заголовок 1"/>
          <p:cNvSpPr>
            <a:spLocks noGrp="1"/>
          </p:cNvSpPr>
          <p:nvPr>
            <p:ph type="title"/>
          </p:nvPr>
        </p:nvSpPr>
        <p:spPr/>
        <p:txBody>
          <a:bodyPr>
            <a:normAutofit/>
          </a:bodyPr>
          <a:lstStyle/>
          <a:p>
            <a:r>
              <a:rPr lang="ru-RU" dirty="0" smtClean="0"/>
              <a:t>Без </a:t>
            </a:r>
            <a:r>
              <a:rPr lang="ru-RU" dirty="0" smtClean="0"/>
              <a:t>знания истории прошлого  -нет будущего</a:t>
            </a:r>
            <a:endParaRPr lang="ru-RU" dirty="0"/>
          </a:p>
        </p:txBody>
      </p:sp>
      <p:sp>
        <p:nvSpPr>
          <p:cNvPr id="3" name="Объект 2"/>
          <p:cNvSpPr>
            <a:spLocks noGrp="1"/>
          </p:cNvSpPr>
          <p:nvPr>
            <p:ph idx="1"/>
          </p:nvPr>
        </p:nvSpPr>
        <p:spPr/>
        <p:txBody>
          <a:bodyPr>
            <a:normAutofit/>
          </a:bodyPr>
          <a:lstStyle/>
          <a:p>
            <a:pPr marL="0" indent="0">
              <a:buNone/>
            </a:pPr>
            <a:r>
              <a:rPr lang="ru-RU" sz="4000" dirty="0"/>
              <a:t>Неуважение к </a:t>
            </a:r>
            <a:r>
              <a:rPr lang="ru-RU" sz="4000" dirty="0" smtClean="0"/>
              <a:t>предкам, </a:t>
            </a:r>
            <a:r>
              <a:rPr lang="ru-RU" sz="4000" dirty="0"/>
              <a:t>есть первый признак дикости и безнравственности. Гордиться славою своих предков не только можно, но и должно, не уважать оной есть постыдное малодушие» </a:t>
            </a:r>
            <a:r>
              <a:rPr lang="ru-RU" sz="4000" dirty="0" smtClean="0"/>
              <a:t>             </a:t>
            </a:r>
          </a:p>
          <a:p>
            <a:pPr marL="0" indent="0">
              <a:buNone/>
            </a:pPr>
            <a:r>
              <a:rPr lang="ru-RU" sz="4000" dirty="0"/>
              <a:t> </a:t>
            </a:r>
            <a:r>
              <a:rPr lang="ru-RU" sz="4000" dirty="0" smtClean="0"/>
              <a:t>                                                  (</a:t>
            </a:r>
            <a:r>
              <a:rPr lang="ru-RU" sz="4000" dirty="0" err="1"/>
              <a:t>А.С.Пушкин</a:t>
            </a:r>
            <a:r>
              <a:rPr lang="ru-RU" sz="4000" dirty="0"/>
              <a:t>).</a:t>
            </a:r>
            <a:endParaRPr lang="ru-RU" sz="4000" dirty="0"/>
          </a:p>
        </p:txBody>
      </p:sp>
    </p:spTree>
    <p:extLst>
      <p:ext uri="{BB962C8B-B14F-4D97-AF65-F5344CB8AC3E}">
        <p14:creationId xmlns:p14="http://schemas.microsoft.com/office/powerpoint/2010/main" val="19655931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Дерево">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Дерево</Template>
  <TotalTime>8393</TotalTime>
  <Words>907</Words>
  <Application>Microsoft Office PowerPoint</Application>
  <PresentationFormat>Широкоэкранный</PresentationFormat>
  <Paragraphs>103</Paragraphs>
  <Slides>19</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19</vt:i4>
      </vt:variant>
    </vt:vector>
  </HeadingPairs>
  <TitlesOfParts>
    <vt:vector size="29" baseType="lpstr">
      <vt:lpstr>Arial</vt:lpstr>
      <vt:lpstr>Cambria</vt:lpstr>
      <vt:lpstr>palatino linotype</vt:lpstr>
      <vt:lpstr>Raleway</vt:lpstr>
      <vt:lpstr>Rockwell</vt:lpstr>
      <vt:lpstr>Rockwell Condensed</vt:lpstr>
      <vt:lpstr>Source Sans Pro</vt:lpstr>
      <vt:lpstr>Wingdings</vt:lpstr>
      <vt:lpstr>YS Text</vt:lpstr>
      <vt:lpstr>Дерево</vt:lpstr>
      <vt:lpstr>СВЯЗЬ ПОКОЛЕНИЙ Знание Истории своего рода-ключ к успеху</vt:lpstr>
      <vt:lpstr>Генеалогия и родология</vt:lpstr>
      <vt:lpstr>Чем поможет род                       своим потомкам</vt:lpstr>
      <vt:lpstr>Ресурсы для поиска предков </vt:lpstr>
      <vt:lpstr>Что можно узнать о предках о ходе расследований</vt:lpstr>
      <vt:lpstr>Архивы, музеи, библиотеки</vt:lpstr>
      <vt:lpstr>               Документы</vt:lpstr>
      <vt:lpstr>               Документы</vt:lpstr>
      <vt:lpstr>               Документы</vt:lpstr>
      <vt:lpstr>               Документы</vt:lpstr>
      <vt:lpstr>Презентация PowerPoint</vt:lpstr>
      <vt:lpstr>                 ВИДЫ ДРЕВ</vt:lpstr>
      <vt:lpstr>Презентация PowerPoint</vt:lpstr>
      <vt:lpstr>Презентация PowerPoint</vt:lpstr>
      <vt:lpstr>РОДОЛОГИЯ –ЭТО СИСТЕМА</vt:lpstr>
      <vt:lpstr>Сила рода-Сила духа и ДНК </vt:lpstr>
      <vt:lpstr>ВВЕДЕНИЕ в метод построения ГЕНОГРАММЫ</vt:lpstr>
      <vt:lpstr>Презентация PowerPoint</vt:lpstr>
      <vt:lpstr>Без знания истории прошлого  -нет будущего</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СВЯЗЬ ПОКОЛЕНИЙ История рода-ключ к успеху</dc:title>
  <dc:creator>тоня соколова</dc:creator>
  <cp:lastModifiedBy>тоня соколова</cp:lastModifiedBy>
  <cp:revision>94</cp:revision>
  <dcterms:created xsi:type="dcterms:W3CDTF">2023-01-24T10:59:57Z</dcterms:created>
  <dcterms:modified xsi:type="dcterms:W3CDTF">2023-02-01T15:07:25Z</dcterms:modified>
</cp:coreProperties>
</file>