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4E2DD2F-35DC-4F01-840E-61EA7ACF6ED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1FB11AB-97EC-4631-B60A-B2C64BC2742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EF6CA3B-5E2A-40AE-89F2-7A7A1BB3487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BF934B3-33B9-4821-8091-0EF1D3F928B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CB85B61-EBE9-4915-B934-4A4E944DA9A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E5E84A0-09B7-4671-9203-7025491519F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60E07F4-011E-4105-9530-E147E217DC5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D6EDF60-5806-446B-9392-03506156576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5EA6E59-3580-4B21-8E62-C6D305C2E77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A465354-E7DC-4C18-9C09-CC970D1D8AA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217D6E9-77E1-47E2-A56B-6EBA32CE322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C5D3EF0-19B5-4C5E-8D42-2782D25C5B2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F4B4D48-1F2C-4683-82D1-83FB00399F4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7259AB6-F26D-4C37-B656-F9B24573805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E5C5F34-58F8-43CA-A76C-7E3CA8EB070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7743868-09F8-45E5-AF35-C78877B3782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8735A60-C67F-4CC9-B280-ACDD09078D8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E5388CB-7C45-40C4-A813-988445E4B08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A3AD828-AE89-4359-BADC-1450CB77B32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07E4C6A-812A-4A11-9407-EC96923DE18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0598066-213C-457E-8AD0-EA856058B0A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BE29C97-F24D-4BFE-A760-BD495BC585D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994932B-55FE-491D-861B-C20610FDBA1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40B7115-744D-4F5C-AA63-894A787207C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indent="0" algn="ctr">
              <a:lnSpc>
                <a:spcPct val="90000"/>
              </a:lnSpc>
              <a:buNone/>
            </a:pPr>
            <a:r>
              <a:rPr b="0" lang="en-GB" sz="60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n-RU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en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0916F8A-867B-48AB-9C49-BC616656910B}" type="slidenum">
              <a:rPr b="0" lang="en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RU" sz="2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en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en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en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en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en-GB" sz="44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n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800" spc="-1" strike="noStrike">
                <a:solidFill>
                  <a:srgbClr val="000000"/>
                </a:solidFill>
                <a:latin typeface="Calibri"/>
              </a:rPr>
              <a:t>Click to edit Master text styles</a:t>
            </a:r>
            <a:endParaRPr b="0" lang="en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rgbClr val="000000"/>
                </a:solidFill>
                <a:latin typeface="Calibri"/>
              </a:rPr>
              <a:t>Second level</a:t>
            </a:r>
            <a:endParaRPr b="0" lang="en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Third level</a:t>
            </a:r>
            <a:endParaRPr b="0" lang="en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rgbClr val="000000"/>
                </a:solidFill>
                <a:latin typeface="Calibri"/>
              </a:rPr>
              <a:t>Fourth level</a:t>
            </a: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rgbClr val="000000"/>
                </a:solidFill>
                <a:latin typeface="Calibri"/>
              </a:rPr>
              <a:t>Fifth level</a:t>
            </a:r>
            <a:endParaRPr b="0" lang="en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en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5598D1F-A3B5-4E4A-A61D-E5A065B52EE2}" type="slidenum">
              <a:rPr b="0" lang="en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s://vk.com/wall-175291177_1261" TargetMode="External"/><Relationship Id="rId3" Type="http://schemas.openxmlformats.org/officeDocument/2006/relationships/hyperlink" Target="https://vk.com/wall-175291177_1219" TargetMode="External"/><Relationship Id="rId4" Type="http://schemas.openxmlformats.org/officeDocument/2006/relationships/hyperlink" Target="https://vk.com/wall-175291177_1008" TargetMode="External"/><Relationship Id="rId5" Type="http://schemas.openxmlformats.org/officeDocument/2006/relationships/image" Target="../media/image2.jpeg"/><Relationship Id="rId6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s://vk.com/wall-86527327_76551" TargetMode="External"/><Relationship Id="rId3" Type="http://schemas.openxmlformats.org/officeDocument/2006/relationships/hyperlink" Target="https://vk.com/wall-175291177_1703" TargetMode="External"/><Relationship Id="rId4" Type="http://schemas.openxmlformats.org/officeDocument/2006/relationships/hyperlink" Target="https://vk.com/wall-175291177_1819" TargetMode="External"/><Relationship Id="rId5" Type="http://schemas.openxmlformats.org/officeDocument/2006/relationships/hyperlink" Target="https://vk.com/wall-175291177_1856" TargetMode="External"/><Relationship Id="rId6" Type="http://schemas.openxmlformats.org/officeDocument/2006/relationships/hyperlink" Target="https://vk.com/wall-175291177_1912" TargetMode="External"/><Relationship Id="rId7" Type="http://schemas.openxmlformats.org/officeDocument/2006/relationships/hyperlink" Target="https://vk.com/wall-175291177_2021" TargetMode="External"/><Relationship Id="rId8" Type="http://schemas.openxmlformats.org/officeDocument/2006/relationships/hyperlink" Target="https://vk.com/wall-175291177_2005" TargetMode="External"/><Relationship Id="rId9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ounded Rectangle 3"/>
          <p:cNvSpPr/>
          <p:nvPr/>
        </p:nvSpPr>
        <p:spPr>
          <a:xfrm>
            <a:off x="441360" y="1145520"/>
            <a:ext cx="11319120" cy="5370480"/>
          </a:xfrm>
          <a:prstGeom prst="roundRect">
            <a:avLst>
              <a:gd name="adj" fmla="val 5904"/>
            </a:avLst>
          </a:prstGeom>
          <a:solidFill>
            <a:srgbClr val="a7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83" name="Picture 5" descr=""/>
          <p:cNvPicPr/>
          <p:nvPr/>
        </p:nvPicPr>
        <p:blipFill>
          <a:blip r:embed="rId1"/>
          <a:stretch/>
        </p:blipFill>
        <p:spPr>
          <a:xfrm>
            <a:off x="9963000" y="113400"/>
            <a:ext cx="1661040" cy="864000"/>
          </a:xfrm>
          <a:prstGeom prst="rect">
            <a:avLst/>
          </a:prstGeom>
          <a:ln w="0">
            <a:noFill/>
          </a:ln>
        </p:spPr>
      </p:pic>
      <p:sp>
        <p:nvSpPr>
          <p:cNvPr id="84" name="TextBox 7"/>
          <p:cNvSpPr/>
          <p:nvPr/>
        </p:nvSpPr>
        <p:spPr>
          <a:xfrm>
            <a:off x="794880" y="1848600"/>
            <a:ext cx="592344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ffffff"/>
                </a:solidFill>
                <a:latin typeface="Calibri"/>
              </a:rPr>
              <a:t>Всероссийский конкурсный отбор проектов </a:t>
            </a:r>
            <a:br>
              <a:rPr sz="2400"/>
            </a:br>
            <a:r>
              <a:rPr b="0" lang="ru-RU" sz="2400" spc="-1" strike="noStrike">
                <a:solidFill>
                  <a:srgbClr val="ffffff"/>
                </a:solidFill>
                <a:latin typeface="Calibri"/>
              </a:rPr>
              <a:t>«Женщины за здоровое общество»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TextBox 8"/>
          <p:cNvSpPr/>
          <p:nvPr/>
        </p:nvSpPr>
        <p:spPr>
          <a:xfrm>
            <a:off x="767160" y="2921760"/>
            <a:ext cx="5328360" cy="15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ts val="5700"/>
              </a:lnSpc>
            </a:pPr>
            <a:r>
              <a:rPr b="0" lang="ru-RU" sz="4800" spc="-1" strike="noStrike">
                <a:solidFill>
                  <a:srgbClr val="ffffff"/>
                </a:solidFill>
                <a:latin typeface="Playfair Display"/>
              </a:rPr>
              <a:t>Школа будущей мамы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TextBox 9"/>
          <p:cNvSpPr/>
          <p:nvPr/>
        </p:nvSpPr>
        <p:spPr>
          <a:xfrm>
            <a:off x="699120" y="5488200"/>
            <a:ext cx="802656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ffffff"/>
                </a:solidFill>
                <a:latin typeface="Calibri"/>
              </a:rPr>
              <a:t>Руководитель команды: Кузнецова Яна Владимировна, Россия, г.Рязань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TextBox 10"/>
          <p:cNvSpPr/>
          <p:nvPr/>
        </p:nvSpPr>
        <p:spPr>
          <a:xfrm>
            <a:off x="767160" y="4523760"/>
            <a:ext cx="5352840" cy="10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ffffff"/>
                </a:solidFill>
                <a:latin typeface="Playfair Display"/>
              </a:rPr>
              <a:t>Номинация: материнство и детство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 w="0">
            <a:noFill/>
          </a:ln>
        </p:spPr>
      </p:pic>
      <p:sp>
        <p:nvSpPr>
          <p:cNvPr id="164" name="Rounded Rectangle 4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5" name="TextBox 5"/>
          <p:cNvSpPr/>
          <p:nvPr/>
        </p:nvSpPr>
        <p:spPr>
          <a:xfrm>
            <a:off x="540000" y="588600"/>
            <a:ext cx="62712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Каналы продвижения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TextBox 6"/>
          <p:cNvSpPr/>
          <p:nvPr/>
        </p:nvSpPr>
        <p:spPr>
          <a:xfrm>
            <a:off x="599040" y="1270440"/>
            <a:ext cx="10730880" cy="51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Указываются каналы продвижения проекта, которые преимущественно будут использованы. Здесь важно указать: наименование ресурсов, предоставить конкретную ссылку на ресурс, указать относительно каждого канала продвижения инструменты продвижения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Прямоугольник: скругленные углы 19"/>
          <p:cNvSpPr/>
          <p:nvPr/>
        </p:nvSpPr>
        <p:spPr>
          <a:xfrm>
            <a:off x="599040" y="1952280"/>
            <a:ext cx="2538360" cy="12812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8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https://vk.com/rgk1rzn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Прямоугольник: скругленные углы 20"/>
          <p:cNvSpPr/>
          <p:nvPr/>
        </p:nvSpPr>
        <p:spPr>
          <a:xfrm>
            <a:off x="3265200" y="1952280"/>
            <a:ext cx="8327160" cy="12812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Актуальная информация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Прямоугольник: скругленные углы 21"/>
          <p:cNvSpPr/>
          <p:nvPr/>
        </p:nvSpPr>
        <p:spPr>
          <a:xfrm>
            <a:off x="599040" y="3392640"/>
            <a:ext cx="2538360" cy="12812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8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https://rgk1rzn.ru/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Прямоугольник: скругленные углы 22"/>
          <p:cNvSpPr/>
          <p:nvPr/>
        </p:nvSpPr>
        <p:spPr>
          <a:xfrm>
            <a:off x="3265200" y="3392640"/>
            <a:ext cx="8327160" cy="12812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Актуальная информация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 w="0">
            <a:noFill/>
          </a:ln>
        </p:spPr>
      </p:pic>
      <p:sp>
        <p:nvSpPr>
          <p:cNvPr id="172" name="Rounded Rectangle 4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73" name="TextBox 5"/>
          <p:cNvSpPr/>
          <p:nvPr/>
        </p:nvSpPr>
        <p:spPr>
          <a:xfrm>
            <a:off x="600120" y="588600"/>
            <a:ext cx="191988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Ресурсы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TextBox 6"/>
          <p:cNvSpPr/>
          <p:nvPr/>
        </p:nvSpPr>
        <p:spPr>
          <a:xfrm>
            <a:off x="599040" y="1270440"/>
            <a:ext cx="10730880" cy="51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Указываются какие ресурсы есть в проекте, в т.ч. Финансовые, организационные, информационные и пр.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Отдельно выделяются какие ресурсы требуются проекту для его воплощения и реализации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TextBox 7"/>
          <p:cNvSpPr/>
          <p:nvPr/>
        </p:nvSpPr>
        <p:spPr>
          <a:xfrm>
            <a:off x="394560" y="195228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5400" spc="-1" strike="noStrike">
                <a:solidFill>
                  <a:srgbClr val="b9d04a"/>
                </a:solidFill>
                <a:latin typeface="Dita Sweet"/>
              </a:rPr>
              <a:t>1</a:t>
            </a:r>
            <a:r>
              <a:rPr b="0" lang="ru-RU" sz="5400" spc="-1" strike="noStrike">
                <a:solidFill>
                  <a:srgbClr val="b9d04a"/>
                </a:solidFill>
                <a:latin typeface="Dita Sweet"/>
              </a:rPr>
              <a:t>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TextBox 8"/>
          <p:cNvSpPr/>
          <p:nvPr/>
        </p:nvSpPr>
        <p:spPr>
          <a:xfrm>
            <a:off x="435240" y="325836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</a:rPr>
              <a:t>2.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TextBox 9"/>
          <p:cNvSpPr/>
          <p:nvPr/>
        </p:nvSpPr>
        <p:spPr>
          <a:xfrm>
            <a:off x="452160" y="464580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</a:rPr>
              <a:t>3.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TextBox 10"/>
          <p:cNvSpPr/>
          <p:nvPr/>
        </p:nvSpPr>
        <p:spPr>
          <a:xfrm>
            <a:off x="1260000" y="2160000"/>
            <a:ext cx="3541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Конференц зал ЖК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TextBox 11"/>
          <p:cNvSpPr/>
          <p:nvPr/>
        </p:nvSpPr>
        <p:spPr>
          <a:xfrm>
            <a:off x="1265040" y="3429000"/>
            <a:ext cx="35413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Оборудование для демонстрации презентаций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TextBox 12"/>
          <p:cNvSpPr/>
          <p:nvPr/>
        </p:nvSpPr>
        <p:spPr>
          <a:xfrm>
            <a:off x="1265040" y="4880520"/>
            <a:ext cx="3541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Печатные материалы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TextBox 13"/>
          <p:cNvSpPr/>
          <p:nvPr/>
        </p:nvSpPr>
        <p:spPr>
          <a:xfrm>
            <a:off x="5240160" y="195228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</a:rPr>
              <a:t>4.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TextBox 14"/>
          <p:cNvSpPr/>
          <p:nvPr/>
        </p:nvSpPr>
        <p:spPr>
          <a:xfrm>
            <a:off x="5266440" y="325836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</a:rPr>
              <a:t>5.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TextBox 15"/>
          <p:cNvSpPr/>
          <p:nvPr/>
        </p:nvSpPr>
        <p:spPr>
          <a:xfrm>
            <a:off x="5297760" y="464580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</a:rPr>
              <a:t>6.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TextBox 16"/>
          <p:cNvSpPr/>
          <p:nvPr/>
        </p:nvSpPr>
        <p:spPr>
          <a:xfrm>
            <a:off x="6049800" y="2099880"/>
            <a:ext cx="3541320" cy="9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Необходимо рассмотреть возможность введения мотивационных бонусов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TextBox 17"/>
          <p:cNvSpPr/>
          <p:nvPr/>
        </p:nvSpPr>
        <p:spPr>
          <a:xfrm>
            <a:off x="6095880" y="3429000"/>
            <a:ext cx="354132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Приглашение специалистов помогающих профессий (психологов, юристов)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TextBox 18"/>
          <p:cNvSpPr/>
          <p:nvPr/>
        </p:nvSpPr>
        <p:spPr>
          <a:xfrm>
            <a:off x="6095880" y="4880520"/>
            <a:ext cx="354132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Финансирование для приобретения необходимого оборудования и расходного материала для повышения качества услуг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 w="0">
            <a:noFill/>
          </a:ln>
        </p:spPr>
      </p:pic>
      <p:sp>
        <p:nvSpPr>
          <p:cNvPr id="188" name="Rounded Rectangle 4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9" name="TextBox 5"/>
          <p:cNvSpPr/>
          <p:nvPr/>
        </p:nvSpPr>
        <p:spPr>
          <a:xfrm>
            <a:off x="676440" y="540000"/>
            <a:ext cx="364356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Команда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TextBox 6"/>
          <p:cNvSpPr/>
          <p:nvPr/>
        </p:nvSpPr>
        <p:spPr>
          <a:xfrm>
            <a:off x="599040" y="1162080"/>
            <a:ext cx="11037600" cy="136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Представляется информация о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Руководителе проекта: ФИО полностью, должность в юр.лице (если применимо), страна, регион, город, населенный пункт, где проживает, год рождения, фото, интересы, успешные аналогичные проекты (при наличии, обязательно с указанием ссылки в сети интернет или соцсетях)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Ключевых членов команды (до 3х): ФИО полностью, должность в юр.лице (если применимо), страна, регион, город, населенный пункт, где проживает, год рождения, фото – по каждому члену команды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Овал 2"/>
          <p:cNvSpPr/>
          <p:nvPr/>
        </p:nvSpPr>
        <p:spPr>
          <a:xfrm>
            <a:off x="599040" y="3109320"/>
            <a:ext cx="1384560" cy="13845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</a:rPr>
              <a:t>Вставить фото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TextBox 11"/>
          <p:cNvSpPr/>
          <p:nvPr/>
        </p:nvSpPr>
        <p:spPr>
          <a:xfrm>
            <a:off x="2880000" y="2984040"/>
            <a:ext cx="4320000" cy="328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Кузнецова Яна Владимировна, врач акушер-гинеколог первой квалификационной категории, врач УЗД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, РФ</a:t>
            </a: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, г.Рязань, 1988г.р.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интересы: профессиональная деятельность, повышение квалификации.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Успешные аналогичные проекты: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Всероссийский спортивный марафон «Сила России»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для беременных: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hlinkClick r:id="rId2"/>
              </a:rPr>
              <a:t>https://vk.com/wall-175291177_1261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hlinkClick r:id="rId3"/>
              </a:rPr>
              <a:t>https://vk.com/wall-175291177_1219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Участие в форуме-семинаре «Территория женского счастья»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hlinkClick r:id="rId4"/>
              </a:rPr>
              <a:t>https://vk.com/wall-175291177_1008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TextBox 15"/>
          <p:cNvSpPr/>
          <p:nvPr/>
        </p:nvSpPr>
        <p:spPr>
          <a:xfrm>
            <a:off x="720000" y="2590920"/>
            <a:ext cx="341208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a72e88"/>
                </a:solidFill>
                <a:latin typeface="Playfair Display SemiBold"/>
              </a:rPr>
              <a:t>Руководители проекта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4" name="" descr=""/>
          <p:cNvPicPr/>
          <p:nvPr/>
        </p:nvPicPr>
        <p:blipFill>
          <a:blip r:embed="rId5"/>
          <a:stretch/>
        </p:blipFill>
        <p:spPr>
          <a:xfrm>
            <a:off x="720000" y="2985480"/>
            <a:ext cx="1980000" cy="2313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 w="0">
            <a:noFill/>
          </a:ln>
        </p:spPr>
      </p:pic>
      <p:sp>
        <p:nvSpPr>
          <p:cNvPr id="89" name="Rounded Rectangle 4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0" name="TextBox 5"/>
          <p:cNvSpPr/>
          <p:nvPr/>
        </p:nvSpPr>
        <p:spPr>
          <a:xfrm>
            <a:off x="658080" y="588600"/>
            <a:ext cx="852192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Проблематизация. Актуальность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TextBox 6"/>
          <p:cNvSpPr/>
          <p:nvPr/>
        </p:nvSpPr>
        <p:spPr>
          <a:xfrm>
            <a:off x="599040" y="1545120"/>
            <a:ext cx="10730880" cy="100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Прямоугольник: скругленные углы 5"/>
          <p:cNvSpPr/>
          <p:nvPr/>
        </p:nvSpPr>
        <p:spPr>
          <a:xfrm>
            <a:off x="704160" y="3321360"/>
            <a:ext cx="10730880" cy="2847960"/>
          </a:xfrm>
          <a:prstGeom prst="roundRect">
            <a:avLst>
              <a:gd name="adj" fmla="val 6704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3" name="TextBox 8"/>
          <p:cNvSpPr/>
          <p:nvPr/>
        </p:nvSpPr>
        <p:spPr>
          <a:xfrm>
            <a:off x="1770840" y="3558600"/>
            <a:ext cx="92952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Calibri"/>
              </a:rPr>
              <a:t>«Школа будущей мамы» - это комплекс занятий, направленных на информированность женщины о беременности, родах, послеродовом периоде и грудном вскармливании.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extBox 9"/>
          <p:cNvSpPr/>
          <p:nvPr/>
        </p:nvSpPr>
        <p:spPr>
          <a:xfrm>
            <a:off x="1770840" y="4324680"/>
            <a:ext cx="92952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Calibri"/>
              </a:rPr>
              <a:t>Это комплексная медицинская профилактическая услуга, направленная на укрепление традиционных семейных ценностей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extBox 10"/>
          <p:cNvSpPr/>
          <p:nvPr/>
        </p:nvSpPr>
        <p:spPr>
          <a:xfrm>
            <a:off x="1770840" y="5160600"/>
            <a:ext cx="92952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ffff"/>
                </a:solidFill>
                <a:latin typeface="Calibri"/>
              </a:rPr>
              <a:t>«Школа будущей мамы» - это психологическая подготовка семьи к появлению ребенка, формирование благоприятной и комфортной психоэмоциональной среды, что способствует приверженности женщины к многодетности.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TextBox 11"/>
          <p:cNvSpPr/>
          <p:nvPr/>
        </p:nvSpPr>
        <p:spPr>
          <a:xfrm>
            <a:off x="715320" y="337212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5400" spc="-1" strike="noStrike">
                <a:solidFill>
                  <a:srgbClr val="ffffff"/>
                </a:solidFill>
                <a:latin typeface="Dita Sweet"/>
              </a:rPr>
              <a:t>1</a:t>
            </a:r>
            <a:r>
              <a:rPr b="0" lang="ru-RU" sz="5400" spc="-1" strike="noStrike">
                <a:solidFill>
                  <a:srgbClr val="ffffff"/>
                </a:solidFill>
                <a:latin typeface="Dita Sweet"/>
              </a:rPr>
              <a:t>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TextBox 12"/>
          <p:cNvSpPr/>
          <p:nvPr/>
        </p:nvSpPr>
        <p:spPr>
          <a:xfrm>
            <a:off x="756000" y="417780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ffffff"/>
                </a:solidFill>
                <a:latin typeface="Dita Sweet"/>
              </a:rPr>
              <a:t>2.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TextBox 13"/>
          <p:cNvSpPr/>
          <p:nvPr/>
        </p:nvSpPr>
        <p:spPr>
          <a:xfrm>
            <a:off x="773280" y="502236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ffffff"/>
                </a:solidFill>
                <a:latin typeface="Dita Sweet"/>
              </a:rPr>
              <a:t>3.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"/>
          <p:cNvSpPr txBox="1"/>
          <p:nvPr/>
        </p:nvSpPr>
        <p:spPr>
          <a:xfrm>
            <a:off x="720000" y="1411200"/>
            <a:ext cx="10620000" cy="1648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Тезисно раскрывается почему проект важен, в чем его актуальность, какие социальные проблемы решаются с помощью проекта.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Приводится статистика (если возможно), характеризующая актуальность и значимость проекта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Отдельно указывается на какой территории будет происходить реализация проекта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 w="0">
            <a:noFill/>
          </a:ln>
        </p:spPr>
      </p:pic>
      <p:sp>
        <p:nvSpPr>
          <p:cNvPr id="101" name="Rounded Rectangle 4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2" name="TextBox 14"/>
          <p:cNvSpPr/>
          <p:nvPr/>
        </p:nvSpPr>
        <p:spPr>
          <a:xfrm>
            <a:off x="348840" y="588600"/>
            <a:ext cx="406872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Целевая аудитория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TextBox 15"/>
          <p:cNvSpPr/>
          <p:nvPr/>
        </p:nvSpPr>
        <p:spPr>
          <a:xfrm>
            <a:off x="599040" y="1545120"/>
            <a:ext cx="7707240" cy="100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Описывается основная целевая аудитория проекта, представляется ее социально-демографический паспорт: возраст, пол, социальный статус, уровень образования, занятость или ее отсутствие и пр.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"/>
          <p:cNvSpPr txBox="1"/>
          <p:nvPr/>
        </p:nvSpPr>
        <p:spPr>
          <a:xfrm>
            <a:off x="540000" y="2700000"/>
            <a:ext cx="11340000" cy="1108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Целевой аудиторией являются все беременные женщины, стоящие на учете в женской консультации,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различного социального статуса, образования, занятости.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 w="0">
            <a:noFill/>
          </a:ln>
        </p:spPr>
      </p:pic>
      <p:sp>
        <p:nvSpPr>
          <p:cNvPr id="106" name="Rounded Rectangle 4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7" name="TextBox 5"/>
          <p:cNvSpPr/>
          <p:nvPr/>
        </p:nvSpPr>
        <p:spPr>
          <a:xfrm>
            <a:off x="599040" y="588600"/>
            <a:ext cx="707724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Стадия проекта. Зрелость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TextBox 6"/>
          <p:cNvSpPr/>
          <p:nvPr/>
        </p:nvSpPr>
        <p:spPr>
          <a:xfrm>
            <a:off x="1039680" y="1918080"/>
            <a:ext cx="10290240" cy="161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1199"/>
              </a:spcBef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Активный проект (продумана архитектура проекта собрана команда, понятны ресурсы, источники продвижения проекта, реализация начата/продолжается)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TextBox 8"/>
          <p:cNvSpPr/>
          <p:nvPr/>
        </p:nvSpPr>
        <p:spPr>
          <a:xfrm>
            <a:off x="599040" y="1324440"/>
            <a:ext cx="1073088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1199"/>
              </a:spcBef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Выбирается один из возможных вариантов статусов проекта: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Овал 8"/>
          <p:cNvSpPr/>
          <p:nvPr/>
        </p:nvSpPr>
        <p:spPr>
          <a:xfrm>
            <a:off x="707760" y="2481120"/>
            <a:ext cx="239040" cy="23904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 w="0">
            <a:noFill/>
          </a:ln>
        </p:spPr>
      </p:pic>
      <p:sp>
        <p:nvSpPr>
          <p:cNvPr id="112" name="Rounded Rectangle 4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3" name="TextBox 5"/>
          <p:cNvSpPr/>
          <p:nvPr/>
        </p:nvSpPr>
        <p:spPr>
          <a:xfrm>
            <a:off x="615600" y="588600"/>
            <a:ext cx="833616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Миссия проекта. Цели и задачи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TextBox 6"/>
          <p:cNvSpPr/>
          <p:nvPr/>
        </p:nvSpPr>
        <p:spPr>
          <a:xfrm>
            <a:off x="599040" y="1301040"/>
            <a:ext cx="110782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Описывается миссия проекта. Какие цели достигаются за счет проекта.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Какие задачи ставит перед собой участник конкурсного отбора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TextBox 7"/>
          <p:cNvSpPr/>
          <p:nvPr/>
        </p:nvSpPr>
        <p:spPr>
          <a:xfrm>
            <a:off x="559800" y="319932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5400" spc="-1" strike="noStrike">
                <a:solidFill>
                  <a:srgbClr val="a72e88"/>
                </a:solidFill>
                <a:latin typeface="Dita Sweet"/>
              </a:rPr>
              <a:t>1</a:t>
            </a:r>
            <a:r>
              <a:rPr b="0" lang="ru-RU" sz="5400" spc="-1" strike="noStrike">
                <a:solidFill>
                  <a:srgbClr val="a72e88"/>
                </a:solidFill>
                <a:latin typeface="Dita Sweet"/>
              </a:rPr>
              <a:t>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TextBox 8"/>
          <p:cNvSpPr/>
          <p:nvPr/>
        </p:nvSpPr>
        <p:spPr>
          <a:xfrm>
            <a:off x="600480" y="400500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a72e88"/>
                </a:solidFill>
                <a:latin typeface="Dita Sweet"/>
              </a:rPr>
              <a:t>2.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TextBox 9"/>
          <p:cNvSpPr/>
          <p:nvPr/>
        </p:nvSpPr>
        <p:spPr>
          <a:xfrm>
            <a:off x="617400" y="484920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a72e88"/>
                </a:solidFill>
                <a:latin typeface="Dita Sweet"/>
              </a:rPr>
              <a:t>3.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TextBox 10"/>
          <p:cNvSpPr/>
          <p:nvPr/>
        </p:nvSpPr>
        <p:spPr>
          <a:xfrm>
            <a:off x="4757400" y="319932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5400" spc="-1" strike="noStrike">
                <a:solidFill>
                  <a:srgbClr val="b9d04a"/>
                </a:solidFill>
                <a:latin typeface="Dita Sweet"/>
              </a:rPr>
              <a:t>1</a:t>
            </a:r>
            <a:r>
              <a:rPr b="0" lang="ru-RU" sz="5400" spc="-1" strike="noStrike">
                <a:solidFill>
                  <a:srgbClr val="b9d04a"/>
                </a:solidFill>
                <a:latin typeface="Dita Sweet"/>
              </a:rPr>
              <a:t>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TextBox 11"/>
          <p:cNvSpPr/>
          <p:nvPr/>
        </p:nvSpPr>
        <p:spPr>
          <a:xfrm>
            <a:off x="4776840" y="400392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</a:rPr>
              <a:t>2.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TextBox 12"/>
          <p:cNvSpPr/>
          <p:nvPr/>
        </p:nvSpPr>
        <p:spPr>
          <a:xfrm>
            <a:off x="4776840" y="4849200"/>
            <a:ext cx="100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b9d04a"/>
                </a:solidFill>
                <a:latin typeface="Dita Sweet"/>
              </a:rPr>
              <a:t>3.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TextBox 13"/>
          <p:cNvSpPr/>
          <p:nvPr/>
        </p:nvSpPr>
        <p:spPr>
          <a:xfrm>
            <a:off x="549720" y="2534760"/>
            <a:ext cx="31500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0d0d0d"/>
                </a:solidFill>
                <a:latin typeface="Playfair Display SemiBold"/>
              </a:rPr>
              <a:t>Цели и задачи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TextBox 14"/>
          <p:cNvSpPr/>
          <p:nvPr/>
        </p:nvSpPr>
        <p:spPr>
          <a:xfrm>
            <a:off x="1430280" y="3346560"/>
            <a:ext cx="35413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Повышение информированности женщин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TextBox 15"/>
          <p:cNvSpPr/>
          <p:nvPr/>
        </p:nvSpPr>
        <p:spPr>
          <a:xfrm>
            <a:off x="1430280" y="4005000"/>
            <a:ext cx="354132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Формирование и укрепление традиционных семейных ценностей у супругов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TextBox 16"/>
          <p:cNvSpPr/>
          <p:nvPr/>
        </p:nvSpPr>
        <p:spPr>
          <a:xfrm>
            <a:off x="1401840" y="5009400"/>
            <a:ext cx="354132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Формирование у беременных женщин ответственного отношения к своему положению и бережного отношения к здоровью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TextBox 17"/>
          <p:cNvSpPr/>
          <p:nvPr/>
        </p:nvSpPr>
        <p:spPr>
          <a:xfrm>
            <a:off x="5580000" y="3240000"/>
            <a:ext cx="4622400" cy="9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Сформировать у беременной женщины навыки по самоконтролю за состоянием здоровья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TextBox 18"/>
          <p:cNvSpPr/>
          <p:nvPr/>
        </p:nvSpPr>
        <p:spPr>
          <a:xfrm>
            <a:off x="5580000" y="4175280"/>
            <a:ext cx="35413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Закрепить у женщин мотивацию к здоровому образу жизни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TextBox 19"/>
          <p:cNvSpPr/>
          <p:nvPr/>
        </p:nvSpPr>
        <p:spPr>
          <a:xfrm>
            <a:off x="5637600" y="5084280"/>
            <a:ext cx="354132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Сформировать у супруга ответственного отношения к отцовству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 w="0">
            <a:noFill/>
          </a:ln>
        </p:spPr>
      </p:pic>
      <p:sp>
        <p:nvSpPr>
          <p:cNvPr id="129" name="Rounded Rectangle 4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0" name="TextBox 5"/>
          <p:cNvSpPr/>
          <p:nvPr/>
        </p:nvSpPr>
        <p:spPr>
          <a:xfrm>
            <a:off x="474120" y="588600"/>
            <a:ext cx="278100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Суть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TextBox 6"/>
          <p:cNvSpPr/>
          <p:nvPr/>
        </p:nvSpPr>
        <p:spPr>
          <a:xfrm>
            <a:off x="599040" y="1311840"/>
            <a:ext cx="107308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Кратко и тезисно описывается суть проекта: что за проект, какая «механика» проекта, из каких инициатив/событий состоит проект, как реализуется либо будет реализовываться проекта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Прямоугольник: скругленные углы 11"/>
          <p:cNvSpPr/>
          <p:nvPr/>
        </p:nvSpPr>
        <p:spPr>
          <a:xfrm>
            <a:off x="1266840" y="2255040"/>
            <a:ext cx="9658080" cy="115020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На приеме врача акушера-гинеколога беременным женщинам вручаются приглашения для посещения школы будущей мамы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Прямоугольник: скругленные углы 15"/>
          <p:cNvSpPr/>
          <p:nvPr/>
        </p:nvSpPr>
        <p:spPr>
          <a:xfrm>
            <a:off x="1266840" y="3640680"/>
            <a:ext cx="9658080" cy="115020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Формируется доступная для женщин (в соц.сетях, госпабликах, сайте организации) расписание образовательных занятий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Прямоугольник: скругленные углы 16"/>
          <p:cNvSpPr/>
          <p:nvPr/>
        </p:nvSpPr>
        <p:spPr>
          <a:xfrm>
            <a:off x="1266840" y="5026320"/>
            <a:ext cx="9658080" cy="115020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Занятия носят цикличный характер и проводятся в интерактивной форме по 60 мин 1 раз в неделю в формате диалога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 w="0">
            <a:noFill/>
          </a:ln>
        </p:spPr>
      </p:pic>
      <p:sp>
        <p:nvSpPr>
          <p:cNvPr id="136" name="Rounded Rectangle 4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7" name="TextBox 5"/>
          <p:cNvSpPr/>
          <p:nvPr/>
        </p:nvSpPr>
        <p:spPr>
          <a:xfrm>
            <a:off x="720000" y="588600"/>
            <a:ext cx="390132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Механика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TextBox 6"/>
          <p:cNvSpPr/>
          <p:nvPr/>
        </p:nvSpPr>
        <p:spPr>
          <a:xfrm>
            <a:off x="599040" y="1311840"/>
            <a:ext cx="1073088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Описываются отличительные характеристики проекта с точки зрения его реализации: </a:t>
            </a:r>
            <a:br>
              <a:rPr sz="2000"/>
            </a:b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как происходит запуск проекта, какие используются инструменты, какая последовательность шагов по созданию проекта применяются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Прямоугольник: скругленные углы 6"/>
          <p:cNvSpPr/>
          <p:nvPr/>
        </p:nvSpPr>
        <p:spPr>
          <a:xfrm>
            <a:off x="599040" y="2475720"/>
            <a:ext cx="4844880" cy="179136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Проект запущен и успешно реализуется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Прямоугольник: скругленные углы 7"/>
          <p:cNvSpPr/>
          <p:nvPr/>
        </p:nvSpPr>
        <p:spPr>
          <a:xfrm>
            <a:off x="5559840" y="2475720"/>
            <a:ext cx="6032520" cy="179136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Инструменты: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1. Прием врача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2. Информирование в соц. сетях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3. Оффлайн консультации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Прямоугольник: скругленные углы 8"/>
          <p:cNvSpPr/>
          <p:nvPr/>
        </p:nvSpPr>
        <p:spPr>
          <a:xfrm>
            <a:off x="599040" y="4398120"/>
            <a:ext cx="10993320" cy="179136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Последовательность: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1. Вручение каждой женщине приглашения с расписанием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2. Онлайн регистрация на занятие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3. Обработка запросов женщин по интересующим темам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 w="0">
            <a:noFill/>
          </a:ln>
        </p:spPr>
      </p:pic>
      <p:sp>
        <p:nvSpPr>
          <p:cNvPr id="143" name="Rounded Rectangle 4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4" name="TextBox 5"/>
          <p:cNvSpPr/>
          <p:nvPr/>
        </p:nvSpPr>
        <p:spPr>
          <a:xfrm>
            <a:off x="540000" y="588600"/>
            <a:ext cx="638244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Основные результаты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TextBox 6"/>
          <p:cNvSpPr/>
          <p:nvPr/>
        </p:nvSpPr>
        <p:spPr>
          <a:xfrm>
            <a:off x="599040" y="1311840"/>
            <a:ext cx="107308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Указывается до 5 основных результатов проекта, которые будут достигнуты в 2025 году </a:t>
            </a:r>
            <a:br>
              <a:rPr sz="2000"/>
            </a:b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и в последующем периоде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Овал 9"/>
          <p:cNvSpPr/>
          <p:nvPr/>
        </p:nvSpPr>
        <p:spPr>
          <a:xfrm>
            <a:off x="707760" y="2296440"/>
            <a:ext cx="239040" cy="23904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7" name="Овал 10"/>
          <p:cNvSpPr/>
          <p:nvPr/>
        </p:nvSpPr>
        <p:spPr>
          <a:xfrm>
            <a:off x="707760" y="2937240"/>
            <a:ext cx="239040" cy="23904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8" name="Овал 11"/>
          <p:cNvSpPr/>
          <p:nvPr/>
        </p:nvSpPr>
        <p:spPr>
          <a:xfrm>
            <a:off x="707760" y="3555720"/>
            <a:ext cx="239040" cy="23904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9" name="Овал 12"/>
          <p:cNvSpPr/>
          <p:nvPr/>
        </p:nvSpPr>
        <p:spPr>
          <a:xfrm>
            <a:off x="707760" y="4174200"/>
            <a:ext cx="239040" cy="23904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0" name="Овал 13"/>
          <p:cNvSpPr/>
          <p:nvPr/>
        </p:nvSpPr>
        <p:spPr>
          <a:xfrm>
            <a:off x="707760" y="4799160"/>
            <a:ext cx="239040" cy="239040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1" name="TextBox 12"/>
          <p:cNvSpPr/>
          <p:nvPr/>
        </p:nvSpPr>
        <p:spPr>
          <a:xfrm>
            <a:off x="1096920" y="2219760"/>
            <a:ext cx="103244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Психологическая подготовка семьи к рождению ребенка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TextBox 13"/>
          <p:cNvSpPr/>
          <p:nvPr/>
        </p:nvSpPr>
        <p:spPr>
          <a:xfrm>
            <a:off x="1096920" y="2844360"/>
            <a:ext cx="103244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Привитие ценности грудного вскармливания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TextBox 14"/>
          <p:cNvSpPr/>
          <p:nvPr/>
        </p:nvSpPr>
        <p:spPr>
          <a:xfrm>
            <a:off x="1096920" y="3469320"/>
            <a:ext cx="103244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Формирование ответственного отношения к здоровью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TextBox 15"/>
          <p:cNvSpPr/>
          <p:nvPr/>
        </p:nvSpPr>
        <p:spPr>
          <a:xfrm>
            <a:off x="1096920" y="4093920"/>
            <a:ext cx="103244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Формирование положительных установок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TextBox 16"/>
          <p:cNvSpPr/>
          <p:nvPr/>
        </p:nvSpPr>
        <p:spPr>
          <a:xfrm>
            <a:off x="1096920" y="4718520"/>
            <a:ext cx="103244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Повышение удовлетворенности женщин течением беременности и предстоящими родами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3" descr=""/>
          <p:cNvPicPr/>
          <p:nvPr/>
        </p:nvPicPr>
        <p:blipFill>
          <a:blip r:embed="rId1"/>
          <a:stretch/>
        </p:blipFill>
        <p:spPr>
          <a:xfrm>
            <a:off x="10427040" y="334080"/>
            <a:ext cx="1176120" cy="611640"/>
          </a:xfrm>
          <a:prstGeom prst="rect">
            <a:avLst/>
          </a:prstGeom>
          <a:ln w="0">
            <a:noFill/>
          </a:ln>
        </p:spPr>
      </p:pic>
      <p:sp>
        <p:nvSpPr>
          <p:cNvPr id="157" name="Rounded Rectangle 4"/>
          <p:cNvSpPr/>
          <p:nvPr/>
        </p:nvSpPr>
        <p:spPr>
          <a:xfrm>
            <a:off x="325800" y="252360"/>
            <a:ext cx="11697480" cy="6492240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8" name="TextBox 5"/>
          <p:cNvSpPr/>
          <p:nvPr/>
        </p:nvSpPr>
        <p:spPr>
          <a:xfrm>
            <a:off x="540000" y="588600"/>
            <a:ext cx="67863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Информация о текущем статусе </a:t>
            </a:r>
            <a:br>
              <a:rPr sz="2800"/>
            </a:br>
            <a:r>
              <a:rPr b="0" lang="ru-RU" sz="2800" spc="-1" strike="noStrike">
                <a:solidFill>
                  <a:srgbClr val="a72e88"/>
                </a:solidFill>
                <a:latin typeface="Playfair Display SemiBold"/>
              </a:rPr>
              <a:t>реализации проекта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TextBox 6"/>
          <p:cNvSpPr/>
          <p:nvPr/>
        </p:nvSpPr>
        <p:spPr>
          <a:xfrm>
            <a:off x="599040" y="1584360"/>
            <a:ext cx="1073088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Описывается тезисно какие на момент подачи заявки на конкурсный отбор выполнены «шаги» по реализации проекта. Желательно представить статистические данные, подтверждающие текущий статус проекта, а также представить ссылки на сайты/ видео-контент/статьи в СМИ / посты в соцсетях и прочее, подтверждающее текущий статус проекта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Прямоугольник: скругленные углы 19"/>
          <p:cNvSpPr/>
          <p:nvPr/>
        </p:nvSpPr>
        <p:spPr>
          <a:xfrm>
            <a:off x="599040" y="2454840"/>
            <a:ext cx="4844880" cy="18986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Проект реализуется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Прямоугольник: скругленные углы 20"/>
          <p:cNvSpPr/>
          <p:nvPr/>
        </p:nvSpPr>
        <p:spPr>
          <a:xfrm>
            <a:off x="5540400" y="2313360"/>
            <a:ext cx="6032520" cy="216000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hlinkClick r:id="rId2"/>
              </a:rPr>
              <a:t>https://vk.com/wall-86527327_76551</a:t>
            </a:r>
            <a:endParaRPr b="0" lang="ru-RU" sz="1800" spc="-1" strike="noStrike">
              <a:solidFill>
                <a:srgbClr val="000000"/>
              </a:solidFill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hlinkClick r:id="rId3"/>
              </a:rPr>
              <a:t>https://vk.com/wall-175291177_1703</a:t>
            </a:r>
            <a:endParaRPr b="0" lang="ru-RU" sz="1800" spc="-1" strike="noStrike">
              <a:solidFill>
                <a:srgbClr val="000000"/>
              </a:solidFill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hlinkClick r:id="rId4"/>
              </a:rPr>
              <a:t>https://vk.com/wall-175291177_1819</a:t>
            </a:r>
            <a:endParaRPr b="0" lang="ru-RU" sz="1800" spc="-1" strike="noStrike">
              <a:solidFill>
                <a:srgbClr val="000000"/>
              </a:solidFill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hlinkClick r:id="rId5"/>
              </a:rPr>
              <a:t>https://vk.com/wall-175291177_1856</a:t>
            </a:r>
            <a:endParaRPr b="0" lang="ru-RU" sz="1800" spc="-1" strike="noStrike">
              <a:solidFill>
                <a:srgbClr val="000000"/>
              </a:solidFill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hlinkClick r:id="rId6"/>
              </a:rPr>
              <a:t>https://vk.com/wall-175291177_1912</a:t>
            </a:r>
            <a:endParaRPr b="0" lang="ru-RU" sz="1800" spc="-1" strike="noStrike">
              <a:solidFill>
                <a:srgbClr val="000000"/>
              </a:solidFill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Microsoft YaHei"/>
                <a:hlinkClick r:id="rId7"/>
              </a:rPr>
              <a:t>https://vk.com/wall-175291177_2021</a:t>
            </a:r>
            <a:endParaRPr b="0" lang="ru-RU" sz="1800" spc="-1" strike="noStrike">
              <a:solidFill>
                <a:srgbClr val="000000"/>
              </a:solidFill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hlinkClick r:id="rId8"/>
              </a:rPr>
              <a:t>https://vk.com/wall-175291177_2005</a:t>
            </a:r>
            <a:endParaRPr b="0" lang="ru-RU" sz="1800" spc="-1" strike="noStrike">
              <a:solidFill>
                <a:srgbClr val="000000"/>
              </a:solidFill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Microsoft YaHei"/>
            </a:endParaRPr>
          </a:p>
        </p:txBody>
      </p:sp>
      <p:sp>
        <p:nvSpPr>
          <p:cNvPr id="162" name="Прямоугольник: скругленные углы 21"/>
          <p:cNvSpPr/>
          <p:nvPr/>
        </p:nvSpPr>
        <p:spPr>
          <a:xfrm>
            <a:off x="599040" y="4503600"/>
            <a:ext cx="10993320" cy="179136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52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</a:rPr>
              <a:t>В неделю школу посещают 3-4 женщины одного срока беременности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Application>LibreOffice/7.4.7.2$Windows_X86_64 LibreOffice_project/723314e595e8007d3cf785c16538505a1c878ca5</Application>
  <AppVersion>15.0000</AppVersion>
  <Words>839</Words>
  <Paragraphs>104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2025-03-26T12:04:55Z</dcterms:created>
  <dc:creator>Microsoft Office User</dc:creator>
  <dc:description/>
  <dc:language>ru-RU</dc:language>
  <cp:lastModifiedBy/>
  <dcterms:modified xsi:type="dcterms:W3CDTF">2025-04-09T23:24:21Z</dcterms:modified>
  <cp:revision>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12</vt:i4>
  </property>
</Properties>
</file>