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2E87"/>
    <a:srgbClr val="A23694"/>
    <a:srgbClr val="863458"/>
    <a:srgbClr val="651C3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showGuides="1">
      <p:cViewPr varScale="1">
        <p:scale>
          <a:sx n="75" d="100"/>
          <a:sy n="75" d="100"/>
        </p:scale>
        <p:origin x="-516"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13CA14-0783-0442-8B43-1865A881298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CD07D968-37EC-FE40-AB46-32C59BD11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3711B1C4-A9AA-9042-9A10-D8A21B428110}"/>
              </a:ext>
            </a:extLst>
          </p:cNvPr>
          <p:cNvSpPr>
            <a:spLocks noGrp="1"/>
          </p:cNvSpPr>
          <p:nvPr>
            <p:ph type="dt" sz="half" idx="10"/>
          </p:nvPr>
        </p:nvSpPr>
        <p:spPr/>
        <p:txBody>
          <a:bodyPr/>
          <a:lstStyle/>
          <a:p>
            <a:fld id="{B23EFBB3-7FA6-3D49-B851-9472CC50247F}" type="datetimeFigureOut">
              <a:rPr lang="x-none" smtClean="0"/>
              <a:pPr/>
              <a:t>27.04.2025</a:t>
            </a:fld>
            <a:endParaRPr lang="x-none"/>
          </a:p>
        </p:txBody>
      </p:sp>
      <p:sp>
        <p:nvSpPr>
          <p:cNvPr id="5" name="Footer Placeholder 4">
            <a:extLst>
              <a:ext uri="{FF2B5EF4-FFF2-40B4-BE49-F238E27FC236}">
                <a16:creationId xmlns="" xmlns:a16="http://schemas.microsoft.com/office/drawing/2014/main" id="{99CD9571-5E7F-E745-AEB9-7CA9B155DAC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623E4D91-4232-2E40-B542-61599FA528CA}"/>
              </a:ext>
            </a:extLst>
          </p:cNvPr>
          <p:cNvSpPr>
            <a:spLocks noGrp="1"/>
          </p:cNvSpPr>
          <p:nvPr>
            <p:ph type="sldNum" sz="quarter" idx="12"/>
          </p:nvPr>
        </p:nvSpPr>
        <p:spPr/>
        <p:txBody>
          <a:bodyPr/>
          <a:lstStyle/>
          <a:p>
            <a:fld id="{08D39A69-AF25-1848-A12F-D5E9AB2C720D}" type="slidenum">
              <a:rPr lang="x-none" smtClean="0"/>
              <a:pPr/>
              <a:t>‹#›</a:t>
            </a:fld>
            <a:endParaRPr lang="x-none"/>
          </a:p>
        </p:txBody>
      </p:sp>
    </p:spTree>
    <p:extLst>
      <p:ext uri="{BB962C8B-B14F-4D97-AF65-F5344CB8AC3E}">
        <p14:creationId xmlns="" xmlns:p14="http://schemas.microsoft.com/office/powerpoint/2010/main" val="201309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58B3C3-C578-844B-AF87-F297E696D2BC}"/>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04A91F7-A599-FB43-A586-0CC751004D1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AA71F158-2512-A44D-A26D-54697C16EA5E}"/>
              </a:ext>
            </a:extLst>
          </p:cNvPr>
          <p:cNvSpPr>
            <a:spLocks noGrp="1"/>
          </p:cNvSpPr>
          <p:nvPr>
            <p:ph type="dt" sz="half" idx="10"/>
          </p:nvPr>
        </p:nvSpPr>
        <p:spPr/>
        <p:txBody>
          <a:bodyPr/>
          <a:lstStyle/>
          <a:p>
            <a:fld id="{B23EFBB3-7FA6-3D49-B851-9472CC50247F}" type="datetimeFigureOut">
              <a:rPr lang="x-none" smtClean="0"/>
              <a:pPr/>
              <a:t>27.04.2025</a:t>
            </a:fld>
            <a:endParaRPr lang="x-none"/>
          </a:p>
        </p:txBody>
      </p:sp>
      <p:sp>
        <p:nvSpPr>
          <p:cNvPr id="5" name="Footer Placeholder 4">
            <a:extLst>
              <a:ext uri="{FF2B5EF4-FFF2-40B4-BE49-F238E27FC236}">
                <a16:creationId xmlns="" xmlns:a16="http://schemas.microsoft.com/office/drawing/2014/main" id="{4B64F998-4F9B-804A-9F02-0F4D601082D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7971966B-9D23-6848-99CB-AB9C01AB698B}"/>
              </a:ext>
            </a:extLst>
          </p:cNvPr>
          <p:cNvSpPr>
            <a:spLocks noGrp="1"/>
          </p:cNvSpPr>
          <p:nvPr>
            <p:ph type="sldNum" sz="quarter" idx="12"/>
          </p:nvPr>
        </p:nvSpPr>
        <p:spPr/>
        <p:txBody>
          <a:bodyPr/>
          <a:lstStyle/>
          <a:p>
            <a:fld id="{08D39A69-AF25-1848-A12F-D5E9AB2C720D}" type="slidenum">
              <a:rPr lang="x-none" smtClean="0"/>
              <a:pPr/>
              <a:t>‹#›</a:t>
            </a:fld>
            <a:endParaRPr lang="x-none"/>
          </a:p>
        </p:txBody>
      </p:sp>
    </p:spTree>
    <p:extLst>
      <p:ext uri="{BB962C8B-B14F-4D97-AF65-F5344CB8AC3E}">
        <p14:creationId xmlns="" xmlns:p14="http://schemas.microsoft.com/office/powerpoint/2010/main" val="62923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E08C84E-89E4-D749-BF5D-C7AFF866AA2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29841363-9323-674F-A3CA-6D2AAEE611A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414CFA2A-828B-5843-93AB-C4BBF9132E47}"/>
              </a:ext>
            </a:extLst>
          </p:cNvPr>
          <p:cNvSpPr>
            <a:spLocks noGrp="1"/>
          </p:cNvSpPr>
          <p:nvPr>
            <p:ph type="dt" sz="half" idx="10"/>
          </p:nvPr>
        </p:nvSpPr>
        <p:spPr/>
        <p:txBody>
          <a:bodyPr/>
          <a:lstStyle/>
          <a:p>
            <a:fld id="{B23EFBB3-7FA6-3D49-B851-9472CC50247F}" type="datetimeFigureOut">
              <a:rPr lang="x-none" smtClean="0"/>
              <a:pPr/>
              <a:t>27.04.2025</a:t>
            </a:fld>
            <a:endParaRPr lang="x-none"/>
          </a:p>
        </p:txBody>
      </p:sp>
      <p:sp>
        <p:nvSpPr>
          <p:cNvPr id="5" name="Footer Placeholder 4">
            <a:extLst>
              <a:ext uri="{FF2B5EF4-FFF2-40B4-BE49-F238E27FC236}">
                <a16:creationId xmlns="" xmlns:a16="http://schemas.microsoft.com/office/drawing/2014/main" id="{61FEFA42-7CDF-C24D-8B70-B191A9AECB8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0555325E-D7E8-9F48-B2BF-11C3640ABF5A}"/>
              </a:ext>
            </a:extLst>
          </p:cNvPr>
          <p:cNvSpPr>
            <a:spLocks noGrp="1"/>
          </p:cNvSpPr>
          <p:nvPr>
            <p:ph type="sldNum" sz="quarter" idx="12"/>
          </p:nvPr>
        </p:nvSpPr>
        <p:spPr/>
        <p:txBody>
          <a:bodyPr/>
          <a:lstStyle/>
          <a:p>
            <a:fld id="{08D39A69-AF25-1848-A12F-D5E9AB2C720D}" type="slidenum">
              <a:rPr lang="x-none" smtClean="0"/>
              <a:pPr/>
              <a:t>‹#›</a:t>
            </a:fld>
            <a:endParaRPr lang="x-none"/>
          </a:p>
        </p:txBody>
      </p:sp>
    </p:spTree>
    <p:extLst>
      <p:ext uri="{BB962C8B-B14F-4D97-AF65-F5344CB8AC3E}">
        <p14:creationId xmlns="" xmlns:p14="http://schemas.microsoft.com/office/powerpoint/2010/main" val="402137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2563C7-BF04-9541-A3BA-1EC3155EDD30}"/>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D8F8868E-D979-C241-9B7B-847DB9EFB9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4CD3B753-0970-BA49-8E1F-69739D451969}"/>
              </a:ext>
            </a:extLst>
          </p:cNvPr>
          <p:cNvSpPr>
            <a:spLocks noGrp="1"/>
          </p:cNvSpPr>
          <p:nvPr>
            <p:ph type="dt" sz="half" idx="10"/>
          </p:nvPr>
        </p:nvSpPr>
        <p:spPr/>
        <p:txBody>
          <a:bodyPr/>
          <a:lstStyle/>
          <a:p>
            <a:fld id="{B23EFBB3-7FA6-3D49-B851-9472CC50247F}" type="datetimeFigureOut">
              <a:rPr lang="x-none" smtClean="0"/>
              <a:pPr/>
              <a:t>27.04.2025</a:t>
            </a:fld>
            <a:endParaRPr lang="x-none"/>
          </a:p>
        </p:txBody>
      </p:sp>
      <p:sp>
        <p:nvSpPr>
          <p:cNvPr id="5" name="Footer Placeholder 4">
            <a:extLst>
              <a:ext uri="{FF2B5EF4-FFF2-40B4-BE49-F238E27FC236}">
                <a16:creationId xmlns="" xmlns:a16="http://schemas.microsoft.com/office/drawing/2014/main" id="{B971C29A-35D4-764F-8EF5-3B1CB7A4A16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5395C276-872E-5C43-B7CF-2AD1F9D386C4}"/>
              </a:ext>
            </a:extLst>
          </p:cNvPr>
          <p:cNvSpPr>
            <a:spLocks noGrp="1"/>
          </p:cNvSpPr>
          <p:nvPr>
            <p:ph type="sldNum" sz="quarter" idx="12"/>
          </p:nvPr>
        </p:nvSpPr>
        <p:spPr/>
        <p:txBody>
          <a:bodyPr/>
          <a:lstStyle/>
          <a:p>
            <a:fld id="{08D39A69-AF25-1848-A12F-D5E9AB2C720D}" type="slidenum">
              <a:rPr lang="x-none" smtClean="0"/>
              <a:pPr/>
              <a:t>‹#›</a:t>
            </a:fld>
            <a:endParaRPr lang="x-none"/>
          </a:p>
        </p:txBody>
      </p:sp>
    </p:spTree>
    <p:extLst>
      <p:ext uri="{BB962C8B-B14F-4D97-AF65-F5344CB8AC3E}">
        <p14:creationId xmlns="" xmlns:p14="http://schemas.microsoft.com/office/powerpoint/2010/main" val="386647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BDDB34-A444-AC47-803F-5C0D2E85D7B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707685CE-926B-ED47-BE9E-FA65006D4C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8E7A14B-C39F-6845-B507-E6C27D1AE3BF}"/>
              </a:ext>
            </a:extLst>
          </p:cNvPr>
          <p:cNvSpPr>
            <a:spLocks noGrp="1"/>
          </p:cNvSpPr>
          <p:nvPr>
            <p:ph type="dt" sz="half" idx="10"/>
          </p:nvPr>
        </p:nvSpPr>
        <p:spPr/>
        <p:txBody>
          <a:bodyPr/>
          <a:lstStyle/>
          <a:p>
            <a:fld id="{B23EFBB3-7FA6-3D49-B851-9472CC50247F}" type="datetimeFigureOut">
              <a:rPr lang="x-none" smtClean="0"/>
              <a:pPr/>
              <a:t>27.04.2025</a:t>
            </a:fld>
            <a:endParaRPr lang="x-none"/>
          </a:p>
        </p:txBody>
      </p:sp>
      <p:sp>
        <p:nvSpPr>
          <p:cNvPr id="5" name="Footer Placeholder 4">
            <a:extLst>
              <a:ext uri="{FF2B5EF4-FFF2-40B4-BE49-F238E27FC236}">
                <a16:creationId xmlns="" xmlns:a16="http://schemas.microsoft.com/office/drawing/2014/main" id="{8A28461A-2CA5-9C43-BE32-7E938C3CD52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6C139A6B-82D4-FA40-9BF2-3B5522C1DD43}"/>
              </a:ext>
            </a:extLst>
          </p:cNvPr>
          <p:cNvSpPr>
            <a:spLocks noGrp="1"/>
          </p:cNvSpPr>
          <p:nvPr>
            <p:ph type="sldNum" sz="quarter" idx="12"/>
          </p:nvPr>
        </p:nvSpPr>
        <p:spPr/>
        <p:txBody>
          <a:bodyPr/>
          <a:lstStyle/>
          <a:p>
            <a:fld id="{08D39A69-AF25-1848-A12F-D5E9AB2C720D}" type="slidenum">
              <a:rPr lang="x-none" smtClean="0"/>
              <a:pPr/>
              <a:t>‹#›</a:t>
            </a:fld>
            <a:endParaRPr lang="x-none"/>
          </a:p>
        </p:txBody>
      </p:sp>
    </p:spTree>
    <p:extLst>
      <p:ext uri="{BB962C8B-B14F-4D97-AF65-F5344CB8AC3E}">
        <p14:creationId xmlns="" xmlns:p14="http://schemas.microsoft.com/office/powerpoint/2010/main" val="375933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0215C8-2F70-BA4E-AFC1-2D345E50842E}"/>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E4EC1E8B-2AA2-DF40-A096-0F20FFA597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B520B7B-023C-F549-8C1D-ABE1A60C505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83D3FBAD-B739-3849-AE3A-878D05538FA1}"/>
              </a:ext>
            </a:extLst>
          </p:cNvPr>
          <p:cNvSpPr>
            <a:spLocks noGrp="1"/>
          </p:cNvSpPr>
          <p:nvPr>
            <p:ph type="dt" sz="half" idx="10"/>
          </p:nvPr>
        </p:nvSpPr>
        <p:spPr/>
        <p:txBody>
          <a:bodyPr/>
          <a:lstStyle/>
          <a:p>
            <a:fld id="{B23EFBB3-7FA6-3D49-B851-9472CC50247F}" type="datetimeFigureOut">
              <a:rPr lang="x-none" smtClean="0"/>
              <a:pPr/>
              <a:t>27.04.2025</a:t>
            </a:fld>
            <a:endParaRPr lang="x-none"/>
          </a:p>
        </p:txBody>
      </p:sp>
      <p:sp>
        <p:nvSpPr>
          <p:cNvPr id="6" name="Footer Placeholder 5">
            <a:extLst>
              <a:ext uri="{FF2B5EF4-FFF2-40B4-BE49-F238E27FC236}">
                <a16:creationId xmlns="" xmlns:a16="http://schemas.microsoft.com/office/drawing/2014/main" id="{31D44275-9D2F-D540-98C7-790CF9E40A32}"/>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4DD65E1B-BDC3-5E40-B884-047D1EED58B3}"/>
              </a:ext>
            </a:extLst>
          </p:cNvPr>
          <p:cNvSpPr>
            <a:spLocks noGrp="1"/>
          </p:cNvSpPr>
          <p:nvPr>
            <p:ph type="sldNum" sz="quarter" idx="12"/>
          </p:nvPr>
        </p:nvSpPr>
        <p:spPr/>
        <p:txBody>
          <a:bodyPr/>
          <a:lstStyle/>
          <a:p>
            <a:fld id="{08D39A69-AF25-1848-A12F-D5E9AB2C720D}" type="slidenum">
              <a:rPr lang="x-none" smtClean="0"/>
              <a:pPr/>
              <a:t>‹#›</a:t>
            </a:fld>
            <a:endParaRPr lang="x-none"/>
          </a:p>
        </p:txBody>
      </p:sp>
    </p:spTree>
    <p:extLst>
      <p:ext uri="{BB962C8B-B14F-4D97-AF65-F5344CB8AC3E}">
        <p14:creationId xmlns="" xmlns:p14="http://schemas.microsoft.com/office/powerpoint/2010/main" val="19691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EA4140-6F29-874E-83AA-5CBE2EB5C953}"/>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C01479D2-391E-3D47-9236-19E384C6BA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7A87586E-75BA-BA45-8BC4-920EABE2AF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F1EF321A-AC70-EF49-8FCC-46AA23897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04A2D6C3-FD50-B64A-9FBE-62BB4E0DAF3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62462348-8F70-B14D-BE99-0C70F9FB21B8}"/>
              </a:ext>
            </a:extLst>
          </p:cNvPr>
          <p:cNvSpPr>
            <a:spLocks noGrp="1"/>
          </p:cNvSpPr>
          <p:nvPr>
            <p:ph type="dt" sz="half" idx="10"/>
          </p:nvPr>
        </p:nvSpPr>
        <p:spPr/>
        <p:txBody>
          <a:bodyPr/>
          <a:lstStyle/>
          <a:p>
            <a:fld id="{B23EFBB3-7FA6-3D49-B851-9472CC50247F}" type="datetimeFigureOut">
              <a:rPr lang="x-none" smtClean="0"/>
              <a:pPr/>
              <a:t>27.04.2025</a:t>
            </a:fld>
            <a:endParaRPr lang="x-none"/>
          </a:p>
        </p:txBody>
      </p:sp>
      <p:sp>
        <p:nvSpPr>
          <p:cNvPr id="8" name="Footer Placeholder 7">
            <a:extLst>
              <a:ext uri="{FF2B5EF4-FFF2-40B4-BE49-F238E27FC236}">
                <a16:creationId xmlns="" xmlns:a16="http://schemas.microsoft.com/office/drawing/2014/main" id="{A08A1FC1-9FD6-2546-BF32-F542B82457E3}"/>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E687ADF1-7043-3943-9B86-91A5BFAAE7F6}"/>
              </a:ext>
            </a:extLst>
          </p:cNvPr>
          <p:cNvSpPr>
            <a:spLocks noGrp="1"/>
          </p:cNvSpPr>
          <p:nvPr>
            <p:ph type="sldNum" sz="quarter" idx="12"/>
          </p:nvPr>
        </p:nvSpPr>
        <p:spPr/>
        <p:txBody>
          <a:bodyPr/>
          <a:lstStyle/>
          <a:p>
            <a:fld id="{08D39A69-AF25-1848-A12F-D5E9AB2C720D}" type="slidenum">
              <a:rPr lang="x-none" smtClean="0"/>
              <a:pPr/>
              <a:t>‹#›</a:t>
            </a:fld>
            <a:endParaRPr lang="x-none"/>
          </a:p>
        </p:txBody>
      </p:sp>
    </p:spTree>
    <p:extLst>
      <p:ext uri="{BB962C8B-B14F-4D97-AF65-F5344CB8AC3E}">
        <p14:creationId xmlns="" xmlns:p14="http://schemas.microsoft.com/office/powerpoint/2010/main" val="259824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322561-48E8-EE44-B6C8-580307506B8D}"/>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C6EF9D8E-5CD9-FC4F-B6F4-C020B57E4D03}"/>
              </a:ext>
            </a:extLst>
          </p:cNvPr>
          <p:cNvSpPr>
            <a:spLocks noGrp="1"/>
          </p:cNvSpPr>
          <p:nvPr>
            <p:ph type="dt" sz="half" idx="10"/>
          </p:nvPr>
        </p:nvSpPr>
        <p:spPr/>
        <p:txBody>
          <a:bodyPr/>
          <a:lstStyle/>
          <a:p>
            <a:fld id="{B23EFBB3-7FA6-3D49-B851-9472CC50247F}" type="datetimeFigureOut">
              <a:rPr lang="x-none" smtClean="0"/>
              <a:pPr/>
              <a:t>27.04.2025</a:t>
            </a:fld>
            <a:endParaRPr lang="x-none"/>
          </a:p>
        </p:txBody>
      </p:sp>
      <p:sp>
        <p:nvSpPr>
          <p:cNvPr id="4" name="Footer Placeholder 3">
            <a:extLst>
              <a:ext uri="{FF2B5EF4-FFF2-40B4-BE49-F238E27FC236}">
                <a16:creationId xmlns="" xmlns:a16="http://schemas.microsoft.com/office/drawing/2014/main" id="{41C9FEC1-62B9-824C-822A-7AF12162AF46}"/>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7D9528D4-1EA2-B548-9AD9-1B7F8428EC40}"/>
              </a:ext>
            </a:extLst>
          </p:cNvPr>
          <p:cNvSpPr>
            <a:spLocks noGrp="1"/>
          </p:cNvSpPr>
          <p:nvPr>
            <p:ph type="sldNum" sz="quarter" idx="12"/>
          </p:nvPr>
        </p:nvSpPr>
        <p:spPr/>
        <p:txBody>
          <a:bodyPr/>
          <a:lstStyle/>
          <a:p>
            <a:fld id="{08D39A69-AF25-1848-A12F-D5E9AB2C720D}" type="slidenum">
              <a:rPr lang="x-none" smtClean="0"/>
              <a:pPr/>
              <a:t>‹#›</a:t>
            </a:fld>
            <a:endParaRPr lang="x-none"/>
          </a:p>
        </p:txBody>
      </p:sp>
    </p:spTree>
    <p:extLst>
      <p:ext uri="{BB962C8B-B14F-4D97-AF65-F5344CB8AC3E}">
        <p14:creationId xmlns="" xmlns:p14="http://schemas.microsoft.com/office/powerpoint/2010/main" val="41868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05A742A-4AF4-2543-813D-9C714AC99EFB}"/>
              </a:ext>
            </a:extLst>
          </p:cNvPr>
          <p:cNvSpPr>
            <a:spLocks noGrp="1"/>
          </p:cNvSpPr>
          <p:nvPr>
            <p:ph type="dt" sz="half" idx="10"/>
          </p:nvPr>
        </p:nvSpPr>
        <p:spPr/>
        <p:txBody>
          <a:bodyPr/>
          <a:lstStyle/>
          <a:p>
            <a:fld id="{B23EFBB3-7FA6-3D49-B851-9472CC50247F}" type="datetimeFigureOut">
              <a:rPr lang="x-none" smtClean="0"/>
              <a:pPr/>
              <a:t>27.04.2025</a:t>
            </a:fld>
            <a:endParaRPr lang="x-none"/>
          </a:p>
        </p:txBody>
      </p:sp>
      <p:sp>
        <p:nvSpPr>
          <p:cNvPr id="3" name="Footer Placeholder 2">
            <a:extLst>
              <a:ext uri="{FF2B5EF4-FFF2-40B4-BE49-F238E27FC236}">
                <a16:creationId xmlns="" xmlns:a16="http://schemas.microsoft.com/office/drawing/2014/main" id="{21921CE1-9D2B-2843-8523-1F03F6B82285}"/>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8DB24975-66A2-2B48-A7C4-BD60AEBFC37C}"/>
              </a:ext>
            </a:extLst>
          </p:cNvPr>
          <p:cNvSpPr>
            <a:spLocks noGrp="1"/>
          </p:cNvSpPr>
          <p:nvPr>
            <p:ph type="sldNum" sz="quarter" idx="12"/>
          </p:nvPr>
        </p:nvSpPr>
        <p:spPr/>
        <p:txBody>
          <a:bodyPr/>
          <a:lstStyle/>
          <a:p>
            <a:fld id="{08D39A69-AF25-1848-A12F-D5E9AB2C720D}" type="slidenum">
              <a:rPr lang="x-none" smtClean="0"/>
              <a:pPr/>
              <a:t>‹#›</a:t>
            </a:fld>
            <a:endParaRPr lang="x-none"/>
          </a:p>
        </p:txBody>
      </p:sp>
    </p:spTree>
    <p:extLst>
      <p:ext uri="{BB962C8B-B14F-4D97-AF65-F5344CB8AC3E}">
        <p14:creationId xmlns="" xmlns:p14="http://schemas.microsoft.com/office/powerpoint/2010/main" val="152530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692AEC-4239-8546-8CD5-EA687E7330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62761AE6-5F80-AA4C-9CB5-5F3A8FC8C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32ABE359-5A99-DD4C-B0D3-25A48DB1C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F7EB49FA-C8A1-2948-A5F0-3FC5D3054DF3}"/>
              </a:ext>
            </a:extLst>
          </p:cNvPr>
          <p:cNvSpPr>
            <a:spLocks noGrp="1"/>
          </p:cNvSpPr>
          <p:nvPr>
            <p:ph type="dt" sz="half" idx="10"/>
          </p:nvPr>
        </p:nvSpPr>
        <p:spPr/>
        <p:txBody>
          <a:bodyPr/>
          <a:lstStyle/>
          <a:p>
            <a:fld id="{B23EFBB3-7FA6-3D49-B851-9472CC50247F}" type="datetimeFigureOut">
              <a:rPr lang="x-none" smtClean="0"/>
              <a:pPr/>
              <a:t>27.04.2025</a:t>
            </a:fld>
            <a:endParaRPr lang="x-none"/>
          </a:p>
        </p:txBody>
      </p:sp>
      <p:sp>
        <p:nvSpPr>
          <p:cNvPr id="6" name="Footer Placeholder 5">
            <a:extLst>
              <a:ext uri="{FF2B5EF4-FFF2-40B4-BE49-F238E27FC236}">
                <a16:creationId xmlns="" xmlns:a16="http://schemas.microsoft.com/office/drawing/2014/main" id="{96418EFC-7344-1549-8D73-BEF777EBAC5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97730B34-6B03-2C4D-9648-5B35E449CEDE}"/>
              </a:ext>
            </a:extLst>
          </p:cNvPr>
          <p:cNvSpPr>
            <a:spLocks noGrp="1"/>
          </p:cNvSpPr>
          <p:nvPr>
            <p:ph type="sldNum" sz="quarter" idx="12"/>
          </p:nvPr>
        </p:nvSpPr>
        <p:spPr/>
        <p:txBody>
          <a:bodyPr/>
          <a:lstStyle/>
          <a:p>
            <a:fld id="{08D39A69-AF25-1848-A12F-D5E9AB2C720D}" type="slidenum">
              <a:rPr lang="x-none" smtClean="0"/>
              <a:pPr/>
              <a:t>‹#›</a:t>
            </a:fld>
            <a:endParaRPr lang="x-none"/>
          </a:p>
        </p:txBody>
      </p:sp>
    </p:spTree>
    <p:extLst>
      <p:ext uri="{BB962C8B-B14F-4D97-AF65-F5344CB8AC3E}">
        <p14:creationId xmlns="" xmlns:p14="http://schemas.microsoft.com/office/powerpoint/2010/main" val="418075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CBFACA-111A-D74A-AD16-129F183A48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19E9030E-57F6-1141-BCB4-E951A80B4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81E6E3DE-83F5-6541-8F19-ED9CDCBD3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B3AA7955-355C-0145-B0AA-A67AC9CBDEEA}"/>
              </a:ext>
            </a:extLst>
          </p:cNvPr>
          <p:cNvSpPr>
            <a:spLocks noGrp="1"/>
          </p:cNvSpPr>
          <p:nvPr>
            <p:ph type="dt" sz="half" idx="10"/>
          </p:nvPr>
        </p:nvSpPr>
        <p:spPr/>
        <p:txBody>
          <a:bodyPr/>
          <a:lstStyle/>
          <a:p>
            <a:fld id="{B23EFBB3-7FA6-3D49-B851-9472CC50247F}" type="datetimeFigureOut">
              <a:rPr lang="x-none" smtClean="0"/>
              <a:pPr/>
              <a:t>27.04.2025</a:t>
            </a:fld>
            <a:endParaRPr lang="x-none"/>
          </a:p>
        </p:txBody>
      </p:sp>
      <p:sp>
        <p:nvSpPr>
          <p:cNvPr id="6" name="Footer Placeholder 5">
            <a:extLst>
              <a:ext uri="{FF2B5EF4-FFF2-40B4-BE49-F238E27FC236}">
                <a16:creationId xmlns="" xmlns:a16="http://schemas.microsoft.com/office/drawing/2014/main" id="{126279E2-40E0-E74A-9196-0CFD2D0750E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3C684C6A-B901-5F4D-B2DF-14E4FBA1D0DB}"/>
              </a:ext>
            </a:extLst>
          </p:cNvPr>
          <p:cNvSpPr>
            <a:spLocks noGrp="1"/>
          </p:cNvSpPr>
          <p:nvPr>
            <p:ph type="sldNum" sz="quarter" idx="12"/>
          </p:nvPr>
        </p:nvSpPr>
        <p:spPr/>
        <p:txBody>
          <a:bodyPr/>
          <a:lstStyle/>
          <a:p>
            <a:fld id="{08D39A69-AF25-1848-A12F-D5E9AB2C720D}" type="slidenum">
              <a:rPr lang="x-none" smtClean="0"/>
              <a:pPr/>
              <a:t>‹#›</a:t>
            </a:fld>
            <a:endParaRPr lang="x-none"/>
          </a:p>
        </p:txBody>
      </p:sp>
    </p:spTree>
    <p:extLst>
      <p:ext uri="{BB962C8B-B14F-4D97-AF65-F5344CB8AC3E}">
        <p14:creationId xmlns="" xmlns:p14="http://schemas.microsoft.com/office/powerpoint/2010/main" val="129454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C00B775-6F2A-A24E-B50A-4A3DE0E5C2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06ED5A98-EC46-7644-8DA8-92AFCEC357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C29DDACC-C11C-8C47-8E0D-C4036CB53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EFBB3-7FA6-3D49-B851-9472CC50247F}" type="datetimeFigureOut">
              <a:rPr lang="x-none" smtClean="0"/>
              <a:pPr/>
              <a:t>27.04.2025</a:t>
            </a:fld>
            <a:endParaRPr lang="x-none"/>
          </a:p>
        </p:txBody>
      </p:sp>
      <p:sp>
        <p:nvSpPr>
          <p:cNvPr id="5" name="Footer Placeholder 4">
            <a:extLst>
              <a:ext uri="{FF2B5EF4-FFF2-40B4-BE49-F238E27FC236}">
                <a16:creationId xmlns="" xmlns:a16="http://schemas.microsoft.com/office/drawing/2014/main" id="{DB33BE82-33C8-7C44-81AF-AE353C01D0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a16="http://schemas.microsoft.com/office/drawing/2014/main" id="{3FE79654-7902-ED4A-8D7C-93B21514F5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39A69-AF25-1848-A12F-D5E9AB2C720D}" type="slidenum">
              <a:rPr lang="x-none" smtClean="0"/>
              <a:pPr/>
              <a:t>‹#›</a:t>
            </a:fld>
            <a:endParaRPr lang="x-none"/>
          </a:p>
        </p:txBody>
      </p:sp>
    </p:spTree>
    <p:extLst>
      <p:ext uri="{BB962C8B-B14F-4D97-AF65-F5344CB8AC3E}">
        <p14:creationId xmlns="" xmlns:p14="http://schemas.microsoft.com/office/powerpoint/2010/main" val="2118521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k.com/video-186145030_456268980?access_key=a4334fffa17ee515e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k.com/video-186145030_45627761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 xmlns:a16="http://schemas.microsoft.com/office/drawing/2014/main" id="{BC2C3183-3BA4-DC45-A563-EB07D8457435}"/>
              </a:ext>
            </a:extLst>
          </p:cNvPr>
          <p:cNvSpPr/>
          <p:nvPr/>
        </p:nvSpPr>
        <p:spPr>
          <a:xfrm>
            <a:off x="441434" y="1145628"/>
            <a:ext cx="11319642" cy="5370786"/>
          </a:xfrm>
          <a:prstGeom prst="roundRect">
            <a:avLst>
              <a:gd name="adj" fmla="val 5904"/>
            </a:avLst>
          </a:prstGeom>
          <a:solidFill>
            <a:srgbClr val="A7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a:extLst>
              <a:ext uri="{FF2B5EF4-FFF2-40B4-BE49-F238E27FC236}">
                <a16:creationId xmlns="" xmlns:a16="http://schemas.microsoft.com/office/drawing/2014/main" id="{9B475A95-DB94-754D-B3E8-90058E16748C}"/>
              </a:ext>
            </a:extLst>
          </p:cNvPr>
          <p:cNvPicPr>
            <a:picLocks noChangeAspect="1"/>
          </p:cNvPicPr>
          <p:nvPr/>
        </p:nvPicPr>
        <p:blipFill>
          <a:blip r:embed="rId2"/>
          <a:stretch>
            <a:fillRect/>
          </a:stretch>
        </p:blipFill>
        <p:spPr>
          <a:xfrm>
            <a:off x="9962933" y="113255"/>
            <a:ext cx="1661510" cy="864208"/>
          </a:xfrm>
          <a:prstGeom prst="rect">
            <a:avLst/>
          </a:prstGeom>
        </p:spPr>
      </p:pic>
      <p:sp>
        <p:nvSpPr>
          <p:cNvPr id="8" name="TextBox 7">
            <a:extLst>
              <a:ext uri="{FF2B5EF4-FFF2-40B4-BE49-F238E27FC236}">
                <a16:creationId xmlns="" xmlns:a16="http://schemas.microsoft.com/office/drawing/2014/main" id="{5B63974C-299F-3A42-928D-66554BBDC41B}"/>
              </a:ext>
            </a:extLst>
          </p:cNvPr>
          <p:cNvSpPr txBox="1"/>
          <p:nvPr/>
        </p:nvSpPr>
        <p:spPr>
          <a:xfrm>
            <a:off x="767255" y="1848585"/>
            <a:ext cx="5979137" cy="830997"/>
          </a:xfrm>
          <a:prstGeom prst="rect">
            <a:avLst/>
          </a:prstGeom>
          <a:noFill/>
        </p:spPr>
        <p:txBody>
          <a:bodyPr wrap="none" rtlCol="0">
            <a:spAutoFit/>
          </a:bodyPr>
          <a:lstStyle/>
          <a:p>
            <a:r>
              <a:rPr lang="ru-RU" sz="2400" dirty="0">
                <a:solidFill>
                  <a:schemeClr val="bg1"/>
                </a:solidFill>
              </a:rPr>
              <a:t>Всероссийский конкурсный отбор проектов </a:t>
            </a:r>
            <a:r>
              <a:rPr lang="en-US" sz="2400" dirty="0">
                <a:solidFill>
                  <a:schemeClr val="bg1"/>
                </a:solidFill>
              </a:rPr>
              <a:t/>
            </a:r>
            <a:br>
              <a:rPr lang="en-US" sz="2400" dirty="0">
                <a:solidFill>
                  <a:schemeClr val="bg1"/>
                </a:solidFill>
              </a:rPr>
            </a:br>
            <a:r>
              <a:rPr lang="ru-RU" sz="2400" dirty="0">
                <a:solidFill>
                  <a:schemeClr val="bg1"/>
                </a:solidFill>
              </a:rPr>
              <a:t>«Женщины за здоровое общество»</a:t>
            </a:r>
          </a:p>
        </p:txBody>
      </p:sp>
      <p:sp>
        <p:nvSpPr>
          <p:cNvPr id="9" name="TextBox 8">
            <a:extLst>
              <a:ext uri="{FF2B5EF4-FFF2-40B4-BE49-F238E27FC236}">
                <a16:creationId xmlns="" xmlns:a16="http://schemas.microsoft.com/office/drawing/2014/main" id="{2A9B813D-2B66-114A-A35A-8916837DF786}"/>
              </a:ext>
            </a:extLst>
          </p:cNvPr>
          <p:cNvSpPr txBox="1"/>
          <p:nvPr/>
        </p:nvSpPr>
        <p:spPr>
          <a:xfrm>
            <a:off x="767255" y="2921934"/>
            <a:ext cx="9570545" cy="823302"/>
          </a:xfrm>
          <a:prstGeom prst="rect">
            <a:avLst/>
          </a:prstGeom>
          <a:noFill/>
        </p:spPr>
        <p:txBody>
          <a:bodyPr wrap="square" rtlCol="0">
            <a:spAutoFit/>
          </a:bodyPr>
          <a:lstStyle/>
          <a:p>
            <a:pPr>
              <a:lnSpc>
                <a:spcPts val="5700"/>
              </a:lnSpc>
            </a:pPr>
            <a:r>
              <a:rPr lang="ru-RU" sz="5400" dirty="0" smtClean="0">
                <a:solidFill>
                  <a:schemeClr val="bg1"/>
                </a:solidFill>
              </a:rPr>
              <a:t>«ЗДОРОВОЕ БУДУЩЕЕ» </a:t>
            </a:r>
            <a:endParaRPr lang="ru-RU" sz="4800" dirty="0">
              <a:solidFill>
                <a:schemeClr val="bg1"/>
              </a:solidFill>
              <a:latin typeface="Playfair Display" pitchFamily="2" charset="-52"/>
            </a:endParaRPr>
          </a:p>
        </p:txBody>
      </p:sp>
      <p:sp>
        <p:nvSpPr>
          <p:cNvPr id="10" name="TextBox 9">
            <a:extLst>
              <a:ext uri="{FF2B5EF4-FFF2-40B4-BE49-F238E27FC236}">
                <a16:creationId xmlns="" xmlns:a16="http://schemas.microsoft.com/office/drawing/2014/main" id="{009C0A55-CA0E-4A40-B358-6A83C9303414}"/>
              </a:ext>
            </a:extLst>
          </p:cNvPr>
          <p:cNvSpPr txBox="1"/>
          <p:nvPr/>
        </p:nvSpPr>
        <p:spPr>
          <a:xfrm>
            <a:off x="767255" y="5108377"/>
            <a:ext cx="5416098" cy="1323439"/>
          </a:xfrm>
          <a:prstGeom prst="rect">
            <a:avLst/>
          </a:prstGeom>
          <a:noFill/>
        </p:spPr>
        <p:txBody>
          <a:bodyPr wrap="none" rtlCol="0">
            <a:spAutoFit/>
          </a:bodyPr>
          <a:lstStyle/>
          <a:p>
            <a:r>
              <a:rPr lang="ru-RU" sz="2000" dirty="0">
                <a:solidFill>
                  <a:schemeClr val="bg1"/>
                </a:solidFill>
              </a:rPr>
              <a:t>Руководитель команды: </a:t>
            </a:r>
            <a:endParaRPr lang="ru-RU" sz="2000" dirty="0" smtClean="0">
              <a:solidFill>
                <a:schemeClr val="bg1"/>
              </a:solidFill>
            </a:endParaRPr>
          </a:p>
          <a:p>
            <a:r>
              <a:rPr lang="ru-RU" sz="2000" dirty="0" smtClean="0">
                <a:solidFill>
                  <a:schemeClr val="bg1"/>
                </a:solidFill>
                <a:latin typeface="Times New Roman" pitchFamily="18" charset="0"/>
                <a:cs typeface="Times New Roman" pitchFamily="18" charset="0"/>
              </a:rPr>
              <a:t>Железная Анна Александровна</a:t>
            </a:r>
            <a:r>
              <a:rPr lang="ru-RU" sz="2000" dirty="0" smtClean="0">
                <a:solidFill>
                  <a:schemeClr val="bg1"/>
                </a:solidFill>
                <a:latin typeface="Times New Roman" pitchFamily="18" charset="0"/>
                <a:ea typeface="Arial" panose="020B0604020202020204" pitchFamily="34" charset="0"/>
                <a:cs typeface="Times New Roman" pitchFamily="18" charset="0"/>
              </a:rPr>
              <a:t>,</a:t>
            </a:r>
          </a:p>
          <a:p>
            <a:r>
              <a:rPr lang="ru-RU" sz="2000" dirty="0" smtClean="0">
                <a:solidFill>
                  <a:schemeClr val="bg1"/>
                </a:solidFill>
                <a:latin typeface="Times New Roman" pitchFamily="18" charset="0"/>
                <a:ea typeface="Arial" panose="020B0604020202020204" pitchFamily="34" charset="0"/>
                <a:cs typeface="Times New Roman" pitchFamily="18" charset="0"/>
              </a:rPr>
              <a:t>Донецкая Народная Республика, РФ, г. Донецк </a:t>
            </a:r>
            <a:endParaRPr lang="ru-RU" sz="2000" dirty="0" smtClean="0">
              <a:solidFill>
                <a:schemeClr val="bg1"/>
              </a:solidFill>
              <a:latin typeface="Times New Roman" pitchFamily="18" charset="0"/>
              <a:cs typeface="Times New Roman" pitchFamily="18" charset="0"/>
            </a:endParaRPr>
          </a:p>
          <a:p>
            <a:endParaRPr lang="ru-RU" sz="2000" dirty="0">
              <a:solidFill>
                <a:schemeClr val="bg1"/>
              </a:solidFill>
            </a:endParaRPr>
          </a:p>
        </p:txBody>
      </p:sp>
      <p:sp>
        <p:nvSpPr>
          <p:cNvPr id="11" name="TextBox 10">
            <a:extLst>
              <a:ext uri="{FF2B5EF4-FFF2-40B4-BE49-F238E27FC236}">
                <a16:creationId xmlns="" xmlns:a16="http://schemas.microsoft.com/office/drawing/2014/main" id="{C8E84038-B740-F244-89E0-809A1E3F117D}"/>
              </a:ext>
            </a:extLst>
          </p:cNvPr>
          <p:cNvSpPr txBox="1"/>
          <p:nvPr/>
        </p:nvSpPr>
        <p:spPr>
          <a:xfrm>
            <a:off x="767255" y="4523602"/>
            <a:ext cx="7309945" cy="584775"/>
          </a:xfrm>
          <a:prstGeom prst="rect">
            <a:avLst/>
          </a:prstGeom>
          <a:noFill/>
        </p:spPr>
        <p:txBody>
          <a:bodyPr wrap="square" rtlCol="0">
            <a:spAutoFit/>
          </a:bodyPr>
          <a:lstStyle/>
          <a:p>
            <a:r>
              <a:rPr lang="ru-RU" sz="3200" dirty="0" smtClean="0">
                <a:solidFill>
                  <a:schemeClr val="bg1"/>
                </a:solidFill>
                <a:latin typeface="Playfair Display" pitchFamily="2" charset="-52"/>
              </a:rPr>
              <a:t>Номинация </a:t>
            </a:r>
            <a:r>
              <a:rPr lang="ru-RU" sz="3200" dirty="0" smtClean="0">
                <a:solidFill>
                  <a:schemeClr val="bg1"/>
                </a:solidFill>
              </a:rPr>
              <a:t>Материнство и детство</a:t>
            </a:r>
            <a:endParaRPr lang="ru-RU" sz="3200" dirty="0">
              <a:solidFill>
                <a:schemeClr val="bg1"/>
              </a:solidFill>
              <a:latin typeface="Playfair Display" pitchFamily="2" charset="-52"/>
            </a:endParaRPr>
          </a:p>
        </p:txBody>
      </p:sp>
    </p:spTree>
    <p:extLst>
      <p:ext uri="{BB962C8B-B14F-4D97-AF65-F5344CB8AC3E}">
        <p14:creationId xmlns="" xmlns:p14="http://schemas.microsoft.com/office/powerpoint/2010/main" val="2196248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 xmlns:a16="http://schemas.microsoft.com/office/drawing/2014/main" id="{3A3B4EC6-9801-A646-9E70-2AE8325B5C6E}"/>
              </a:ext>
            </a:extLst>
          </p:cNvPr>
          <p:cNvSpPr txBox="1"/>
          <p:nvPr/>
        </p:nvSpPr>
        <p:spPr>
          <a:xfrm>
            <a:off x="599090" y="588577"/>
            <a:ext cx="5553123" cy="523220"/>
          </a:xfrm>
          <a:prstGeom prst="rect">
            <a:avLst/>
          </a:prstGeom>
          <a:noFill/>
        </p:spPr>
        <p:txBody>
          <a:bodyPr wrap="none" rtlCol="0">
            <a:spAutoFit/>
          </a:bodyPr>
          <a:lstStyle/>
          <a:p>
            <a:r>
              <a:rPr lang="ru-RU" sz="2800" dirty="0">
                <a:solidFill>
                  <a:srgbClr val="A72E88"/>
                </a:solidFill>
                <a:latin typeface="Playfair Display SemiBold" pitchFamily="2" charset="-52"/>
              </a:rPr>
              <a:t>Каналы продвижения проекта</a:t>
            </a:r>
          </a:p>
        </p:txBody>
      </p:sp>
      <p:sp>
        <p:nvSpPr>
          <p:cNvPr id="8" name="Прямоугольник: скругленные углы 19">
            <a:extLst>
              <a:ext uri="{FF2B5EF4-FFF2-40B4-BE49-F238E27FC236}">
                <a16:creationId xmlns="" xmlns:a16="http://schemas.microsoft.com/office/drawing/2014/main" id="{DC3B501B-B269-614F-917B-772DB15CA874}"/>
              </a:ext>
            </a:extLst>
          </p:cNvPr>
          <p:cNvSpPr/>
          <p:nvPr/>
        </p:nvSpPr>
        <p:spPr>
          <a:xfrm>
            <a:off x="599091" y="1952331"/>
            <a:ext cx="2538746" cy="1281757"/>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ru-RU" dirty="0" smtClean="0"/>
              <a:t>Сайт ГБУ ДНР ДРПЦ имени проф. В.К. Чайки , социальные сети, сайт </a:t>
            </a:r>
            <a:r>
              <a:rPr lang="ru-RU" dirty="0" err="1" smtClean="0"/>
              <a:t>ДонГМУ</a:t>
            </a:r>
            <a:endParaRPr lang="ru-RU" dirty="0" smtClean="0"/>
          </a:p>
          <a:p>
            <a:endParaRPr lang="ru-RU" dirty="0"/>
          </a:p>
        </p:txBody>
      </p:sp>
      <p:sp>
        <p:nvSpPr>
          <p:cNvPr id="9" name="Прямоугольник: скругленные углы 20">
            <a:extLst>
              <a:ext uri="{FF2B5EF4-FFF2-40B4-BE49-F238E27FC236}">
                <a16:creationId xmlns="" xmlns:a16="http://schemas.microsoft.com/office/drawing/2014/main" id="{7C7832D9-CBDF-B945-8F10-B649688DA286}"/>
              </a:ext>
            </a:extLst>
          </p:cNvPr>
          <p:cNvSpPr/>
          <p:nvPr/>
        </p:nvSpPr>
        <p:spPr>
          <a:xfrm>
            <a:off x="3265289" y="1111798"/>
            <a:ext cx="8327620" cy="2122292"/>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smtClean="0"/>
              <a:t>Распространять информацию о возможности получить комплексную (медицинскую, психологическую, информационную, социальную, правовую, духовную) помощь, а так же информацию о текущих мероприятиях посвященные «Всероссийскому дню беременных», «Всемирному Дню любви, семьи и верности», «Всемирному Дню контрацепции», «Профилактики ВПЧ», «Борьбе со </a:t>
            </a:r>
            <a:r>
              <a:rPr lang="ru-RU" dirty="0" err="1" smtClean="0"/>
              <a:t>СПИДом</a:t>
            </a:r>
            <a:r>
              <a:rPr lang="ru-RU" dirty="0" smtClean="0"/>
              <a:t>», выставка рисунков детей из СПБ пациентам ЦОРЗП ; выставка фото Защитник Отечества глазами детей Донбасса»; о результатах конкурсов и конференций</a:t>
            </a:r>
            <a:endParaRPr lang="ru-RU" dirty="0"/>
          </a:p>
        </p:txBody>
      </p:sp>
      <p:sp>
        <p:nvSpPr>
          <p:cNvPr id="10" name="Прямоугольник: скругленные углы 21">
            <a:extLst>
              <a:ext uri="{FF2B5EF4-FFF2-40B4-BE49-F238E27FC236}">
                <a16:creationId xmlns="" xmlns:a16="http://schemas.microsoft.com/office/drawing/2014/main" id="{80EBE8EA-8E2C-004C-ABBC-D37E06429DD1}"/>
              </a:ext>
            </a:extLst>
          </p:cNvPr>
          <p:cNvSpPr/>
          <p:nvPr/>
        </p:nvSpPr>
        <p:spPr>
          <a:xfrm>
            <a:off x="599091" y="3392745"/>
            <a:ext cx="2538746" cy="1281757"/>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ru-RU" dirty="0" smtClean="0"/>
              <a:t>СМИ</a:t>
            </a:r>
            <a:endParaRPr lang="ru-RU" dirty="0"/>
          </a:p>
        </p:txBody>
      </p:sp>
      <p:sp>
        <p:nvSpPr>
          <p:cNvPr id="11" name="Прямоугольник: скругленные углы 22">
            <a:extLst>
              <a:ext uri="{FF2B5EF4-FFF2-40B4-BE49-F238E27FC236}">
                <a16:creationId xmlns="" xmlns:a16="http://schemas.microsoft.com/office/drawing/2014/main" id="{475633CC-A75F-0848-98FF-DB9865A7CF51}"/>
              </a:ext>
            </a:extLst>
          </p:cNvPr>
          <p:cNvSpPr/>
          <p:nvPr/>
        </p:nvSpPr>
        <p:spPr>
          <a:xfrm>
            <a:off x="3265289" y="3392745"/>
            <a:ext cx="8327620" cy="1281757"/>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smtClean="0"/>
              <a:t>тематические видео-передачи на Республиканском телеканалах ОПЛОТ, ЮНИОН </a:t>
            </a:r>
            <a:r>
              <a:rPr lang="ru-RU" dirty="0" smtClean="0">
                <a:hlinkClick r:id="rId2"/>
              </a:rPr>
              <a:t>https://vk.com/video-186145030_456268980?access_key=a4334fffa17ee515e9</a:t>
            </a:r>
            <a:r>
              <a:rPr lang="ru-RU" dirty="0" smtClean="0"/>
              <a:t>;</a:t>
            </a:r>
          </a:p>
          <a:p>
            <a:r>
              <a:rPr lang="ru-RU" dirty="0" smtClean="0"/>
              <a:t>Тематические радиопередачи на волнах Республики</a:t>
            </a:r>
            <a:endParaRPr lang="ru-RU" dirty="0"/>
          </a:p>
        </p:txBody>
      </p:sp>
      <p:sp>
        <p:nvSpPr>
          <p:cNvPr id="12" name="Прямоугольник: скругленные углы 25">
            <a:extLst>
              <a:ext uri="{FF2B5EF4-FFF2-40B4-BE49-F238E27FC236}">
                <a16:creationId xmlns="" xmlns:a16="http://schemas.microsoft.com/office/drawing/2014/main" id="{63CFB881-8CB1-C745-BF4E-362C9249D0BD}"/>
              </a:ext>
            </a:extLst>
          </p:cNvPr>
          <p:cNvSpPr/>
          <p:nvPr/>
        </p:nvSpPr>
        <p:spPr>
          <a:xfrm>
            <a:off x="599091" y="4833159"/>
            <a:ext cx="2538746" cy="1281757"/>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ru-RU" dirty="0" smtClean="0"/>
              <a:t>Мероприятия, конкурсы проектов и печатная продукция</a:t>
            </a:r>
            <a:endParaRPr lang="ru-RU" dirty="0"/>
          </a:p>
        </p:txBody>
      </p:sp>
      <p:sp>
        <p:nvSpPr>
          <p:cNvPr id="13" name="Прямоугольник: скругленные углы 26">
            <a:extLst>
              <a:ext uri="{FF2B5EF4-FFF2-40B4-BE49-F238E27FC236}">
                <a16:creationId xmlns="" xmlns:a16="http://schemas.microsoft.com/office/drawing/2014/main" id="{10F1AE2E-6180-1A4D-92DD-CE5FFD87B989}"/>
              </a:ext>
            </a:extLst>
          </p:cNvPr>
          <p:cNvSpPr/>
          <p:nvPr/>
        </p:nvSpPr>
        <p:spPr>
          <a:xfrm>
            <a:off x="3265289" y="4833159"/>
            <a:ext cx="8327620" cy="1911586"/>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smtClean="0"/>
              <a:t>Организационные и профилактические мероприятия в очной и </a:t>
            </a:r>
            <a:r>
              <a:rPr lang="ru-RU" dirty="0" err="1" smtClean="0"/>
              <a:t>онлайн</a:t>
            </a:r>
            <a:r>
              <a:rPr lang="ru-RU" dirty="0" smtClean="0"/>
              <a:t> формате для целевой группы (в </a:t>
            </a:r>
            <a:r>
              <a:rPr lang="ru-RU" dirty="0" err="1" smtClean="0"/>
              <a:t>тч</a:t>
            </a:r>
            <a:r>
              <a:rPr lang="ru-RU" dirty="0" smtClean="0"/>
              <a:t> несовершеннолетних беременных и родильниц, членов их семей)  с привлеченной молодежи из числа добровольцев студентов-медиков, профильных специалистов и общественных деятелей; участие в конкурсе проектов в номинации «Мы за здоровое будущее!» РФ; статьи в научных и популярных изданиях</a:t>
            </a:r>
            <a:endParaRPr lang="ru-RU" dirty="0"/>
          </a:p>
        </p:txBody>
      </p:sp>
      <p:pic>
        <p:nvPicPr>
          <p:cNvPr id="14" name="Picture 3">
            <a:extLst>
              <a:ext uri="{FF2B5EF4-FFF2-40B4-BE49-F238E27FC236}">
                <a16:creationId xmlns="" xmlns:a16="http://schemas.microsoft.com/office/drawing/2014/main" id="{CF9B926B-C25E-3643-8B89-D0DBA20B0EA5}"/>
              </a:ext>
            </a:extLst>
          </p:cNvPr>
          <p:cNvPicPr>
            <a:picLocks noChangeAspect="1"/>
          </p:cNvPicPr>
          <p:nvPr/>
        </p:nvPicPr>
        <p:blipFill>
          <a:blip r:embed="rId3"/>
          <a:stretch>
            <a:fillRect/>
          </a:stretch>
        </p:blipFill>
        <p:spPr>
          <a:xfrm>
            <a:off x="10426881" y="333972"/>
            <a:ext cx="1176541" cy="611959"/>
          </a:xfrm>
          <a:prstGeom prst="rect">
            <a:avLst/>
          </a:prstGeom>
        </p:spPr>
      </p:pic>
    </p:spTree>
    <p:extLst>
      <p:ext uri="{BB962C8B-B14F-4D97-AF65-F5344CB8AC3E}">
        <p14:creationId xmlns="" xmlns:p14="http://schemas.microsoft.com/office/powerpoint/2010/main" val="276251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 xmlns:a16="http://schemas.microsoft.com/office/drawing/2014/main" id="{571F3F78-4164-C442-B1F3-0D24135B3721}"/>
              </a:ext>
            </a:extLst>
          </p:cNvPr>
          <p:cNvSpPr txBox="1"/>
          <p:nvPr/>
        </p:nvSpPr>
        <p:spPr>
          <a:xfrm>
            <a:off x="599090" y="588577"/>
            <a:ext cx="1628972" cy="523220"/>
          </a:xfrm>
          <a:prstGeom prst="rect">
            <a:avLst/>
          </a:prstGeom>
          <a:noFill/>
        </p:spPr>
        <p:txBody>
          <a:bodyPr wrap="none" rtlCol="0">
            <a:spAutoFit/>
          </a:bodyPr>
          <a:lstStyle/>
          <a:p>
            <a:r>
              <a:rPr lang="ru-RU" sz="2800" dirty="0">
                <a:solidFill>
                  <a:srgbClr val="A72E88"/>
                </a:solidFill>
                <a:latin typeface="Playfair Display SemiBold" pitchFamily="2" charset="-52"/>
              </a:rPr>
              <a:t>Ресурсы</a:t>
            </a:r>
          </a:p>
        </p:txBody>
      </p:sp>
      <p:sp>
        <p:nvSpPr>
          <p:cNvPr id="8" name="TextBox 7">
            <a:extLst>
              <a:ext uri="{FF2B5EF4-FFF2-40B4-BE49-F238E27FC236}">
                <a16:creationId xmlns="" xmlns:a16="http://schemas.microsoft.com/office/drawing/2014/main" id="{CDEE874E-3323-BF4D-9B75-DF953D69A747}"/>
              </a:ext>
            </a:extLst>
          </p:cNvPr>
          <p:cNvSpPr txBox="1"/>
          <p:nvPr/>
        </p:nvSpPr>
        <p:spPr>
          <a:xfrm>
            <a:off x="622273" y="1952331"/>
            <a:ext cx="546945" cy="923330"/>
          </a:xfrm>
          <a:prstGeom prst="rect">
            <a:avLst/>
          </a:prstGeom>
          <a:noFill/>
        </p:spPr>
        <p:txBody>
          <a:bodyPr wrap="none" rtlCol="0">
            <a:spAutoFit/>
          </a:bodyPr>
          <a:lstStyle/>
          <a:p>
            <a:r>
              <a:rPr lang="en-US" sz="5400" dirty="0">
                <a:solidFill>
                  <a:srgbClr val="B9D04A"/>
                </a:solidFill>
                <a:latin typeface="Dita Sweet" panose="02000503090000020004" pitchFamily="50" charset="0"/>
              </a:rPr>
              <a:t>1</a:t>
            </a:r>
            <a:r>
              <a:rPr lang="ru-RU" sz="5400" dirty="0">
                <a:solidFill>
                  <a:srgbClr val="B9D04A"/>
                </a:solidFill>
                <a:latin typeface="Dita Sweet" panose="02000503090000020004" pitchFamily="50" charset="0"/>
              </a:rPr>
              <a:t>.</a:t>
            </a:r>
          </a:p>
        </p:txBody>
      </p:sp>
      <p:sp>
        <p:nvSpPr>
          <p:cNvPr id="9" name="TextBox 8">
            <a:extLst>
              <a:ext uri="{FF2B5EF4-FFF2-40B4-BE49-F238E27FC236}">
                <a16:creationId xmlns="" xmlns:a16="http://schemas.microsoft.com/office/drawing/2014/main" id="{42B1303B-4984-EF43-9CF9-35A1F375DD81}"/>
              </a:ext>
            </a:extLst>
          </p:cNvPr>
          <p:cNvSpPr txBox="1"/>
          <p:nvPr/>
        </p:nvSpPr>
        <p:spPr>
          <a:xfrm>
            <a:off x="599090" y="3258533"/>
            <a:ext cx="675185" cy="923330"/>
          </a:xfrm>
          <a:prstGeom prst="rect">
            <a:avLst/>
          </a:prstGeom>
          <a:noFill/>
        </p:spPr>
        <p:txBody>
          <a:bodyPr wrap="none" rtlCol="0">
            <a:spAutoFit/>
          </a:bodyPr>
          <a:lstStyle/>
          <a:p>
            <a:r>
              <a:rPr lang="ru-RU" sz="5400" dirty="0">
                <a:solidFill>
                  <a:srgbClr val="B9D04A"/>
                </a:solidFill>
                <a:latin typeface="Dita Sweet" panose="02000503090000020004" pitchFamily="50" charset="0"/>
              </a:rPr>
              <a:t>2.</a:t>
            </a:r>
          </a:p>
        </p:txBody>
      </p:sp>
      <p:sp>
        <p:nvSpPr>
          <p:cNvPr id="10" name="TextBox 9">
            <a:extLst>
              <a:ext uri="{FF2B5EF4-FFF2-40B4-BE49-F238E27FC236}">
                <a16:creationId xmlns="" xmlns:a16="http://schemas.microsoft.com/office/drawing/2014/main" id="{32F2C625-2AC4-0B4D-B712-C83866954A68}"/>
              </a:ext>
            </a:extLst>
          </p:cNvPr>
          <p:cNvSpPr txBox="1"/>
          <p:nvPr/>
        </p:nvSpPr>
        <p:spPr>
          <a:xfrm>
            <a:off x="494033" y="5569162"/>
            <a:ext cx="675185" cy="923330"/>
          </a:xfrm>
          <a:prstGeom prst="rect">
            <a:avLst/>
          </a:prstGeom>
          <a:noFill/>
        </p:spPr>
        <p:txBody>
          <a:bodyPr wrap="none" rtlCol="0">
            <a:spAutoFit/>
          </a:bodyPr>
          <a:lstStyle/>
          <a:p>
            <a:r>
              <a:rPr lang="ru-RU" sz="5400" dirty="0">
                <a:solidFill>
                  <a:srgbClr val="B9D04A"/>
                </a:solidFill>
                <a:latin typeface="Dita Sweet" panose="02000503090000020004" pitchFamily="50" charset="0"/>
              </a:rPr>
              <a:t>3.</a:t>
            </a:r>
          </a:p>
        </p:txBody>
      </p:sp>
      <p:sp>
        <p:nvSpPr>
          <p:cNvPr id="11" name="TextBox 10">
            <a:extLst>
              <a:ext uri="{FF2B5EF4-FFF2-40B4-BE49-F238E27FC236}">
                <a16:creationId xmlns="" xmlns:a16="http://schemas.microsoft.com/office/drawing/2014/main" id="{7CFBDE54-120F-D048-86E3-8F4AFF1F5D24}"/>
              </a:ext>
            </a:extLst>
          </p:cNvPr>
          <p:cNvSpPr txBox="1"/>
          <p:nvPr/>
        </p:nvSpPr>
        <p:spPr>
          <a:xfrm>
            <a:off x="1264946" y="2099909"/>
            <a:ext cx="3541527" cy="923330"/>
          </a:xfrm>
          <a:prstGeom prst="rect">
            <a:avLst/>
          </a:prstGeom>
          <a:noFill/>
        </p:spPr>
        <p:txBody>
          <a:bodyPr wrap="square" rtlCol="0">
            <a:spAutoFit/>
          </a:bodyPr>
          <a:lstStyle/>
          <a:p>
            <a:pPr algn="just"/>
            <a:r>
              <a:rPr lang="ru-RU" dirty="0" smtClean="0"/>
              <a:t>Проект получил поддержку от руководства Республики сенатора РФ </a:t>
            </a:r>
            <a:r>
              <a:rPr lang="ru-RU" dirty="0" err="1" smtClean="0"/>
              <a:t>Никоноровой</a:t>
            </a:r>
            <a:r>
              <a:rPr lang="ru-RU" dirty="0" smtClean="0"/>
              <a:t> Н.Ю. (ДНР, РФ)</a:t>
            </a:r>
            <a:endParaRPr lang="ru-RU" dirty="0"/>
          </a:p>
        </p:txBody>
      </p:sp>
      <p:sp>
        <p:nvSpPr>
          <p:cNvPr id="12" name="TextBox 11">
            <a:extLst>
              <a:ext uri="{FF2B5EF4-FFF2-40B4-BE49-F238E27FC236}">
                <a16:creationId xmlns="" xmlns:a16="http://schemas.microsoft.com/office/drawing/2014/main" id="{F8E612C6-676E-3449-8945-F356D1293AB0}"/>
              </a:ext>
            </a:extLst>
          </p:cNvPr>
          <p:cNvSpPr txBox="1"/>
          <p:nvPr/>
        </p:nvSpPr>
        <p:spPr>
          <a:xfrm>
            <a:off x="1264946" y="3429000"/>
            <a:ext cx="3954754" cy="2862322"/>
          </a:xfrm>
          <a:prstGeom prst="rect">
            <a:avLst/>
          </a:prstGeom>
          <a:noFill/>
        </p:spPr>
        <p:txBody>
          <a:bodyPr wrap="square" rtlCol="0">
            <a:spAutoFit/>
          </a:bodyPr>
          <a:lstStyle/>
          <a:p>
            <a:pPr algn="just"/>
            <a:r>
              <a:rPr lang="ru-RU" dirty="0" smtClean="0"/>
              <a:t>Поддержка и участие президента ГБУ ДНР Донецкого Республиканского </a:t>
            </a:r>
            <a:r>
              <a:rPr lang="ru-RU" dirty="0" err="1" smtClean="0"/>
              <a:t>Пкринатального</a:t>
            </a:r>
            <a:r>
              <a:rPr lang="ru-RU" dirty="0" smtClean="0"/>
              <a:t> Центра, заведующего кафедрой акушерства, гинекологии, перинатологии, детской и подростковой гинекологии ФНМФО ФГБОУ ВО </a:t>
            </a:r>
            <a:r>
              <a:rPr lang="ru-RU" dirty="0" err="1" smtClean="0"/>
              <a:t>ДонГМУ</a:t>
            </a:r>
            <a:r>
              <a:rPr lang="ru-RU" dirty="0" smtClean="0"/>
              <a:t> Минздрава России профессора Чайки В.К. </a:t>
            </a:r>
          </a:p>
          <a:p>
            <a:endParaRPr lang="ru-RU" dirty="0" smtClean="0"/>
          </a:p>
          <a:p>
            <a:endParaRPr lang="ru-RU" dirty="0"/>
          </a:p>
        </p:txBody>
      </p:sp>
      <p:sp>
        <p:nvSpPr>
          <p:cNvPr id="13" name="TextBox 12">
            <a:extLst>
              <a:ext uri="{FF2B5EF4-FFF2-40B4-BE49-F238E27FC236}">
                <a16:creationId xmlns="" xmlns:a16="http://schemas.microsoft.com/office/drawing/2014/main" id="{9446D28A-C696-C14B-ADEF-559FBD28C51A}"/>
              </a:ext>
            </a:extLst>
          </p:cNvPr>
          <p:cNvSpPr txBox="1"/>
          <p:nvPr/>
        </p:nvSpPr>
        <p:spPr>
          <a:xfrm>
            <a:off x="1169218" y="5829657"/>
            <a:ext cx="4596582" cy="923330"/>
          </a:xfrm>
          <a:prstGeom prst="rect">
            <a:avLst/>
          </a:prstGeom>
          <a:noFill/>
        </p:spPr>
        <p:txBody>
          <a:bodyPr wrap="square" rtlCol="0">
            <a:spAutoFit/>
          </a:bodyPr>
          <a:lstStyle/>
          <a:p>
            <a:pPr algn="just"/>
            <a:r>
              <a:rPr lang="ru-RU" dirty="0" smtClean="0"/>
              <a:t>Поддержка и участие </a:t>
            </a:r>
            <a:r>
              <a:rPr lang="ru-RU" dirty="0" smtClean="0"/>
              <a:t>многочисленных профильных </a:t>
            </a:r>
            <a:r>
              <a:rPr lang="ru-RU" dirty="0" smtClean="0"/>
              <a:t>специалистов ГБУ ДНР ДРПЦ имени проф. В.К. Чайки и студентов мед вуза</a:t>
            </a:r>
            <a:endParaRPr lang="ru-RU" dirty="0"/>
          </a:p>
        </p:txBody>
      </p:sp>
      <p:sp>
        <p:nvSpPr>
          <p:cNvPr id="14" name="TextBox 13">
            <a:extLst>
              <a:ext uri="{FF2B5EF4-FFF2-40B4-BE49-F238E27FC236}">
                <a16:creationId xmlns="" xmlns:a16="http://schemas.microsoft.com/office/drawing/2014/main" id="{816C6BCC-4033-BA49-82B0-5C88AD80D52D}"/>
              </a:ext>
            </a:extLst>
          </p:cNvPr>
          <p:cNvSpPr txBox="1"/>
          <p:nvPr/>
        </p:nvSpPr>
        <p:spPr>
          <a:xfrm>
            <a:off x="5407233" y="1952331"/>
            <a:ext cx="668773" cy="923330"/>
          </a:xfrm>
          <a:prstGeom prst="rect">
            <a:avLst/>
          </a:prstGeom>
          <a:noFill/>
        </p:spPr>
        <p:txBody>
          <a:bodyPr wrap="none" rtlCol="0">
            <a:spAutoFit/>
          </a:bodyPr>
          <a:lstStyle/>
          <a:p>
            <a:r>
              <a:rPr lang="ru-RU" sz="5400" dirty="0">
                <a:solidFill>
                  <a:srgbClr val="B9D04A"/>
                </a:solidFill>
                <a:latin typeface="Dita Sweet" panose="02000503090000020004" pitchFamily="50" charset="0"/>
              </a:rPr>
              <a:t>4.</a:t>
            </a:r>
          </a:p>
        </p:txBody>
      </p:sp>
      <p:sp>
        <p:nvSpPr>
          <p:cNvPr id="15" name="TextBox 14">
            <a:extLst>
              <a:ext uri="{FF2B5EF4-FFF2-40B4-BE49-F238E27FC236}">
                <a16:creationId xmlns="" xmlns:a16="http://schemas.microsoft.com/office/drawing/2014/main" id="{8A4FA4F9-94E1-1144-8DE5-0D8925FF38C7}"/>
              </a:ext>
            </a:extLst>
          </p:cNvPr>
          <p:cNvSpPr txBox="1"/>
          <p:nvPr/>
        </p:nvSpPr>
        <p:spPr>
          <a:xfrm>
            <a:off x="5430144" y="3258533"/>
            <a:ext cx="675185" cy="923330"/>
          </a:xfrm>
          <a:prstGeom prst="rect">
            <a:avLst/>
          </a:prstGeom>
          <a:noFill/>
        </p:spPr>
        <p:txBody>
          <a:bodyPr wrap="none" rtlCol="0">
            <a:spAutoFit/>
          </a:bodyPr>
          <a:lstStyle/>
          <a:p>
            <a:r>
              <a:rPr lang="ru-RU" sz="5400" dirty="0">
                <a:solidFill>
                  <a:srgbClr val="B9D04A"/>
                </a:solidFill>
                <a:latin typeface="Dita Sweet" panose="02000503090000020004" pitchFamily="50" charset="0"/>
              </a:rPr>
              <a:t>5.</a:t>
            </a:r>
          </a:p>
        </p:txBody>
      </p:sp>
      <p:sp>
        <p:nvSpPr>
          <p:cNvPr id="16" name="TextBox 15">
            <a:extLst>
              <a:ext uri="{FF2B5EF4-FFF2-40B4-BE49-F238E27FC236}">
                <a16:creationId xmlns="" xmlns:a16="http://schemas.microsoft.com/office/drawing/2014/main" id="{33EE10B5-5C98-214B-B668-E30FA4D791A5}"/>
              </a:ext>
            </a:extLst>
          </p:cNvPr>
          <p:cNvSpPr txBox="1"/>
          <p:nvPr/>
        </p:nvSpPr>
        <p:spPr>
          <a:xfrm>
            <a:off x="5447078" y="4645832"/>
            <a:ext cx="704039" cy="923330"/>
          </a:xfrm>
          <a:prstGeom prst="rect">
            <a:avLst/>
          </a:prstGeom>
          <a:noFill/>
        </p:spPr>
        <p:txBody>
          <a:bodyPr wrap="none" rtlCol="0">
            <a:spAutoFit/>
          </a:bodyPr>
          <a:lstStyle/>
          <a:p>
            <a:r>
              <a:rPr lang="ru-RU" sz="5400" dirty="0">
                <a:solidFill>
                  <a:srgbClr val="B9D04A"/>
                </a:solidFill>
                <a:latin typeface="Dita Sweet" panose="02000503090000020004" pitchFamily="50" charset="0"/>
              </a:rPr>
              <a:t>6.</a:t>
            </a:r>
          </a:p>
        </p:txBody>
      </p:sp>
      <p:sp>
        <p:nvSpPr>
          <p:cNvPr id="17" name="TextBox 16">
            <a:extLst>
              <a:ext uri="{FF2B5EF4-FFF2-40B4-BE49-F238E27FC236}">
                <a16:creationId xmlns="" xmlns:a16="http://schemas.microsoft.com/office/drawing/2014/main" id="{33BBEFB7-12E9-3A4E-9AA1-6E4D32AD633C}"/>
              </a:ext>
            </a:extLst>
          </p:cNvPr>
          <p:cNvSpPr txBox="1"/>
          <p:nvPr/>
        </p:nvSpPr>
        <p:spPr>
          <a:xfrm>
            <a:off x="6049906" y="2099909"/>
            <a:ext cx="5773794" cy="923330"/>
          </a:xfrm>
          <a:prstGeom prst="rect">
            <a:avLst/>
          </a:prstGeom>
          <a:noFill/>
        </p:spPr>
        <p:txBody>
          <a:bodyPr wrap="square" rtlCol="0">
            <a:spAutoFit/>
          </a:bodyPr>
          <a:lstStyle/>
          <a:p>
            <a:pPr algn="just"/>
            <a:r>
              <a:rPr lang="ru-RU" dirty="0" smtClean="0"/>
              <a:t>Поддержка и участие председателя общественного совета партийного проекта «Женское движение Единой России» Е.Г. Мартьяновой (ДНР, РФ)</a:t>
            </a:r>
            <a:endParaRPr lang="ru-RU" dirty="0"/>
          </a:p>
        </p:txBody>
      </p:sp>
      <p:sp>
        <p:nvSpPr>
          <p:cNvPr id="18" name="TextBox 17">
            <a:extLst>
              <a:ext uri="{FF2B5EF4-FFF2-40B4-BE49-F238E27FC236}">
                <a16:creationId xmlns="" xmlns:a16="http://schemas.microsoft.com/office/drawing/2014/main" id="{A5D5F436-7DDA-D64A-A811-BF722EC6DE01}"/>
              </a:ext>
            </a:extLst>
          </p:cNvPr>
          <p:cNvSpPr txBox="1"/>
          <p:nvPr/>
        </p:nvSpPr>
        <p:spPr>
          <a:xfrm>
            <a:off x="6096000" y="3429000"/>
            <a:ext cx="5927834" cy="923330"/>
          </a:xfrm>
          <a:prstGeom prst="rect">
            <a:avLst/>
          </a:prstGeom>
          <a:noFill/>
        </p:spPr>
        <p:txBody>
          <a:bodyPr wrap="square" rtlCol="0">
            <a:spAutoFit/>
          </a:bodyPr>
          <a:lstStyle/>
          <a:p>
            <a:pPr algn="just"/>
            <a:r>
              <a:rPr lang="ru-RU" dirty="0" smtClean="0"/>
              <a:t>Поддержка и участие администрации Республиканского центра по профилактике и борьбе со </a:t>
            </a:r>
            <a:r>
              <a:rPr lang="ru-RU" dirty="0" err="1" smtClean="0"/>
              <a:t>СПИДом</a:t>
            </a:r>
            <a:r>
              <a:rPr lang="ru-RU" dirty="0" smtClean="0"/>
              <a:t> ДНР Минздрава России (ДНР, РФ)</a:t>
            </a:r>
            <a:endParaRPr lang="ru-RU" dirty="0"/>
          </a:p>
        </p:txBody>
      </p:sp>
      <p:sp>
        <p:nvSpPr>
          <p:cNvPr id="19" name="TextBox 18">
            <a:extLst>
              <a:ext uri="{FF2B5EF4-FFF2-40B4-BE49-F238E27FC236}">
                <a16:creationId xmlns="" xmlns:a16="http://schemas.microsoft.com/office/drawing/2014/main" id="{0EED8DA8-821C-3645-BE4E-486D93BB2A07}"/>
              </a:ext>
            </a:extLst>
          </p:cNvPr>
          <p:cNvSpPr txBox="1"/>
          <p:nvPr/>
        </p:nvSpPr>
        <p:spPr>
          <a:xfrm>
            <a:off x="6096000" y="4880581"/>
            <a:ext cx="4787900" cy="646331"/>
          </a:xfrm>
          <a:prstGeom prst="rect">
            <a:avLst/>
          </a:prstGeom>
          <a:noFill/>
        </p:spPr>
        <p:txBody>
          <a:bodyPr wrap="square" rtlCol="0">
            <a:spAutoFit/>
          </a:bodyPr>
          <a:lstStyle/>
          <a:p>
            <a:r>
              <a:rPr lang="ru-RU" dirty="0" smtClean="0"/>
              <a:t>Поддержка и участие ОО Волонтерская группа имени Н.М. </a:t>
            </a:r>
            <a:r>
              <a:rPr lang="ru-RU" dirty="0" err="1" smtClean="0"/>
              <a:t>Поддубного</a:t>
            </a:r>
            <a:r>
              <a:rPr lang="ru-RU" dirty="0" smtClean="0"/>
              <a:t> (РФ, Ростов)</a:t>
            </a:r>
            <a:endParaRPr lang="ru-RU" dirty="0"/>
          </a:p>
        </p:txBody>
      </p:sp>
    </p:spTree>
    <p:extLst>
      <p:ext uri="{BB962C8B-B14F-4D97-AF65-F5344CB8AC3E}">
        <p14:creationId xmlns="" xmlns:p14="http://schemas.microsoft.com/office/powerpoint/2010/main" val="2806292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 xmlns:a16="http://schemas.microsoft.com/office/drawing/2014/main" id="{91C12802-D0DB-8349-B613-80C69CA111E6}"/>
              </a:ext>
            </a:extLst>
          </p:cNvPr>
          <p:cNvSpPr txBox="1"/>
          <p:nvPr/>
        </p:nvSpPr>
        <p:spPr>
          <a:xfrm>
            <a:off x="599090" y="588577"/>
            <a:ext cx="3196709" cy="523220"/>
          </a:xfrm>
          <a:prstGeom prst="rect">
            <a:avLst/>
          </a:prstGeom>
          <a:noFill/>
        </p:spPr>
        <p:txBody>
          <a:bodyPr wrap="none" rtlCol="0">
            <a:spAutoFit/>
          </a:bodyPr>
          <a:lstStyle/>
          <a:p>
            <a:r>
              <a:rPr lang="ru-RU" sz="2800" dirty="0">
                <a:solidFill>
                  <a:srgbClr val="A72E88"/>
                </a:solidFill>
                <a:latin typeface="Playfair Display SemiBold" pitchFamily="2" charset="-52"/>
              </a:rPr>
              <a:t>Команда проекта</a:t>
            </a:r>
          </a:p>
        </p:txBody>
      </p:sp>
      <p:sp>
        <p:nvSpPr>
          <p:cNvPr id="12" name="TextBox 11">
            <a:extLst>
              <a:ext uri="{FF2B5EF4-FFF2-40B4-BE49-F238E27FC236}">
                <a16:creationId xmlns="" xmlns:a16="http://schemas.microsoft.com/office/drawing/2014/main" id="{B03E1AB8-A27C-0540-B40E-DDBEBC322F07}"/>
              </a:ext>
            </a:extLst>
          </p:cNvPr>
          <p:cNvSpPr txBox="1"/>
          <p:nvPr/>
        </p:nvSpPr>
        <p:spPr>
          <a:xfrm>
            <a:off x="2223025" y="2049629"/>
            <a:ext cx="4200392" cy="2246769"/>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Железная Анна Александровна, врач акушер-гинеколог, д.м.н., проф.,</a:t>
            </a:r>
            <a:r>
              <a:rPr lang="ru-RU" sz="1400" dirty="0" smtClean="0">
                <a:solidFill>
                  <a:srgbClr val="252525"/>
                </a:solidFill>
                <a:latin typeface="Times New Roman" pitchFamily="18" charset="0"/>
                <a:ea typeface="Arial" panose="020B0604020202020204" pitchFamily="34" charset="0"/>
                <a:cs typeface="Times New Roman" pitchFamily="18" charset="0"/>
              </a:rPr>
              <a:t> главный врач ГБУ ДНР ДРПЦ им проф. ВК Чайки, «Заслуженный врач Донецкой Народной Республики», «Заслуженный работник здравоохранения Российской Федерации», «Отличник здравоохранения ДНР», «Заслуженный врач Донецкой Народной Республики», «Заслуженный работник здравоохранения Российской Федерации», Донецкая Народная Республика, РФ, г. Донецк (1973 г.р.)</a:t>
            </a:r>
            <a:endParaRPr lang="ru-RU" sz="1400" dirty="0">
              <a:latin typeface="Times New Roman" pitchFamily="18" charset="0"/>
              <a:cs typeface="Times New Roman" pitchFamily="18" charset="0"/>
            </a:endParaRPr>
          </a:p>
        </p:txBody>
      </p:sp>
      <p:sp>
        <p:nvSpPr>
          <p:cNvPr id="13" name="TextBox 12">
            <a:extLst>
              <a:ext uri="{FF2B5EF4-FFF2-40B4-BE49-F238E27FC236}">
                <a16:creationId xmlns="" xmlns:a16="http://schemas.microsoft.com/office/drawing/2014/main" id="{8EE9F1C1-09E7-8348-AB0E-43361AEC3573}"/>
              </a:ext>
            </a:extLst>
          </p:cNvPr>
          <p:cNvSpPr txBox="1"/>
          <p:nvPr/>
        </p:nvSpPr>
        <p:spPr>
          <a:xfrm>
            <a:off x="2223025" y="4541229"/>
            <a:ext cx="4200392" cy="1815882"/>
          </a:xfrm>
          <a:prstGeom prst="rect">
            <a:avLst/>
          </a:prstGeom>
          <a:noFill/>
        </p:spPr>
        <p:txBody>
          <a:bodyPr wrap="square" rtlCol="0">
            <a:spAutoFit/>
          </a:bodyPr>
          <a:lstStyle/>
          <a:p>
            <a:pPr algn="just"/>
            <a:r>
              <a:rPr lang="ru-RU" sz="1400" dirty="0" err="1" smtClean="0">
                <a:solidFill>
                  <a:srgbClr val="252525"/>
                </a:solidFill>
                <a:latin typeface="Times New Roman" pitchFamily="18" charset="0"/>
                <a:ea typeface="Arial" panose="020B0604020202020204" pitchFamily="34" charset="0"/>
                <a:cs typeface="Times New Roman" pitchFamily="18" charset="0"/>
              </a:rPr>
              <a:t>Бабенко-Сорокопуд</a:t>
            </a:r>
            <a:r>
              <a:rPr lang="ru-RU" sz="1400" dirty="0" smtClean="0">
                <a:solidFill>
                  <a:srgbClr val="252525"/>
                </a:solidFill>
                <a:latin typeface="Times New Roman" pitchFamily="18" charset="0"/>
                <a:ea typeface="Arial" panose="020B0604020202020204" pitchFamily="34" charset="0"/>
                <a:cs typeface="Times New Roman" pitchFamily="18" charset="0"/>
              </a:rPr>
              <a:t> Ирина Вячеславовна,</a:t>
            </a:r>
            <a:r>
              <a:rPr lang="ru-RU" sz="1400" dirty="0" smtClean="0">
                <a:latin typeface="Times New Roman" pitchFamily="18" charset="0"/>
                <a:cs typeface="Times New Roman" pitchFamily="18" charset="0"/>
              </a:rPr>
              <a:t> врач акушер-гинеколог</a:t>
            </a:r>
            <a:r>
              <a:rPr lang="ru-RU" sz="1400" dirty="0" smtClean="0">
                <a:solidFill>
                  <a:srgbClr val="252525"/>
                </a:solidFill>
                <a:latin typeface="Times New Roman" pitchFamily="18" charset="0"/>
                <a:ea typeface="Arial" panose="020B0604020202020204" pitchFamily="34" charset="0"/>
                <a:cs typeface="Times New Roman" pitchFamily="18" charset="0"/>
              </a:rPr>
              <a:t> к.м.н., куратор гинекологической службы несовершеннолетних ГБУ ДНР ДРПЦ им проф. ВК Чайки, доцент, Донецкая Народная Республика</a:t>
            </a:r>
            <a:r>
              <a:rPr lang="ru-RU" sz="1400" dirty="0" smtClean="0">
                <a:solidFill>
                  <a:srgbClr val="252525"/>
                </a:solidFill>
                <a:latin typeface="Times New Roman" panose="02020603050405020304" pitchFamily="18" charset="0"/>
                <a:ea typeface="Arial" panose="020B0604020202020204" pitchFamily="34" charset="0"/>
              </a:rPr>
              <a:t>, РФ, г. Донецк  (1970 </a:t>
            </a:r>
            <a:r>
              <a:rPr lang="ru-RU" sz="1400" dirty="0" err="1" smtClean="0">
                <a:solidFill>
                  <a:srgbClr val="252525"/>
                </a:solidFill>
                <a:latin typeface="Times New Roman" panose="02020603050405020304" pitchFamily="18" charset="0"/>
                <a:ea typeface="Arial" panose="020B0604020202020204" pitchFamily="34" charset="0"/>
              </a:rPr>
              <a:t>г.р</a:t>
            </a:r>
            <a:r>
              <a:rPr lang="ru-RU" sz="1400" dirty="0" smtClean="0">
                <a:solidFill>
                  <a:srgbClr val="252525"/>
                </a:solidFill>
                <a:latin typeface="Times New Roman" panose="02020603050405020304" pitchFamily="18" charset="0"/>
                <a:ea typeface="Arial" panose="020B0604020202020204" pitchFamily="34" charset="0"/>
              </a:rPr>
              <a:t>) </a:t>
            </a:r>
          </a:p>
          <a:p>
            <a:pPr algn="just"/>
            <a:r>
              <a:rPr lang="ru-RU" sz="1400" dirty="0" err="1" smtClean="0">
                <a:solidFill>
                  <a:srgbClr val="252525"/>
                </a:solidFill>
                <a:latin typeface="Times New Roman" panose="02020603050405020304" pitchFamily="18" charset="0"/>
                <a:ea typeface="Arial" panose="020B0604020202020204" pitchFamily="34" charset="0"/>
              </a:rPr>
              <a:t>руковродитель</a:t>
            </a:r>
            <a:r>
              <a:rPr lang="ru-RU" sz="1400" dirty="0" smtClean="0">
                <a:solidFill>
                  <a:srgbClr val="252525"/>
                </a:solidFill>
                <a:latin typeface="Times New Roman" panose="02020603050405020304" pitchFamily="18" charset="0"/>
                <a:ea typeface="Arial" panose="020B0604020202020204" pitchFamily="34" charset="0"/>
              </a:rPr>
              <a:t> 12 республиканского значения </a:t>
            </a:r>
            <a:r>
              <a:rPr lang="ru-RU" sz="1400" dirty="0" err="1" smtClean="0">
                <a:solidFill>
                  <a:srgbClr val="252525"/>
                </a:solidFill>
                <a:latin typeface="Times New Roman" panose="02020603050405020304" pitchFamily="18" charset="0"/>
                <a:ea typeface="Arial" panose="020B0604020202020204" pitchFamily="34" charset="0"/>
              </a:rPr>
              <a:t>Проктов</a:t>
            </a:r>
            <a:r>
              <a:rPr lang="ru-RU" sz="1400" dirty="0" smtClean="0">
                <a:solidFill>
                  <a:srgbClr val="252525"/>
                </a:solidFill>
                <a:latin typeface="Times New Roman" panose="02020603050405020304" pitchFamily="18" charset="0"/>
                <a:ea typeface="Arial" panose="020B0604020202020204" pitchFamily="34" charset="0"/>
              </a:rPr>
              <a:t> по ЗОЖ, неоднократный победитель</a:t>
            </a:r>
            <a:r>
              <a:rPr lang="en-US" sz="1400" dirty="0"/>
              <a:t/>
            </a:r>
            <a:br>
              <a:rPr lang="en-US" sz="1400" dirty="0"/>
            </a:br>
            <a:endParaRPr lang="ru-RU" sz="1400" dirty="0"/>
          </a:p>
        </p:txBody>
      </p:sp>
      <p:sp>
        <p:nvSpPr>
          <p:cNvPr id="14" name="TextBox 13">
            <a:extLst>
              <a:ext uri="{FF2B5EF4-FFF2-40B4-BE49-F238E27FC236}">
                <a16:creationId xmlns="" xmlns:a16="http://schemas.microsoft.com/office/drawing/2014/main" id="{39D5AE49-FCC8-D949-836F-A74AD3355702}"/>
              </a:ext>
            </a:extLst>
          </p:cNvPr>
          <p:cNvSpPr txBox="1"/>
          <p:nvPr/>
        </p:nvSpPr>
        <p:spPr>
          <a:xfrm>
            <a:off x="8114727" y="3126847"/>
            <a:ext cx="3426088" cy="1169551"/>
          </a:xfrm>
          <a:prstGeom prst="rect">
            <a:avLst/>
          </a:prstGeom>
          <a:noFill/>
        </p:spPr>
        <p:txBody>
          <a:bodyPr wrap="square" rtlCol="0">
            <a:spAutoFit/>
          </a:bodyPr>
          <a:lstStyle/>
          <a:p>
            <a:pPr algn="just"/>
            <a:r>
              <a:rPr lang="ru-RU" sz="1400" dirty="0" err="1" smtClean="0">
                <a:latin typeface="Times New Roman" pitchFamily="18" charset="0"/>
                <a:cs typeface="Times New Roman" pitchFamily="18" charset="0"/>
              </a:rPr>
              <a:t>Онипко</a:t>
            </a:r>
            <a:r>
              <a:rPr lang="ru-RU" sz="1400" dirty="0" smtClean="0">
                <a:latin typeface="Times New Roman" pitchFamily="18" charset="0"/>
                <a:cs typeface="Times New Roman" pitchFamily="18" charset="0"/>
              </a:rPr>
              <a:t> Андрей Николаевич, акушер-гинеколог, заведующий Центром охраны репродуктивного здоровья подростков,</a:t>
            </a:r>
            <a:r>
              <a:rPr lang="ru-RU" sz="1400" dirty="0" smtClean="0">
                <a:solidFill>
                  <a:srgbClr val="252525"/>
                </a:solidFill>
                <a:latin typeface="Times New Roman" pitchFamily="18" charset="0"/>
                <a:ea typeface="Arial" panose="020B0604020202020204" pitchFamily="34" charset="0"/>
                <a:cs typeface="Times New Roman" pitchFamily="18" charset="0"/>
              </a:rPr>
              <a:t> ГБУ ДНР ДРПЦ им проф. ВК Чайки, (1969 гр.)</a:t>
            </a:r>
            <a:endParaRPr lang="ru-RU" sz="1400" dirty="0"/>
          </a:p>
        </p:txBody>
      </p:sp>
      <p:sp>
        <p:nvSpPr>
          <p:cNvPr id="15" name="TextBox 14">
            <a:extLst>
              <a:ext uri="{FF2B5EF4-FFF2-40B4-BE49-F238E27FC236}">
                <a16:creationId xmlns="" xmlns:a16="http://schemas.microsoft.com/office/drawing/2014/main" id="{A986B73B-7217-4A43-8A68-5F8E11397A44}"/>
              </a:ext>
            </a:extLst>
          </p:cNvPr>
          <p:cNvSpPr txBox="1"/>
          <p:nvPr/>
        </p:nvSpPr>
        <p:spPr>
          <a:xfrm>
            <a:off x="8114727" y="4807261"/>
            <a:ext cx="3426088" cy="954107"/>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Савченко Анастасия Алексеевна, акушер-гинеколог отделения гинекологии для несовершеннолетних, организатор 10 Проектов по ЗОЖ  (1993г.р.)</a:t>
            </a:r>
            <a:endParaRPr lang="ru-RU" sz="1400" dirty="0">
              <a:latin typeface="Times New Roman" pitchFamily="18" charset="0"/>
              <a:cs typeface="Times New Roman" pitchFamily="18" charset="0"/>
            </a:endParaRPr>
          </a:p>
        </p:txBody>
      </p:sp>
      <p:sp>
        <p:nvSpPr>
          <p:cNvPr id="16" name="TextBox 15">
            <a:extLst>
              <a:ext uri="{FF2B5EF4-FFF2-40B4-BE49-F238E27FC236}">
                <a16:creationId xmlns="" xmlns:a16="http://schemas.microsoft.com/office/drawing/2014/main" id="{23A5C35F-2BAF-3D4B-ACCF-DC530FD2EB68}"/>
              </a:ext>
            </a:extLst>
          </p:cNvPr>
          <p:cNvSpPr txBox="1"/>
          <p:nvPr/>
        </p:nvSpPr>
        <p:spPr>
          <a:xfrm>
            <a:off x="599090" y="1282700"/>
            <a:ext cx="3038011" cy="400110"/>
          </a:xfrm>
          <a:prstGeom prst="rect">
            <a:avLst/>
          </a:prstGeom>
          <a:noFill/>
        </p:spPr>
        <p:txBody>
          <a:bodyPr wrap="none" rtlCol="0">
            <a:spAutoFit/>
          </a:bodyPr>
          <a:lstStyle/>
          <a:p>
            <a:r>
              <a:rPr lang="ru-RU" sz="2000" dirty="0">
                <a:solidFill>
                  <a:srgbClr val="A72E88"/>
                </a:solidFill>
                <a:latin typeface="Playfair Display SemiBold" pitchFamily="2" charset="-52"/>
              </a:rPr>
              <a:t>Руководители проекта</a:t>
            </a:r>
          </a:p>
        </p:txBody>
      </p:sp>
      <p:sp>
        <p:nvSpPr>
          <p:cNvPr id="17" name="TextBox 16">
            <a:extLst>
              <a:ext uri="{FF2B5EF4-FFF2-40B4-BE49-F238E27FC236}">
                <a16:creationId xmlns="" xmlns:a16="http://schemas.microsoft.com/office/drawing/2014/main" id="{BA8F5C6B-9DA1-054C-BDF6-066529B98D57}"/>
              </a:ext>
            </a:extLst>
          </p:cNvPr>
          <p:cNvSpPr txBox="1"/>
          <p:nvPr/>
        </p:nvSpPr>
        <p:spPr>
          <a:xfrm>
            <a:off x="6364656" y="2585320"/>
            <a:ext cx="3533340" cy="400110"/>
          </a:xfrm>
          <a:prstGeom prst="rect">
            <a:avLst/>
          </a:prstGeom>
          <a:noFill/>
        </p:spPr>
        <p:txBody>
          <a:bodyPr wrap="none" rtlCol="0">
            <a:spAutoFit/>
          </a:bodyPr>
          <a:lstStyle/>
          <a:p>
            <a:r>
              <a:rPr lang="ru-RU" sz="2000" dirty="0">
                <a:solidFill>
                  <a:srgbClr val="B9D04A"/>
                </a:solidFill>
                <a:latin typeface="Playfair Display SemiBold" pitchFamily="2" charset="-52"/>
              </a:rPr>
              <a:t>Ключевые члены команды</a:t>
            </a:r>
          </a:p>
        </p:txBody>
      </p:sp>
      <p:pic>
        <p:nvPicPr>
          <p:cNvPr id="18" name="Picture 2" descr="C:\Users\Пользователь\Downloads\1739903853100.jpg"/>
          <p:cNvPicPr>
            <a:picLocks noChangeAspect="1" noChangeArrowheads="1"/>
          </p:cNvPicPr>
          <p:nvPr/>
        </p:nvPicPr>
        <p:blipFill>
          <a:blip r:embed="rId2"/>
          <a:srcRect/>
          <a:stretch>
            <a:fillRect/>
          </a:stretch>
        </p:blipFill>
        <p:spPr bwMode="auto">
          <a:xfrm>
            <a:off x="325821" y="2049629"/>
            <a:ext cx="1897204" cy="1364324"/>
          </a:xfrm>
          <a:prstGeom prst="rect">
            <a:avLst/>
          </a:prstGeom>
          <a:ln>
            <a:noFill/>
          </a:ln>
          <a:effectLst>
            <a:softEdge rad="112500"/>
          </a:effectLst>
        </p:spPr>
      </p:pic>
      <p:pic>
        <p:nvPicPr>
          <p:cNvPr id="1026" name="Picture 2" descr="C:\Users\Пользователь\Desktop\диссер.jpg"/>
          <p:cNvPicPr>
            <a:picLocks noChangeAspect="1" noChangeArrowheads="1"/>
          </p:cNvPicPr>
          <p:nvPr/>
        </p:nvPicPr>
        <p:blipFill>
          <a:blip r:embed="rId3"/>
          <a:srcRect l="16274" t="5386" r="18816" b="16099"/>
          <a:stretch>
            <a:fillRect/>
          </a:stretch>
        </p:blipFill>
        <p:spPr bwMode="auto">
          <a:xfrm>
            <a:off x="341369" y="4541229"/>
            <a:ext cx="1881656" cy="1516762"/>
          </a:xfrm>
          <a:prstGeom prst="rect">
            <a:avLst/>
          </a:prstGeom>
          <a:ln>
            <a:noFill/>
          </a:ln>
          <a:effectLst>
            <a:softEdge rad="112500"/>
          </a:effectLst>
        </p:spPr>
      </p:pic>
      <p:pic>
        <p:nvPicPr>
          <p:cNvPr id="1028" name="Picture 4" descr="C:\Users\Пользователь\Downloads\1745690272111.jpg"/>
          <p:cNvPicPr>
            <a:picLocks noChangeAspect="1" noChangeArrowheads="1"/>
          </p:cNvPicPr>
          <p:nvPr/>
        </p:nvPicPr>
        <p:blipFill>
          <a:blip r:embed="rId4"/>
          <a:srcRect/>
          <a:stretch>
            <a:fillRect/>
          </a:stretch>
        </p:blipFill>
        <p:spPr bwMode="auto">
          <a:xfrm flipH="1">
            <a:off x="6717576" y="4807261"/>
            <a:ext cx="1090833" cy="1722300"/>
          </a:xfrm>
          <a:prstGeom prst="rect">
            <a:avLst/>
          </a:prstGeom>
          <a:ln>
            <a:noFill/>
          </a:ln>
          <a:effectLst>
            <a:softEdge rad="112500"/>
          </a:effectLst>
        </p:spPr>
      </p:pic>
      <p:pic>
        <p:nvPicPr>
          <p:cNvPr id="19" name="Рисунок 18"/>
          <p:cNvPicPr/>
          <p:nvPr/>
        </p:nvPicPr>
        <p:blipFill>
          <a:blip r:embed="rId5"/>
          <a:srcRect l="49300" t="10326" r="26891" b="41765"/>
          <a:stretch>
            <a:fillRect/>
          </a:stretch>
        </p:blipFill>
        <p:spPr bwMode="auto">
          <a:xfrm>
            <a:off x="6717577" y="2991093"/>
            <a:ext cx="1368865" cy="1550136"/>
          </a:xfrm>
          <a:prstGeom prst="rect">
            <a:avLst/>
          </a:prstGeom>
          <a:ln>
            <a:noFill/>
          </a:ln>
          <a:effectLst>
            <a:softEdge rad="112500"/>
          </a:effectLst>
        </p:spPr>
      </p:pic>
      <p:pic>
        <p:nvPicPr>
          <p:cNvPr id="20" name="Picture 3">
            <a:extLst>
              <a:ext uri="{FF2B5EF4-FFF2-40B4-BE49-F238E27FC236}">
                <a16:creationId xmlns="" xmlns:a16="http://schemas.microsoft.com/office/drawing/2014/main" id="{CF9B926B-C25E-3643-8B89-D0DBA20B0EA5}"/>
              </a:ext>
            </a:extLst>
          </p:cNvPr>
          <p:cNvPicPr>
            <a:picLocks noChangeAspect="1"/>
          </p:cNvPicPr>
          <p:nvPr/>
        </p:nvPicPr>
        <p:blipFill>
          <a:blip r:embed="rId6"/>
          <a:stretch>
            <a:fillRect/>
          </a:stretch>
        </p:blipFill>
        <p:spPr>
          <a:xfrm>
            <a:off x="10426881" y="333972"/>
            <a:ext cx="1176541" cy="611959"/>
          </a:xfrm>
          <a:prstGeom prst="rect">
            <a:avLst/>
          </a:prstGeom>
        </p:spPr>
      </p:pic>
    </p:spTree>
    <p:extLst>
      <p:ext uri="{BB962C8B-B14F-4D97-AF65-F5344CB8AC3E}">
        <p14:creationId xmlns="" xmlns:p14="http://schemas.microsoft.com/office/powerpoint/2010/main" val="162178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 xmlns:a16="http://schemas.microsoft.com/office/drawing/2014/main" id="{20FA4AC9-FA2A-F546-B98E-179AC30F4925}"/>
              </a:ext>
            </a:extLst>
          </p:cNvPr>
          <p:cNvSpPr txBox="1"/>
          <p:nvPr/>
        </p:nvSpPr>
        <p:spPr>
          <a:xfrm>
            <a:off x="599090" y="588577"/>
            <a:ext cx="7510389" cy="523220"/>
          </a:xfrm>
          <a:prstGeom prst="rect">
            <a:avLst/>
          </a:prstGeom>
          <a:noFill/>
        </p:spPr>
        <p:txBody>
          <a:bodyPr wrap="none" rtlCol="0">
            <a:spAutoFit/>
          </a:bodyPr>
          <a:lstStyle/>
          <a:p>
            <a:r>
              <a:rPr lang="ru-RU" sz="2800" dirty="0" err="1">
                <a:solidFill>
                  <a:srgbClr val="A72E88"/>
                </a:solidFill>
                <a:latin typeface="Playfair Display SemiBold" pitchFamily="2" charset="-52"/>
              </a:rPr>
              <a:t>Проблематизация</a:t>
            </a:r>
            <a:r>
              <a:rPr lang="ru-RU" sz="2800" dirty="0">
                <a:solidFill>
                  <a:srgbClr val="A72E88"/>
                </a:solidFill>
                <a:latin typeface="Playfair Display SemiBold" pitchFamily="2" charset="-52"/>
              </a:rPr>
              <a:t>. Актуальность проекта</a:t>
            </a:r>
          </a:p>
        </p:txBody>
      </p:sp>
      <p:sp>
        <p:nvSpPr>
          <p:cNvPr id="8" name="Прямоугольник: скругленные углы 5">
            <a:extLst>
              <a:ext uri="{FF2B5EF4-FFF2-40B4-BE49-F238E27FC236}">
                <a16:creationId xmlns="" xmlns:a16="http://schemas.microsoft.com/office/drawing/2014/main" id="{9F6E69A9-5301-7B4E-92FA-1F8457768E3C}"/>
              </a:ext>
            </a:extLst>
          </p:cNvPr>
          <p:cNvSpPr/>
          <p:nvPr/>
        </p:nvSpPr>
        <p:spPr>
          <a:xfrm>
            <a:off x="325822" y="1111797"/>
            <a:ext cx="11698012" cy="5352503"/>
          </a:xfrm>
          <a:prstGeom prst="roundRect">
            <a:avLst>
              <a:gd name="adj" fmla="val 6704"/>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solidFill>
                <a:schemeClr val="bg1"/>
              </a:solidFill>
            </a:endParaRPr>
          </a:p>
        </p:txBody>
      </p:sp>
      <p:sp>
        <p:nvSpPr>
          <p:cNvPr id="9" name="TextBox 8">
            <a:extLst>
              <a:ext uri="{FF2B5EF4-FFF2-40B4-BE49-F238E27FC236}">
                <a16:creationId xmlns="" xmlns:a16="http://schemas.microsoft.com/office/drawing/2014/main" id="{6D910EEE-BC29-304B-9E47-CEEC63703760}"/>
              </a:ext>
            </a:extLst>
          </p:cNvPr>
          <p:cNvSpPr txBox="1"/>
          <p:nvPr/>
        </p:nvSpPr>
        <p:spPr>
          <a:xfrm>
            <a:off x="1923152" y="1270000"/>
            <a:ext cx="9295656" cy="923330"/>
          </a:xfrm>
          <a:prstGeom prst="rect">
            <a:avLst/>
          </a:prstGeom>
          <a:noFill/>
        </p:spPr>
        <p:txBody>
          <a:bodyPr wrap="square" rtlCol="0" anchor="t" anchorCtr="0">
            <a:spAutoFit/>
          </a:bodyPr>
          <a:lstStyle/>
          <a:p>
            <a:endParaRPr lang="ru-RU" dirty="0" smtClean="0">
              <a:solidFill>
                <a:schemeClr val="bg1"/>
              </a:solidFill>
            </a:endParaRPr>
          </a:p>
          <a:p>
            <a:endParaRPr lang="ru-RU" dirty="0" smtClean="0">
              <a:solidFill>
                <a:schemeClr val="bg1"/>
              </a:solidFill>
            </a:endParaRPr>
          </a:p>
          <a:p>
            <a:endParaRPr lang="ru-RU" dirty="0">
              <a:solidFill>
                <a:schemeClr val="bg1"/>
              </a:solidFill>
            </a:endParaRPr>
          </a:p>
        </p:txBody>
      </p:sp>
      <p:sp>
        <p:nvSpPr>
          <p:cNvPr id="12" name="TextBox 11">
            <a:extLst>
              <a:ext uri="{FF2B5EF4-FFF2-40B4-BE49-F238E27FC236}">
                <a16:creationId xmlns="" xmlns:a16="http://schemas.microsoft.com/office/drawing/2014/main" id="{73C306F3-43A5-3A4C-BCD8-D0207E3A747A}"/>
              </a:ext>
            </a:extLst>
          </p:cNvPr>
          <p:cNvSpPr txBox="1"/>
          <p:nvPr/>
        </p:nvSpPr>
        <p:spPr>
          <a:xfrm>
            <a:off x="774745" y="1270000"/>
            <a:ext cx="546945" cy="923330"/>
          </a:xfrm>
          <a:prstGeom prst="rect">
            <a:avLst/>
          </a:prstGeom>
          <a:noFill/>
        </p:spPr>
        <p:txBody>
          <a:bodyPr wrap="none" rtlCol="0">
            <a:spAutoFit/>
          </a:bodyPr>
          <a:lstStyle/>
          <a:p>
            <a:r>
              <a:rPr lang="en-US" sz="5400" dirty="0">
                <a:solidFill>
                  <a:schemeClr val="bg1"/>
                </a:solidFill>
                <a:latin typeface="Dita Sweet" panose="02000503090000020004" pitchFamily="50" charset="0"/>
              </a:rPr>
              <a:t>1</a:t>
            </a:r>
            <a:r>
              <a:rPr lang="ru-RU" sz="5400" dirty="0">
                <a:solidFill>
                  <a:schemeClr val="bg1"/>
                </a:solidFill>
                <a:latin typeface="Dita Sweet" panose="02000503090000020004" pitchFamily="50" charset="0"/>
              </a:rPr>
              <a:t>.</a:t>
            </a:r>
          </a:p>
        </p:txBody>
      </p:sp>
      <p:sp>
        <p:nvSpPr>
          <p:cNvPr id="13" name="TextBox 12">
            <a:extLst>
              <a:ext uri="{FF2B5EF4-FFF2-40B4-BE49-F238E27FC236}">
                <a16:creationId xmlns="" xmlns:a16="http://schemas.microsoft.com/office/drawing/2014/main" id="{37CF2911-A4F6-6F4B-94D7-5D790B8B48F4}"/>
              </a:ext>
            </a:extLst>
          </p:cNvPr>
          <p:cNvSpPr txBox="1"/>
          <p:nvPr/>
        </p:nvSpPr>
        <p:spPr>
          <a:xfrm>
            <a:off x="710625" y="3286561"/>
            <a:ext cx="675185" cy="923330"/>
          </a:xfrm>
          <a:prstGeom prst="rect">
            <a:avLst/>
          </a:prstGeom>
          <a:noFill/>
        </p:spPr>
        <p:txBody>
          <a:bodyPr wrap="none" rtlCol="0">
            <a:spAutoFit/>
          </a:bodyPr>
          <a:lstStyle/>
          <a:p>
            <a:r>
              <a:rPr lang="ru-RU" sz="5400" dirty="0">
                <a:solidFill>
                  <a:schemeClr val="bg1"/>
                </a:solidFill>
                <a:latin typeface="Dita Sweet" panose="02000503090000020004" pitchFamily="50" charset="0"/>
              </a:rPr>
              <a:t>2.</a:t>
            </a:r>
          </a:p>
        </p:txBody>
      </p:sp>
      <p:sp>
        <p:nvSpPr>
          <p:cNvPr id="14" name="TextBox 13">
            <a:extLst>
              <a:ext uri="{FF2B5EF4-FFF2-40B4-BE49-F238E27FC236}">
                <a16:creationId xmlns="" xmlns:a16="http://schemas.microsoft.com/office/drawing/2014/main" id="{160AB43A-6FF0-EC46-A91F-70C0BBFB8398}"/>
              </a:ext>
            </a:extLst>
          </p:cNvPr>
          <p:cNvSpPr txBox="1"/>
          <p:nvPr/>
        </p:nvSpPr>
        <p:spPr>
          <a:xfrm>
            <a:off x="599319" y="5022280"/>
            <a:ext cx="675185" cy="923330"/>
          </a:xfrm>
          <a:prstGeom prst="rect">
            <a:avLst/>
          </a:prstGeom>
          <a:noFill/>
        </p:spPr>
        <p:txBody>
          <a:bodyPr wrap="none" rtlCol="0">
            <a:spAutoFit/>
          </a:bodyPr>
          <a:lstStyle/>
          <a:p>
            <a:r>
              <a:rPr lang="ru-RU" sz="5400" dirty="0" smtClean="0">
                <a:solidFill>
                  <a:schemeClr val="bg1"/>
                </a:solidFill>
                <a:latin typeface="Dita Sweet" panose="02000503090000020004" pitchFamily="50" charset="0"/>
              </a:rPr>
              <a:t>3.</a:t>
            </a:r>
            <a:endParaRPr lang="ru-RU" sz="5400" dirty="0">
              <a:solidFill>
                <a:schemeClr val="bg1"/>
              </a:solidFill>
              <a:latin typeface="Dita Sweet" panose="02000503090000020004" pitchFamily="50" charset="0"/>
            </a:endParaRPr>
          </a:p>
        </p:txBody>
      </p:sp>
      <p:sp>
        <p:nvSpPr>
          <p:cNvPr id="15" name="Прямоугольник 14"/>
          <p:cNvSpPr/>
          <p:nvPr/>
        </p:nvSpPr>
        <p:spPr>
          <a:xfrm>
            <a:off x="1923152" y="1316167"/>
            <a:ext cx="9295656" cy="1477328"/>
          </a:xfrm>
          <a:prstGeom prst="rect">
            <a:avLst/>
          </a:prstGeom>
        </p:spPr>
        <p:txBody>
          <a:bodyPr wrap="square">
            <a:spAutoFit/>
          </a:bodyPr>
          <a:lstStyle/>
          <a:p>
            <a:pPr algn="just"/>
            <a:r>
              <a:rPr lang="ru-RU" dirty="0" smtClean="0">
                <a:solidFill>
                  <a:schemeClr val="bg1"/>
                </a:solidFill>
              </a:rPr>
              <a:t>Высокий уровень </a:t>
            </a:r>
            <a:r>
              <a:rPr lang="ru-RU" dirty="0" smtClean="0"/>
              <a:t> </a:t>
            </a:r>
            <a:r>
              <a:rPr lang="ru-RU" dirty="0" smtClean="0">
                <a:solidFill>
                  <a:schemeClr val="bg1"/>
                </a:solidFill>
              </a:rPr>
              <a:t>гинекологической патологии, абортов,  непланируемой беременности у                                     несовершеннолетних, что снижает репродуктивный потенциал и порождает раннее сиротство (Абортов в ДНР в 2015 г – 2,3 на 10 т., 2024 г – 1,3 на 10 т.– позитивная динамика, но цифры на высоком уровне; 2022- 11,2%, 2023 - 13,7%, 2024 - 12,2% - несовершеннолетние прервали первую беременность).</a:t>
            </a:r>
          </a:p>
        </p:txBody>
      </p:sp>
      <p:sp>
        <p:nvSpPr>
          <p:cNvPr id="16" name="Прямоугольник 15"/>
          <p:cNvSpPr/>
          <p:nvPr/>
        </p:nvSpPr>
        <p:spPr>
          <a:xfrm>
            <a:off x="2098000" y="3070493"/>
            <a:ext cx="9120807" cy="1754326"/>
          </a:xfrm>
          <a:prstGeom prst="rect">
            <a:avLst/>
          </a:prstGeom>
        </p:spPr>
        <p:txBody>
          <a:bodyPr wrap="square">
            <a:spAutoFit/>
          </a:bodyPr>
          <a:lstStyle/>
          <a:p>
            <a:r>
              <a:rPr lang="ru-RU" dirty="0" smtClean="0">
                <a:solidFill>
                  <a:prstClr val="white"/>
                </a:solidFill>
              </a:rPr>
              <a:t>Подростковый возраст важный этап в жизни юноши и девушки, а беременность у несовершеннолетней это непростое испытание, когда более остро ощущается социальное и психологическое давление, связанное ни только с физиологической перестройкой организма, но и с изменением социального статуса: </a:t>
            </a:r>
            <a:r>
              <a:rPr lang="ru-RU" dirty="0" smtClean="0">
                <a:solidFill>
                  <a:schemeClr val="bg1"/>
                </a:solidFill>
              </a:rPr>
              <a:t>за период 2021-2024 </a:t>
            </a:r>
            <a:r>
              <a:rPr lang="ru-RU" dirty="0" err="1" smtClean="0">
                <a:solidFill>
                  <a:schemeClr val="bg1"/>
                </a:solidFill>
              </a:rPr>
              <a:t>гг</a:t>
            </a:r>
            <a:r>
              <a:rPr lang="ru-RU" dirty="0" smtClean="0">
                <a:solidFill>
                  <a:schemeClr val="bg1"/>
                </a:solidFill>
              </a:rPr>
              <a:t> – 339 родов </a:t>
            </a:r>
            <a:r>
              <a:rPr lang="ru-RU" dirty="0" smtClean="0">
                <a:solidFill>
                  <a:schemeClr val="bg1"/>
                </a:solidFill>
              </a:rPr>
              <a:t>девушек, </a:t>
            </a:r>
            <a:r>
              <a:rPr lang="ru-RU" dirty="0" smtClean="0">
                <a:solidFill>
                  <a:schemeClr val="bg1"/>
                </a:solidFill>
              </a:rPr>
              <a:t>юные мамы </a:t>
            </a:r>
            <a:r>
              <a:rPr lang="ru-RU" dirty="0" smtClean="0">
                <a:solidFill>
                  <a:schemeClr val="bg1"/>
                </a:solidFill>
              </a:rPr>
              <a:t>нуждаются в поддержке </a:t>
            </a:r>
            <a:r>
              <a:rPr lang="ru-RU" dirty="0" smtClean="0">
                <a:solidFill>
                  <a:schemeClr val="bg1"/>
                </a:solidFill>
              </a:rPr>
              <a:t>профессионалов. </a:t>
            </a:r>
          </a:p>
          <a:p>
            <a:pPr lvl="0"/>
            <a:endParaRPr lang="ru-RU" dirty="0" smtClean="0">
              <a:solidFill>
                <a:prstClr val="white"/>
              </a:solidFill>
            </a:endParaRPr>
          </a:p>
        </p:txBody>
      </p:sp>
      <p:sp>
        <p:nvSpPr>
          <p:cNvPr id="17" name="Прямоугольник 16"/>
          <p:cNvSpPr/>
          <p:nvPr/>
        </p:nvSpPr>
        <p:spPr>
          <a:xfrm>
            <a:off x="1923152" y="4692244"/>
            <a:ext cx="10100681" cy="1477328"/>
          </a:xfrm>
          <a:prstGeom prst="rect">
            <a:avLst/>
          </a:prstGeom>
        </p:spPr>
        <p:txBody>
          <a:bodyPr wrap="square">
            <a:spAutoFit/>
          </a:bodyPr>
          <a:lstStyle/>
          <a:p>
            <a:r>
              <a:rPr lang="ru-RU" dirty="0" smtClean="0">
                <a:solidFill>
                  <a:schemeClr val="bg1"/>
                </a:solidFill>
              </a:rPr>
              <a:t>Интенсивное погружение подростков в социальные сети </a:t>
            </a:r>
            <a:r>
              <a:rPr lang="ru-RU" dirty="0" smtClean="0">
                <a:solidFill>
                  <a:schemeClr val="bg1"/>
                </a:solidFill>
              </a:rPr>
              <a:t>провоцируют сексуальный дебют</a:t>
            </a:r>
          </a:p>
          <a:p>
            <a:r>
              <a:rPr lang="ru-RU" dirty="0" smtClean="0">
                <a:solidFill>
                  <a:schemeClr val="bg1"/>
                </a:solidFill>
              </a:rPr>
              <a:t> </a:t>
            </a:r>
            <a:r>
              <a:rPr lang="ru-RU" dirty="0" smtClean="0">
                <a:solidFill>
                  <a:schemeClr val="bg1"/>
                </a:solidFill>
              </a:rPr>
              <a:t>несовершеннолетних </a:t>
            </a:r>
            <a:r>
              <a:rPr lang="ru-RU" dirty="0" smtClean="0">
                <a:solidFill>
                  <a:schemeClr val="bg1"/>
                </a:solidFill>
              </a:rPr>
              <a:t>(риск социетального </a:t>
            </a:r>
            <a:r>
              <a:rPr lang="ru-RU" dirty="0" smtClean="0">
                <a:solidFill>
                  <a:schemeClr val="bg1"/>
                </a:solidFill>
              </a:rPr>
              <a:t>характера), мало очных площадок общения </a:t>
            </a:r>
          </a:p>
          <a:p>
            <a:r>
              <a:rPr lang="ru-RU" dirty="0" smtClean="0">
                <a:solidFill>
                  <a:schemeClr val="bg1"/>
                </a:solidFill>
              </a:rPr>
              <a:t>добровольцев владеющих навыками по профилактики </a:t>
            </a:r>
            <a:r>
              <a:rPr lang="ru-RU" dirty="0" smtClean="0">
                <a:solidFill>
                  <a:schemeClr val="bg1"/>
                </a:solidFill>
              </a:rPr>
              <a:t>рискованного поведения </a:t>
            </a:r>
            <a:r>
              <a:rPr lang="ru-RU" dirty="0" smtClean="0">
                <a:solidFill>
                  <a:schemeClr val="bg1"/>
                </a:solidFill>
              </a:rPr>
              <a:t>несовершеннолетних </a:t>
            </a:r>
            <a:r>
              <a:rPr lang="ru-RU" dirty="0" smtClean="0">
                <a:solidFill>
                  <a:prstClr val="white"/>
                </a:solidFill>
              </a:rPr>
              <a:t>по типу «</a:t>
            </a:r>
            <a:r>
              <a:rPr lang="ru-RU" dirty="0" err="1" smtClean="0">
                <a:solidFill>
                  <a:prstClr val="white"/>
                </a:solidFill>
              </a:rPr>
              <a:t>равный-равному</a:t>
            </a:r>
            <a:r>
              <a:rPr lang="ru-RU" dirty="0" smtClean="0">
                <a:solidFill>
                  <a:prstClr val="white"/>
                </a:solidFill>
              </a:rPr>
              <a:t>» и редко поднимается </a:t>
            </a:r>
            <a:r>
              <a:rPr lang="ru-RU" dirty="0" smtClean="0">
                <a:solidFill>
                  <a:prstClr val="white"/>
                </a:solidFill>
              </a:rPr>
              <a:t>в </a:t>
            </a:r>
            <a:r>
              <a:rPr lang="ru-RU" dirty="0" smtClean="0">
                <a:solidFill>
                  <a:prstClr val="white"/>
                </a:solidFill>
              </a:rPr>
              <a:t>СМИ, в </a:t>
            </a:r>
            <a:r>
              <a:rPr lang="ru-RU" dirty="0" err="1" smtClean="0">
                <a:solidFill>
                  <a:prstClr val="white"/>
                </a:solidFill>
              </a:rPr>
              <a:t>соц</a:t>
            </a:r>
            <a:r>
              <a:rPr lang="ru-RU" dirty="0" smtClean="0">
                <a:solidFill>
                  <a:prstClr val="white"/>
                </a:solidFill>
              </a:rPr>
              <a:t> сетях тема </a:t>
            </a:r>
            <a:r>
              <a:rPr lang="ru-RU" dirty="0" smtClean="0">
                <a:solidFill>
                  <a:prstClr val="white"/>
                </a:solidFill>
              </a:rPr>
              <a:t>семейные </a:t>
            </a:r>
            <a:r>
              <a:rPr lang="ru-RU" dirty="0" smtClean="0">
                <a:solidFill>
                  <a:prstClr val="white"/>
                </a:solidFill>
              </a:rPr>
              <a:t>традиции</a:t>
            </a:r>
            <a:endParaRPr lang="ru-RU" dirty="0"/>
          </a:p>
        </p:txBody>
      </p:sp>
    </p:spTree>
    <p:extLst>
      <p:ext uri="{BB962C8B-B14F-4D97-AF65-F5344CB8AC3E}">
        <p14:creationId xmlns="" xmlns:p14="http://schemas.microsoft.com/office/powerpoint/2010/main" val="30535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extBox 14">
            <a:extLst>
              <a:ext uri="{FF2B5EF4-FFF2-40B4-BE49-F238E27FC236}">
                <a16:creationId xmlns="" xmlns:a16="http://schemas.microsoft.com/office/drawing/2014/main" id="{30BFE4FB-DBD4-3046-8961-57C86C99613F}"/>
              </a:ext>
            </a:extLst>
          </p:cNvPr>
          <p:cNvSpPr txBox="1"/>
          <p:nvPr/>
        </p:nvSpPr>
        <p:spPr>
          <a:xfrm>
            <a:off x="599090" y="588577"/>
            <a:ext cx="3568606" cy="523220"/>
          </a:xfrm>
          <a:prstGeom prst="rect">
            <a:avLst/>
          </a:prstGeom>
          <a:noFill/>
        </p:spPr>
        <p:txBody>
          <a:bodyPr wrap="none" rtlCol="0">
            <a:spAutoFit/>
          </a:bodyPr>
          <a:lstStyle/>
          <a:p>
            <a:r>
              <a:rPr lang="ru-RU" sz="2800" dirty="0">
                <a:solidFill>
                  <a:srgbClr val="A72E88"/>
                </a:solidFill>
                <a:latin typeface="Playfair Display SemiBold" pitchFamily="2" charset="-52"/>
              </a:rPr>
              <a:t>Целевая аудитория</a:t>
            </a:r>
          </a:p>
        </p:txBody>
      </p:sp>
      <p:sp>
        <p:nvSpPr>
          <p:cNvPr id="16" name="TextBox 15">
            <a:extLst>
              <a:ext uri="{FF2B5EF4-FFF2-40B4-BE49-F238E27FC236}">
                <a16:creationId xmlns="" xmlns:a16="http://schemas.microsoft.com/office/drawing/2014/main" id="{7A3FE0D1-C6A5-C04E-AEFC-D4902E28A74D}"/>
              </a:ext>
            </a:extLst>
          </p:cNvPr>
          <p:cNvSpPr txBox="1"/>
          <p:nvPr/>
        </p:nvSpPr>
        <p:spPr>
          <a:xfrm>
            <a:off x="599090" y="1545021"/>
            <a:ext cx="10221310" cy="1631216"/>
          </a:xfrm>
          <a:prstGeom prst="rect">
            <a:avLst/>
          </a:prstGeom>
          <a:noFill/>
        </p:spPr>
        <p:txBody>
          <a:bodyPr wrap="square" rtlCol="0">
            <a:spAutoFit/>
          </a:bodyPr>
          <a:lstStyle/>
          <a:p>
            <a:r>
              <a:rPr lang="ru-RU" sz="2000" dirty="0" smtClean="0"/>
              <a:t>несовершеннолетние юноши и девушки (возраст до 17 лет 11 месяцев 29 дней), в т.ч., юные беременные , роженицы и родильницы, проживающие на четырех субъектах Российской Федерации (Донецкая Народная Республика, Луганская Народная Республика, Херсонская область и Запорожская область);</a:t>
            </a:r>
          </a:p>
          <a:p>
            <a:r>
              <a:rPr lang="ru-RU" sz="2000" dirty="0" smtClean="0"/>
              <a:t>профильные специалисты, студенты-медики </a:t>
            </a:r>
            <a:endParaRPr lang="ru-RU" sz="2000" dirty="0"/>
          </a:p>
        </p:txBody>
      </p:sp>
    </p:spTree>
    <p:extLst>
      <p:ext uri="{BB962C8B-B14F-4D97-AF65-F5344CB8AC3E}">
        <p14:creationId xmlns="" xmlns:p14="http://schemas.microsoft.com/office/powerpoint/2010/main" val="153252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 xmlns:a16="http://schemas.microsoft.com/office/drawing/2014/main" id="{68FD9C88-5035-B741-9EF2-4D25C8FCEB64}"/>
              </a:ext>
            </a:extLst>
          </p:cNvPr>
          <p:cNvSpPr txBox="1"/>
          <p:nvPr/>
        </p:nvSpPr>
        <p:spPr>
          <a:xfrm>
            <a:off x="599090" y="588577"/>
            <a:ext cx="6250429" cy="954107"/>
          </a:xfrm>
          <a:prstGeom prst="rect">
            <a:avLst/>
          </a:prstGeom>
          <a:noFill/>
        </p:spPr>
        <p:txBody>
          <a:bodyPr wrap="none" rtlCol="0">
            <a:spAutoFit/>
          </a:bodyPr>
          <a:lstStyle/>
          <a:p>
            <a:r>
              <a:rPr lang="ru-RU" sz="2800" dirty="0">
                <a:solidFill>
                  <a:srgbClr val="A72E88"/>
                </a:solidFill>
                <a:latin typeface="Playfair Display SemiBold" pitchFamily="2" charset="-52"/>
              </a:rPr>
              <a:t>Стадия проекта. Зрелость проекта</a:t>
            </a:r>
          </a:p>
          <a:p>
            <a:endParaRPr lang="ru-RU" sz="2800" dirty="0">
              <a:solidFill>
                <a:srgbClr val="A72E88"/>
              </a:solidFill>
              <a:latin typeface="Playfair Display SemiBold" pitchFamily="2" charset="-52"/>
            </a:endParaRPr>
          </a:p>
        </p:txBody>
      </p:sp>
      <p:sp>
        <p:nvSpPr>
          <p:cNvPr id="7" name="TextBox 6">
            <a:extLst>
              <a:ext uri="{FF2B5EF4-FFF2-40B4-BE49-F238E27FC236}">
                <a16:creationId xmlns="" xmlns:a16="http://schemas.microsoft.com/office/drawing/2014/main" id="{B49E9D96-F053-B14C-97B3-0191C1B7F1A9}"/>
              </a:ext>
            </a:extLst>
          </p:cNvPr>
          <p:cNvSpPr txBox="1"/>
          <p:nvPr/>
        </p:nvSpPr>
        <p:spPr>
          <a:xfrm>
            <a:off x="947127" y="1420210"/>
            <a:ext cx="10290624" cy="5324535"/>
          </a:xfrm>
          <a:prstGeom prst="rect">
            <a:avLst/>
          </a:prstGeom>
          <a:noFill/>
        </p:spPr>
        <p:txBody>
          <a:bodyPr wrap="square" rtlCol="0">
            <a:spAutoFit/>
          </a:bodyPr>
          <a:lstStyle/>
          <a:p>
            <a:pPr>
              <a:spcBef>
                <a:spcPts val="1200"/>
              </a:spcBef>
            </a:pPr>
            <a:r>
              <a:rPr lang="ru-RU" sz="2000" dirty="0" smtClean="0"/>
              <a:t>Активный </a:t>
            </a:r>
            <a:r>
              <a:rPr lang="ru-RU" sz="2000" dirty="0"/>
              <a:t>проект (продумана архитектура проекта собрана команда, понятны ресурсы, источники продвижения </a:t>
            </a:r>
            <a:r>
              <a:rPr lang="ru-RU" sz="2000" dirty="0" smtClean="0"/>
              <a:t>проекта) и реализация продолжается :</a:t>
            </a:r>
            <a:endParaRPr lang="ru-RU" sz="2000" dirty="0"/>
          </a:p>
          <a:p>
            <a:pPr>
              <a:spcBef>
                <a:spcPts val="1200"/>
              </a:spcBef>
            </a:pPr>
            <a:r>
              <a:rPr lang="ru-RU" sz="2000" dirty="0" smtClean="0"/>
              <a:t>Как Алгоритм «Юная мама»  который масштабирован и утвержден приказом МЗ ДНР № 178 в соответствии которого все несовершеннолетние беременные должны получить комплексную помощь в ГБУ ДНР ДРПЦ им. проф. В.К. Чайки</a:t>
            </a:r>
          </a:p>
          <a:p>
            <a:pPr>
              <a:spcBef>
                <a:spcPts val="1200"/>
              </a:spcBef>
            </a:pPr>
            <a:r>
              <a:rPr lang="ru-RU" sz="2000" dirty="0" smtClean="0"/>
              <a:t>как  «лучшая практика» </a:t>
            </a:r>
            <a:r>
              <a:rPr lang="ru-RU" sz="2000" dirty="0" err="1" smtClean="0"/>
              <a:t>подпроект</a:t>
            </a:r>
            <a:r>
              <a:rPr lang="ru-RU" sz="2000" dirty="0" smtClean="0"/>
              <a:t> «Женское здоровье юных» под девизом: «Юная сможет быть здоровой, быть заботливой мамой, быть образованной!» (эта часть проекта продумана, </a:t>
            </a:r>
            <a:r>
              <a:rPr lang="ru-RU" sz="2000" dirty="0"/>
              <a:t>есть команда, ресурсы, проект прошел внедрение на целевой аудитории, может быть использован </a:t>
            </a:r>
            <a:r>
              <a:rPr lang="ru-RU" sz="2000" dirty="0" smtClean="0"/>
              <a:t>для масштабирования </a:t>
            </a:r>
            <a:r>
              <a:rPr lang="ru-RU" sz="2000" dirty="0"/>
              <a:t>на других площадках или расширении целевой аудитории</a:t>
            </a:r>
            <a:r>
              <a:rPr lang="ru-RU" sz="2000" dirty="0" smtClean="0"/>
              <a:t>) получил признание на всероссийском конкурсе проектов по лучшим практикам по охране репродуктивного здоровья подростков (РФ, СПб, 2023г)</a:t>
            </a:r>
          </a:p>
          <a:p>
            <a:pPr>
              <a:spcBef>
                <a:spcPts val="1200"/>
              </a:spcBef>
            </a:pPr>
            <a:r>
              <a:rPr lang="ru-RU" sz="2000" dirty="0" smtClean="0"/>
              <a:t>подготовлены добровольцы из числа студентов-медиков и проведены </a:t>
            </a:r>
            <a:r>
              <a:rPr lang="ru-RU" sz="2000" dirty="0" err="1" smtClean="0"/>
              <a:t>онлайн</a:t>
            </a:r>
            <a:r>
              <a:rPr lang="ru-RU" sz="2000" dirty="0" smtClean="0"/>
              <a:t> межрегиональные научно-практические конференции с международным участием, для подведения итога и обмена опытом</a:t>
            </a:r>
          </a:p>
          <a:p>
            <a:pPr>
              <a:spcBef>
                <a:spcPts val="1200"/>
              </a:spcBef>
            </a:pPr>
            <a:endParaRPr lang="ru-RU" sz="2000" dirty="0"/>
          </a:p>
        </p:txBody>
      </p:sp>
      <p:sp>
        <p:nvSpPr>
          <p:cNvPr id="8" name="Овал 2">
            <a:extLst>
              <a:ext uri="{FF2B5EF4-FFF2-40B4-BE49-F238E27FC236}">
                <a16:creationId xmlns="" xmlns:a16="http://schemas.microsoft.com/office/drawing/2014/main" id="{A17177B6-1C68-8E47-9657-8BC211F975BA}"/>
              </a:ext>
            </a:extLst>
          </p:cNvPr>
          <p:cNvSpPr/>
          <p:nvPr/>
        </p:nvSpPr>
        <p:spPr>
          <a:xfrm>
            <a:off x="707844" y="1542684"/>
            <a:ext cx="239283" cy="239283"/>
          </a:xfrm>
          <a:prstGeom prst="ellipse">
            <a:avLst/>
          </a:prstGeom>
          <a:solidFill>
            <a:srgbClr val="B9D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8">
            <a:extLst>
              <a:ext uri="{FF2B5EF4-FFF2-40B4-BE49-F238E27FC236}">
                <a16:creationId xmlns="" xmlns:a16="http://schemas.microsoft.com/office/drawing/2014/main" id="{50AA3D16-0778-D44B-A60F-38464793EC86}"/>
              </a:ext>
            </a:extLst>
          </p:cNvPr>
          <p:cNvSpPr/>
          <p:nvPr/>
        </p:nvSpPr>
        <p:spPr>
          <a:xfrm>
            <a:off x="707844" y="2387600"/>
            <a:ext cx="239283" cy="239283"/>
          </a:xfrm>
          <a:prstGeom prst="ellipse">
            <a:avLst/>
          </a:prstGeom>
          <a:solidFill>
            <a:srgbClr val="B9D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9">
            <a:extLst>
              <a:ext uri="{FF2B5EF4-FFF2-40B4-BE49-F238E27FC236}">
                <a16:creationId xmlns="" xmlns:a16="http://schemas.microsoft.com/office/drawing/2014/main" id="{865FB32B-B640-E045-933C-B06C07C0E999}"/>
              </a:ext>
            </a:extLst>
          </p:cNvPr>
          <p:cNvSpPr/>
          <p:nvPr/>
        </p:nvSpPr>
        <p:spPr>
          <a:xfrm>
            <a:off x="707844" y="3479800"/>
            <a:ext cx="239283" cy="239283"/>
          </a:xfrm>
          <a:prstGeom prst="ellipse">
            <a:avLst/>
          </a:prstGeom>
          <a:solidFill>
            <a:srgbClr val="B9D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0">
            <a:extLst>
              <a:ext uri="{FF2B5EF4-FFF2-40B4-BE49-F238E27FC236}">
                <a16:creationId xmlns="" xmlns:a16="http://schemas.microsoft.com/office/drawing/2014/main" id="{04068E4C-2317-F047-B4F4-2C49E9F56E96}"/>
              </a:ext>
            </a:extLst>
          </p:cNvPr>
          <p:cNvSpPr/>
          <p:nvPr/>
        </p:nvSpPr>
        <p:spPr>
          <a:xfrm>
            <a:off x="707844" y="5283200"/>
            <a:ext cx="239283" cy="239283"/>
          </a:xfrm>
          <a:prstGeom prst="ellipse">
            <a:avLst/>
          </a:prstGeom>
          <a:solidFill>
            <a:srgbClr val="B9D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40677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 xmlns:a16="http://schemas.microsoft.com/office/drawing/2014/main" id="{A4D0987B-83B4-AA46-BFCD-AB6618EC16FA}"/>
              </a:ext>
            </a:extLst>
          </p:cNvPr>
          <p:cNvSpPr txBox="1"/>
          <p:nvPr/>
        </p:nvSpPr>
        <p:spPr>
          <a:xfrm>
            <a:off x="599090" y="588577"/>
            <a:ext cx="7226658" cy="523220"/>
          </a:xfrm>
          <a:prstGeom prst="rect">
            <a:avLst/>
          </a:prstGeom>
          <a:noFill/>
        </p:spPr>
        <p:txBody>
          <a:bodyPr wrap="none" rtlCol="0">
            <a:spAutoFit/>
          </a:bodyPr>
          <a:lstStyle/>
          <a:p>
            <a:r>
              <a:rPr lang="ru-RU" sz="2800" dirty="0">
                <a:solidFill>
                  <a:srgbClr val="A72E88"/>
                </a:solidFill>
                <a:latin typeface="Playfair Display SemiBold" pitchFamily="2" charset="-52"/>
              </a:rPr>
              <a:t>Миссия проекта. </a:t>
            </a:r>
            <a:r>
              <a:rPr lang="ru-RU" sz="2800" dirty="0" smtClean="0">
                <a:solidFill>
                  <a:srgbClr val="A72E88"/>
                </a:solidFill>
                <a:latin typeface="Playfair Display SemiBold" pitchFamily="2" charset="-52"/>
              </a:rPr>
              <a:t>Цели и задачи проекта</a:t>
            </a:r>
            <a:endParaRPr lang="ru-RU" sz="2800" dirty="0">
              <a:solidFill>
                <a:srgbClr val="A72E88"/>
              </a:solidFill>
              <a:latin typeface="Playfair Display SemiBold" pitchFamily="2" charset="-52"/>
            </a:endParaRPr>
          </a:p>
        </p:txBody>
      </p:sp>
      <p:sp>
        <p:nvSpPr>
          <p:cNvPr id="7" name="TextBox 6">
            <a:extLst>
              <a:ext uri="{FF2B5EF4-FFF2-40B4-BE49-F238E27FC236}">
                <a16:creationId xmlns="" xmlns:a16="http://schemas.microsoft.com/office/drawing/2014/main" id="{0D9C69FB-0247-0B45-B74E-CC7C827B27CE}"/>
              </a:ext>
            </a:extLst>
          </p:cNvPr>
          <p:cNvSpPr txBox="1"/>
          <p:nvPr/>
        </p:nvSpPr>
        <p:spPr>
          <a:xfrm>
            <a:off x="599090" y="1099961"/>
            <a:ext cx="11078790" cy="707886"/>
          </a:xfrm>
          <a:prstGeom prst="rect">
            <a:avLst/>
          </a:prstGeom>
          <a:noFill/>
        </p:spPr>
        <p:txBody>
          <a:bodyPr wrap="square" rtlCol="0">
            <a:spAutoFit/>
          </a:bodyPr>
          <a:lstStyle/>
          <a:p>
            <a:r>
              <a:rPr lang="ru-RU" sz="2000" dirty="0" smtClean="0"/>
              <a:t>Совершенствовать межведомственные связи в работе по охране материнства и детства и укреплению репродуктивного потенциала </a:t>
            </a:r>
          </a:p>
        </p:txBody>
      </p:sp>
      <p:sp>
        <p:nvSpPr>
          <p:cNvPr id="8" name="TextBox 7">
            <a:extLst>
              <a:ext uri="{FF2B5EF4-FFF2-40B4-BE49-F238E27FC236}">
                <a16:creationId xmlns="" xmlns:a16="http://schemas.microsoft.com/office/drawing/2014/main" id="{D278B6A2-483B-5041-9AAB-37FF081A67F6}"/>
              </a:ext>
            </a:extLst>
          </p:cNvPr>
          <p:cNvSpPr txBox="1"/>
          <p:nvPr/>
        </p:nvSpPr>
        <p:spPr>
          <a:xfrm>
            <a:off x="599090" y="2922153"/>
            <a:ext cx="546945" cy="923330"/>
          </a:xfrm>
          <a:prstGeom prst="rect">
            <a:avLst/>
          </a:prstGeom>
          <a:noFill/>
        </p:spPr>
        <p:txBody>
          <a:bodyPr wrap="none" rtlCol="0">
            <a:spAutoFit/>
          </a:bodyPr>
          <a:lstStyle/>
          <a:p>
            <a:r>
              <a:rPr lang="en-US" sz="5400" dirty="0">
                <a:solidFill>
                  <a:srgbClr val="A72E88"/>
                </a:solidFill>
                <a:latin typeface="Dita Sweet" panose="02000503090000020004" pitchFamily="50" charset="0"/>
              </a:rPr>
              <a:t>1</a:t>
            </a:r>
            <a:r>
              <a:rPr lang="ru-RU" sz="5400" dirty="0">
                <a:solidFill>
                  <a:srgbClr val="A72E88"/>
                </a:solidFill>
                <a:latin typeface="Dita Sweet" panose="02000503090000020004" pitchFamily="50" charset="0"/>
              </a:rPr>
              <a:t>.</a:t>
            </a:r>
          </a:p>
        </p:txBody>
      </p:sp>
      <p:sp>
        <p:nvSpPr>
          <p:cNvPr id="9" name="TextBox 8">
            <a:extLst>
              <a:ext uri="{FF2B5EF4-FFF2-40B4-BE49-F238E27FC236}">
                <a16:creationId xmlns="" xmlns:a16="http://schemas.microsoft.com/office/drawing/2014/main" id="{A1ED018C-C8C8-FC47-9904-8EE67C111AE9}"/>
              </a:ext>
            </a:extLst>
          </p:cNvPr>
          <p:cNvSpPr txBox="1"/>
          <p:nvPr/>
        </p:nvSpPr>
        <p:spPr>
          <a:xfrm>
            <a:off x="599090" y="4387696"/>
            <a:ext cx="675185" cy="923330"/>
          </a:xfrm>
          <a:prstGeom prst="rect">
            <a:avLst/>
          </a:prstGeom>
          <a:noFill/>
        </p:spPr>
        <p:txBody>
          <a:bodyPr wrap="none" rtlCol="0">
            <a:spAutoFit/>
          </a:bodyPr>
          <a:lstStyle/>
          <a:p>
            <a:r>
              <a:rPr lang="ru-RU" sz="5400" dirty="0">
                <a:solidFill>
                  <a:srgbClr val="A72E88"/>
                </a:solidFill>
                <a:latin typeface="Dita Sweet" panose="02000503090000020004" pitchFamily="50" charset="0"/>
              </a:rPr>
              <a:t>2.</a:t>
            </a:r>
          </a:p>
        </p:txBody>
      </p:sp>
      <p:sp>
        <p:nvSpPr>
          <p:cNvPr id="10" name="TextBox 9">
            <a:extLst>
              <a:ext uri="{FF2B5EF4-FFF2-40B4-BE49-F238E27FC236}">
                <a16:creationId xmlns="" xmlns:a16="http://schemas.microsoft.com/office/drawing/2014/main" id="{8D3663EC-3DC1-1547-9D13-5F13AA9CB760}"/>
              </a:ext>
            </a:extLst>
          </p:cNvPr>
          <p:cNvSpPr txBox="1"/>
          <p:nvPr/>
        </p:nvSpPr>
        <p:spPr>
          <a:xfrm>
            <a:off x="599090" y="5560371"/>
            <a:ext cx="675185" cy="923330"/>
          </a:xfrm>
          <a:prstGeom prst="rect">
            <a:avLst/>
          </a:prstGeom>
          <a:noFill/>
        </p:spPr>
        <p:txBody>
          <a:bodyPr wrap="none" rtlCol="0">
            <a:spAutoFit/>
          </a:bodyPr>
          <a:lstStyle/>
          <a:p>
            <a:r>
              <a:rPr lang="ru-RU" sz="5400" dirty="0" smtClean="0">
                <a:solidFill>
                  <a:srgbClr val="A72E88"/>
                </a:solidFill>
                <a:latin typeface="Dita Sweet" panose="02000503090000020004" pitchFamily="50" charset="0"/>
              </a:rPr>
              <a:t>3.</a:t>
            </a:r>
            <a:endParaRPr lang="ru-RU" sz="5400" dirty="0">
              <a:solidFill>
                <a:srgbClr val="A72E88"/>
              </a:solidFill>
              <a:latin typeface="Dita Sweet" panose="02000503090000020004" pitchFamily="50" charset="0"/>
            </a:endParaRPr>
          </a:p>
        </p:txBody>
      </p:sp>
      <p:sp>
        <p:nvSpPr>
          <p:cNvPr id="11" name="TextBox 10">
            <a:extLst>
              <a:ext uri="{FF2B5EF4-FFF2-40B4-BE49-F238E27FC236}">
                <a16:creationId xmlns="" xmlns:a16="http://schemas.microsoft.com/office/drawing/2014/main" id="{503A1142-CF42-E546-891A-29A412372602}"/>
              </a:ext>
            </a:extLst>
          </p:cNvPr>
          <p:cNvSpPr txBox="1"/>
          <p:nvPr/>
        </p:nvSpPr>
        <p:spPr>
          <a:xfrm>
            <a:off x="6201442" y="1998823"/>
            <a:ext cx="546945" cy="923330"/>
          </a:xfrm>
          <a:prstGeom prst="rect">
            <a:avLst/>
          </a:prstGeom>
          <a:noFill/>
        </p:spPr>
        <p:txBody>
          <a:bodyPr wrap="none" rtlCol="0">
            <a:spAutoFit/>
          </a:bodyPr>
          <a:lstStyle/>
          <a:p>
            <a:r>
              <a:rPr lang="en-US" sz="5400" dirty="0">
                <a:solidFill>
                  <a:srgbClr val="B9D04A"/>
                </a:solidFill>
                <a:latin typeface="Dita Sweet" panose="02000503090000020004" pitchFamily="50" charset="0"/>
              </a:rPr>
              <a:t>1</a:t>
            </a:r>
            <a:r>
              <a:rPr lang="ru-RU" sz="5400" dirty="0">
                <a:solidFill>
                  <a:srgbClr val="B9D04A"/>
                </a:solidFill>
                <a:latin typeface="Dita Sweet" panose="02000503090000020004" pitchFamily="50" charset="0"/>
              </a:rPr>
              <a:t>.</a:t>
            </a:r>
          </a:p>
        </p:txBody>
      </p:sp>
      <p:sp>
        <p:nvSpPr>
          <p:cNvPr id="12" name="TextBox 11">
            <a:extLst>
              <a:ext uri="{FF2B5EF4-FFF2-40B4-BE49-F238E27FC236}">
                <a16:creationId xmlns="" xmlns:a16="http://schemas.microsoft.com/office/drawing/2014/main" id="{57C7FB12-663E-BB45-B0AE-A412BADB16B3}"/>
              </a:ext>
            </a:extLst>
          </p:cNvPr>
          <p:cNvSpPr txBox="1"/>
          <p:nvPr/>
        </p:nvSpPr>
        <p:spPr>
          <a:xfrm>
            <a:off x="6385114" y="3008176"/>
            <a:ext cx="675185" cy="923330"/>
          </a:xfrm>
          <a:prstGeom prst="rect">
            <a:avLst/>
          </a:prstGeom>
          <a:noFill/>
        </p:spPr>
        <p:txBody>
          <a:bodyPr wrap="none" rtlCol="0">
            <a:spAutoFit/>
          </a:bodyPr>
          <a:lstStyle/>
          <a:p>
            <a:r>
              <a:rPr lang="ru-RU" sz="5400" dirty="0">
                <a:solidFill>
                  <a:srgbClr val="B9D04A"/>
                </a:solidFill>
                <a:latin typeface="Dita Sweet" panose="02000503090000020004" pitchFamily="50" charset="0"/>
              </a:rPr>
              <a:t>2.</a:t>
            </a:r>
          </a:p>
        </p:txBody>
      </p:sp>
      <p:sp>
        <p:nvSpPr>
          <p:cNvPr id="13" name="TextBox 12">
            <a:extLst>
              <a:ext uri="{FF2B5EF4-FFF2-40B4-BE49-F238E27FC236}">
                <a16:creationId xmlns="" xmlns:a16="http://schemas.microsoft.com/office/drawing/2014/main" id="{36AF7BDC-95D7-3642-91FF-A8B00E650BBC}"/>
              </a:ext>
            </a:extLst>
          </p:cNvPr>
          <p:cNvSpPr txBox="1"/>
          <p:nvPr/>
        </p:nvSpPr>
        <p:spPr>
          <a:xfrm>
            <a:off x="6385114" y="4063861"/>
            <a:ext cx="675185" cy="923330"/>
          </a:xfrm>
          <a:prstGeom prst="rect">
            <a:avLst/>
          </a:prstGeom>
          <a:noFill/>
        </p:spPr>
        <p:txBody>
          <a:bodyPr wrap="none" rtlCol="0">
            <a:spAutoFit/>
          </a:bodyPr>
          <a:lstStyle/>
          <a:p>
            <a:r>
              <a:rPr lang="ru-RU" sz="5400" dirty="0">
                <a:solidFill>
                  <a:srgbClr val="B9D04A"/>
                </a:solidFill>
                <a:latin typeface="Dita Sweet" panose="02000503090000020004" pitchFamily="50" charset="0"/>
              </a:rPr>
              <a:t>3.</a:t>
            </a:r>
          </a:p>
        </p:txBody>
      </p:sp>
      <p:sp>
        <p:nvSpPr>
          <p:cNvPr id="14" name="TextBox 13">
            <a:extLst>
              <a:ext uri="{FF2B5EF4-FFF2-40B4-BE49-F238E27FC236}">
                <a16:creationId xmlns="" xmlns:a16="http://schemas.microsoft.com/office/drawing/2014/main" id="{EBA06FC8-20DC-1442-B6F9-1D752E470FFA}"/>
              </a:ext>
            </a:extLst>
          </p:cNvPr>
          <p:cNvSpPr txBox="1"/>
          <p:nvPr/>
        </p:nvSpPr>
        <p:spPr>
          <a:xfrm>
            <a:off x="781282" y="1807847"/>
            <a:ext cx="2824812" cy="954107"/>
          </a:xfrm>
          <a:prstGeom prst="rect">
            <a:avLst/>
          </a:prstGeom>
          <a:noFill/>
        </p:spPr>
        <p:txBody>
          <a:bodyPr wrap="none" rtlCol="0">
            <a:spAutoFit/>
          </a:bodyPr>
          <a:lstStyle/>
          <a:p>
            <a:endParaRPr lang="ru-RU" sz="2800" dirty="0" smtClean="0">
              <a:solidFill>
                <a:schemeClr val="tx1">
                  <a:lumMod val="95000"/>
                  <a:lumOff val="5000"/>
                </a:schemeClr>
              </a:solidFill>
              <a:latin typeface="Playfair Display SemiBold" pitchFamily="2" charset="-52"/>
            </a:endParaRPr>
          </a:p>
          <a:p>
            <a:r>
              <a:rPr lang="ru-RU" sz="2800" dirty="0" smtClean="0">
                <a:solidFill>
                  <a:schemeClr val="tx1">
                    <a:lumMod val="95000"/>
                    <a:lumOff val="5000"/>
                  </a:schemeClr>
                </a:solidFill>
                <a:latin typeface="Playfair Display SemiBold" pitchFamily="2" charset="-52"/>
              </a:rPr>
              <a:t>Цели </a:t>
            </a:r>
            <a:r>
              <a:rPr lang="ru-RU" sz="2800" dirty="0">
                <a:solidFill>
                  <a:schemeClr val="tx1">
                    <a:lumMod val="95000"/>
                    <a:lumOff val="5000"/>
                  </a:schemeClr>
                </a:solidFill>
                <a:latin typeface="Playfair Display SemiBold" pitchFamily="2" charset="-52"/>
              </a:rPr>
              <a:t>и задачи</a:t>
            </a:r>
          </a:p>
        </p:txBody>
      </p:sp>
      <p:sp>
        <p:nvSpPr>
          <p:cNvPr id="16" name="TextBox 15">
            <a:extLst>
              <a:ext uri="{FF2B5EF4-FFF2-40B4-BE49-F238E27FC236}">
                <a16:creationId xmlns="" xmlns:a16="http://schemas.microsoft.com/office/drawing/2014/main" id="{6BA45BA0-D4B1-6C43-A815-242F5EBF451D}"/>
              </a:ext>
            </a:extLst>
          </p:cNvPr>
          <p:cNvSpPr txBox="1"/>
          <p:nvPr/>
        </p:nvSpPr>
        <p:spPr>
          <a:xfrm>
            <a:off x="1538666" y="2868118"/>
            <a:ext cx="3541527" cy="1477328"/>
          </a:xfrm>
          <a:prstGeom prst="rect">
            <a:avLst/>
          </a:prstGeom>
          <a:noFill/>
        </p:spPr>
        <p:txBody>
          <a:bodyPr wrap="square" rtlCol="0">
            <a:spAutoFit/>
          </a:bodyPr>
          <a:lstStyle/>
          <a:p>
            <a:pPr lvl="0"/>
            <a:r>
              <a:rPr lang="ru-RU" dirty="0" smtClean="0"/>
              <a:t>Содействие эффективному развитию службы охраны репродуктивного здоровья несовершеннолетних, сохранение репродуктивного потенциала </a:t>
            </a:r>
            <a:endParaRPr lang="ru-RU" dirty="0"/>
          </a:p>
        </p:txBody>
      </p:sp>
      <p:sp>
        <p:nvSpPr>
          <p:cNvPr id="17" name="TextBox 16">
            <a:extLst>
              <a:ext uri="{FF2B5EF4-FFF2-40B4-BE49-F238E27FC236}">
                <a16:creationId xmlns="" xmlns:a16="http://schemas.microsoft.com/office/drawing/2014/main" id="{DA02AC18-941A-574F-8D29-652E047DEC2E}"/>
              </a:ext>
            </a:extLst>
          </p:cNvPr>
          <p:cNvSpPr txBox="1"/>
          <p:nvPr/>
        </p:nvSpPr>
        <p:spPr>
          <a:xfrm>
            <a:off x="1430204" y="4525526"/>
            <a:ext cx="3541527" cy="923330"/>
          </a:xfrm>
          <a:prstGeom prst="rect">
            <a:avLst/>
          </a:prstGeom>
          <a:noFill/>
        </p:spPr>
        <p:txBody>
          <a:bodyPr wrap="square" rtlCol="0">
            <a:spAutoFit/>
          </a:bodyPr>
          <a:lstStyle/>
          <a:p>
            <a:r>
              <a:rPr lang="ru-RU" dirty="0" smtClean="0"/>
              <a:t>Развитие добровольческого движения в </a:t>
            </a:r>
            <a:r>
              <a:rPr lang="ru-RU" dirty="0" smtClean="0"/>
              <a:t>молодежно-подростковой </a:t>
            </a:r>
            <a:r>
              <a:rPr lang="ru-RU" dirty="0" smtClean="0"/>
              <a:t>среде</a:t>
            </a:r>
            <a:endParaRPr lang="ru-RU" dirty="0"/>
          </a:p>
        </p:txBody>
      </p:sp>
      <p:sp>
        <p:nvSpPr>
          <p:cNvPr id="18" name="TextBox 17">
            <a:extLst>
              <a:ext uri="{FF2B5EF4-FFF2-40B4-BE49-F238E27FC236}">
                <a16:creationId xmlns="" xmlns:a16="http://schemas.microsoft.com/office/drawing/2014/main" id="{93B1BA54-CEA8-324D-A51C-67190010D735}"/>
              </a:ext>
            </a:extLst>
          </p:cNvPr>
          <p:cNvSpPr txBox="1"/>
          <p:nvPr/>
        </p:nvSpPr>
        <p:spPr>
          <a:xfrm>
            <a:off x="7066451" y="1807847"/>
            <a:ext cx="4873734" cy="1200329"/>
          </a:xfrm>
          <a:prstGeom prst="rect">
            <a:avLst/>
          </a:prstGeom>
          <a:noFill/>
        </p:spPr>
        <p:txBody>
          <a:bodyPr wrap="square" rtlCol="0">
            <a:spAutoFit/>
          </a:bodyPr>
          <a:lstStyle/>
          <a:p>
            <a:pPr algn="just"/>
            <a:r>
              <a:rPr lang="ru-RU" dirty="0" smtClean="0"/>
              <a:t>Задача Сформировать профессиональное сообщество на основе межведомственной связи</a:t>
            </a:r>
          </a:p>
          <a:p>
            <a:endParaRPr lang="ru-RU" dirty="0"/>
          </a:p>
        </p:txBody>
      </p:sp>
      <p:sp>
        <p:nvSpPr>
          <p:cNvPr id="19" name="TextBox 18">
            <a:extLst>
              <a:ext uri="{FF2B5EF4-FFF2-40B4-BE49-F238E27FC236}">
                <a16:creationId xmlns="" xmlns:a16="http://schemas.microsoft.com/office/drawing/2014/main" id="{BEC083BC-A197-F644-8276-D16BE958C6FF}"/>
              </a:ext>
            </a:extLst>
          </p:cNvPr>
          <p:cNvSpPr txBox="1"/>
          <p:nvPr/>
        </p:nvSpPr>
        <p:spPr>
          <a:xfrm>
            <a:off x="7269651" y="3008176"/>
            <a:ext cx="4670534" cy="646331"/>
          </a:xfrm>
          <a:prstGeom prst="rect">
            <a:avLst/>
          </a:prstGeom>
          <a:noFill/>
        </p:spPr>
        <p:txBody>
          <a:bodyPr wrap="square" rtlCol="0">
            <a:spAutoFit/>
          </a:bodyPr>
          <a:lstStyle/>
          <a:p>
            <a:pPr algn="just"/>
            <a:r>
              <a:rPr lang="ru-RU" dirty="0" smtClean="0"/>
              <a:t>Задача Сплотить из мотивированных студентов-медиков команду добровольцев  </a:t>
            </a:r>
            <a:endParaRPr lang="ru-RU" dirty="0"/>
          </a:p>
        </p:txBody>
      </p:sp>
      <p:sp>
        <p:nvSpPr>
          <p:cNvPr id="20" name="TextBox 19">
            <a:extLst>
              <a:ext uri="{FF2B5EF4-FFF2-40B4-BE49-F238E27FC236}">
                <a16:creationId xmlns="" xmlns:a16="http://schemas.microsoft.com/office/drawing/2014/main" id="{13142D69-389E-FA41-B6F5-C90265FC495B}"/>
              </a:ext>
            </a:extLst>
          </p:cNvPr>
          <p:cNvSpPr txBox="1"/>
          <p:nvPr/>
        </p:nvSpPr>
        <p:spPr>
          <a:xfrm>
            <a:off x="7269651" y="3833029"/>
            <a:ext cx="4615484" cy="2308324"/>
          </a:xfrm>
          <a:prstGeom prst="rect">
            <a:avLst/>
          </a:prstGeom>
          <a:noFill/>
        </p:spPr>
        <p:txBody>
          <a:bodyPr wrap="square" rtlCol="0">
            <a:spAutoFit/>
          </a:bodyPr>
          <a:lstStyle/>
          <a:p>
            <a:pPr algn="just"/>
            <a:r>
              <a:rPr lang="ru-RU" dirty="0" smtClean="0"/>
              <a:t>Задача </a:t>
            </a:r>
            <a:r>
              <a:rPr lang="ru-RU" dirty="0" smtClean="0">
                <a:solidFill>
                  <a:prstClr val="black"/>
                </a:solidFill>
              </a:rPr>
              <a:t>Внедрить результаты Проекта в деятельность центров охраны материнства и детства на четырех субъектах Российской Федерации (Донецкая Народная Республика, Луганская Народная Республика, Херсонская область и Запорожская область) на долгосрочную перспективу</a:t>
            </a:r>
            <a:endParaRPr lang="ru-RU" dirty="0" smtClean="0"/>
          </a:p>
          <a:p>
            <a:pPr algn="just"/>
            <a:endParaRPr lang="ru-RU" dirty="0"/>
          </a:p>
        </p:txBody>
      </p:sp>
      <p:sp>
        <p:nvSpPr>
          <p:cNvPr id="23" name="Прямоугольник 22"/>
          <p:cNvSpPr/>
          <p:nvPr/>
        </p:nvSpPr>
        <p:spPr>
          <a:xfrm>
            <a:off x="1399967" y="5421871"/>
            <a:ext cx="6320192" cy="1200329"/>
          </a:xfrm>
          <a:prstGeom prst="rect">
            <a:avLst/>
          </a:prstGeom>
        </p:spPr>
        <p:txBody>
          <a:bodyPr wrap="none">
            <a:spAutoFit/>
          </a:bodyPr>
          <a:lstStyle/>
          <a:p>
            <a:pPr lvl="0"/>
            <a:r>
              <a:rPr lang="ru-RU" dirty="0" smtClean="0"/>
              <a:t>Улучшить подходы оказания профильной помощи</a:t>
            </a:r>
          </a:p>
          <a:p>
            <a:pPr lvl="0"/>
            <a:r>
              <a:rPr lang="ru-RU" dirty="0" smtClean="0"/>
              <a:t>и профилактики </a:t>
            </a:r>
            <a:r>
              <a:rPr lang="ru-RU" dirty="0" smtClean="0"/>
              <a:t>в направлении охраны </a:t>
            </a:r>
            <a:r>
              <a:rPr lang="ru-RU" dirty="0" smtClean="0"/>
              <a:t>материнства и детства</a:t>
            </a:r>
          </a:p>
          <a:p>
            <a:pPr lvl="0"/>
            <a:r>
              <a:rPr lang="ru-RU" dirty="0" smtClean="0"/>
              <a:t> в современных социально-демографических </a:t>
            </a:r>
            <a:r>
              <a:rPr lang="ru-RU" dirty="0" smtClean="0"/>
              <a:t>условиях</a:t>
            </a:r>
            <a:endParaRPr lang="ru-RU" dirty="0" smtClean="0"/>
          </a:p>
          <a:p>
            <a:pPr lvl="0"/>
            <a:r>
              <a:rPr lang="ru-RU" dirty="0" smtClean="0"/>
              <a:t>Донецкого Региона и трех </a:t>
            </a:r>
            <a:r>
              <a:rPr lang="ru-RU" dirty="0" err="1" smtClean="0"/>
              <a:t>вновьприсоединенных</a:t>
            </a:r>
            <a:r>
              <a:rPr lang="ru-RU" dirty="0" smtClean="0"/>
              <a:t> субъекта РФ</a:t>
            </a:r>
            <a:endParaRPr lang="ru-RU" dirty="0">
              <a:solidFill>
                <a:prstClr val="black"/>
              </a:solidFill>
            </a:endParaRPr>
          </a:p>
        </p:txBody>
      </p:sp>
    </p:spTree>
    <p:extLst>
      <p:ext uri="{BB962C8B-B14F-4D97-AF65-F5344CB8AC3E}">
        <p14:creationId xmlns="" xmlns:p14="http://schemas.microsoft.com/office/powerpoint/2010/main" val="1478707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 xmlns:a16="http://schemas.microsoft.com/office/drawing/2014/main" id="{44690254-2E86-BE45-BDF3-C531AFA98911}"/>
              </a:ext>
            </a:extLst>
          </p:cNvPr>
          <p:cNvSpPr txBox="1"/>
          <p:nvPr/>
        </p:nvSpPr>
        <p:spPr>
          <a:xfrm>
            <a:off x="599090" y="588577"/>
            <a:ext cx="2531462" cy="954107"/>
          </a:xfrm>
          <a:prstGeom prst="rect">
            <a:avLst/>
          </a:prstGeom>
          <a:noFill/>
        </p:spPr>
        <p:txBody>
          <a:bodyPr wrap="none" rtlCol="0">
            <a:spAutoFit/>
          </a:bodyPr>
          <a:lstStyle/>
          <a:p>
            <a:r>
              <a:rPr lang="ru-RU" sz="2800" dirty="0">
                <a:solidFill>
                  <a:srgbClr val="A72E88"/>
                </a:solidFill>
                <a:latin typeface="Playfair Display SemiBold" pitchFamily="2" charset="-52"/>
              </a:rPr>
              <a:t>Суть проекта</a:t>
            </a:r>
          </a:p>
          <a:p>
            <a:endParaRPr lang="ru-RU" sz="2800" dirty="0">
              <a:solidFill>
                <a:srgbClr val="A72E88"/>
              </a:solidFill>
              <a:latin typeface="Playfair Display SemiBold" pitchFamily="2" charset="-52"/>
            </a:endParaRPr>
          </a:p>
        </p:txBody>
      </p:sp>
      <p:sp>
        <p:nvSpPr>
          <p:cNvPr id="8" name="Прямоугольник: скругленные углы 11">
            <a:extLst>
              <a:ext uri="{FF2B5EF4-FFF2-40B4-BE49-F238E27FC236}">
                <a16:creationId xmlns="" xmlns:a16="http://schemas.microsoft.com/office/drawing/2014/main" id="{A94B22EA-478D-ED42-A6D1-AF33314DED96}"/>
              </a:ext>
            </a:extLst>
          </p:cNvPr>
          <p:cNvSpPr/>
          <p:nvPr/>
        </p:nvSpPr>
        <p:spPr>
          <a:xfrm>
            <a:off x="1266718" y="1041858"/>
            <a:ext cx="10757116" cy="1862733"/>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smtClean="0"/>
              <a:t>Сформировать и сплотить профессиональное сообщество на основе межведомственной связи в работе с несовершеннолетними на территории ДНР, а в последующем в еще трех субъектах РФ (Луганская Народная Республика, Херсонская область и Запорожская область), что будет содействовать эффективной </a:t>
            </a:r>
            <a:r>
              <a:rPr lang="ru-RU" dirty="0" smtClean="0"/>
              <a:t>охране </a:t>
            </a:r>
            <a:r>
              <a:rPr lang="ru-RU" dirty="0" smtClean="0"/>
              <a:t>материнства и детства, укреплению репродуктивного здоровья и сохранения репродуктивного потенциала</a:t>
            </a:r>
          </a:p>
        </p:txBody>
      </p:sp>
      <p:sp>
        <p:nvSpPr>
          <p:cNvPr id="9" name="Прямоугольник: скругленные углы 15">
            <a:extLst>
              <a:ext uri="{FF2B5EF4-FFF2-40B4-BE49-F238E27FC236}">
                <a16:creationId xmlns="" xmlns:a16="http://schemas.microsoft.com/office/drawing/2014/main" id="{BEB46AAA-30A5-DB41-83AD-72BC9CB91D2F}"/>
              </a:ext>
            </a:extLst>
          </p:cNvPr>
          <p:cNvSpPr/>
          <p:nvPr/>
        </p:nvSpPr>
        <p:spPr>
          <a:xfrm>
            <a:off x="1266718" y="3162301"/>
            <a:ext cx="10757116" cy="1628796"/>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Популяризовать в ходе мероприятий Проекта среди несовершеннолетних правильной доминанты репродуктивного здоровья для гармоничного союза женщины и мужчины с рождением здоровых детей под лозунгом «Здоровая семья – здоровые дети!».  Популяризировать среди беременных и родильниц ЗОЖ, продолжение общеобразовательного и профессионального обучения, семейные традиции и ценности на основе обновленных материалов для проведения мероприятий по профилактике рискованного репродуктивного поведения (абортов, ИППП, ВИЧ/СПИД) </a:t>
            </a:r>
            <a:endParaRPr lang="ru-RU" dirty="0"/>
          </a:p>
        </p:txBody>
      </p:sp>
      <p:sp>
        <p:nvSpPr>
          <p:cNvPr id="10" name="Прямоугольник: скругленные углы 16">
            <a:extLst>
              <a:ext uri="{FF2B5EF4-FFF2-40B4-BE49-F238E27FC236}">
                <a16:creationId xmlns="" xmlns:a16="http://schemas.microsoft.com/office/drawing/2014/main" id="{67F45B01-050D-CE47-83F2-B1A6474A87AF}"/>
              </a:ext>
            </a:extLst>
          </p:cNvPr>
          <p:cNvSpPr/>
          <p:nvPr/>
        </p:nvSpPr>
        <p:spPr>
          <a:xfrm>
            <a:off x="1266718" y="5026300"/>
            <a:ext cx="10757116" cy="1150475"/>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dirty="0" smtClean="0"/>
              <a:t>Вовлечь и обучить студентов-медиков, с привлечением профильных специалистов, в социальную практику путем развития добровольческого движения на территории </a:t>
            </a:r>
            <a:r>
              <a:rPr lang="ru-RU" dirty="0" err="1" smtClean="0"/>
              <a:t>территории</a:t>
            </a:r>
            <a:r>
              <a:rPr lang="ru-RU" dirty="0" smtClean="0"/>
              <a:t> ДНР, а в последующем в еще трех субъектах РФ (Луганская Народная Республика, Херсонская область и Запорожская область) </a:t>
            </a:r>
            <a:endParaRPr lang="ru-RU" dirty="0"/>
          </a:p>
        </p:txBody>
      </p:sp>
    </p:spTree>
    <p:extLst>
      <p:ext uri="{BB962C8B-B14F-4D97-AF65-F5344CB8AC3E}">
        <p14:creationId xmlns="" xmlns:p14="http://schemas.microsoft.com/office/powerpoint/2010/main" val="261039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 xmlns:a16="http://schemas.microsoft.com/office/drawing/2014/main" id="{68E5D33E-8624-9F40-B0DC-F3E78C924CAB}"/>
              </a:ext>
            </a:extLst>
          </p:cNvPr>
          <p:cNvSpPr txBox="1"/>
          <p:nvPr/>
        </p:nvSpPr>
        <p:spPr>
          <a:xfrm>
            <a:off x="599090" y="588577"/>
            <a:ext cx="3432350" cy="954107"/>
          </a:xfrm>
          <a:prstGeom prst="rect">
            <a:avLst/>
          </a:prstGeom>
          <a:noFill/>
        </p:spPr>
        <p:txBody>
          <a:bodyPr wrap="none" rtlCol="0">
            <a:spAutoFit/>
          </a:bodyPr>
          <a:lstStyle/>
          <a:p>
            <a:r>
              <a:rPr lang="ru-RU" sz="2800" dirty="0">
                <a:solidFill>
                  <a:srgbClr val="A72E88"/>
                </a:solidFill>
                <a:latin typeface="Playfair Display SemiBold" pitchFamily="2" charset="-52"/>
              </a:rPr>
              <a:t>Механика проекта</a:t>
            </a:r>
          </a:p>
          <a:p>
            <a:endParaRPr lang="ru-RU" sz="2800" dirty="0">
              <a:solidFill>
                <a:srgbClr val="A72E88"/>
              </a:solidFill>
              <a:latin typeface="Playfair Display SemiBold" pitchFamily="2" charset="-52"/>
            </a:endParaRPr>
          </a:p>
        </p:txBody>
      </p:sp>
      <p:sp>
        <p:nvSpPr>
          <p:cNvPr id="8" name="Прямоугольник: скругленные углы 6">
            <a:extLst>
              <a:ext uri="{FF2B5EF4-FFF2-40B4-BE49-F238E27FC236}">
                <a16:creationId xmlns="" xmlns:a16="http://schemas.microsoft.com/office/drawing/2014/main" id="{89879918-B16C-1F4D-A71E-A636346F56B4}"/>
              </a:ext>
            </a:extLst>
          </p:cNvPr>
          <p:cNvSpPr/>
          <p:nvPr/>
        </p:nvSpPr>
        <p:spPr>
          <a:xfrm>
            <a:off x="599090" y="1384300"/>
            <a:ext cx="4845269" cy="2882900"/>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smtClean="0"/>
              <a:t>Подготовительный этап: актуализация темы, знаний и навыков специалистов из рабочей группы профессионалов.</a:t>
            </a:r>
          </a:p>
          <a:p>
            <a:r>
              <a:rPr lang="ru-RU" dirty="0" smtClean="0"/>
              <a:t>Функционирование в рамках Проекта на территории ДНР. </a:t>
            </a:r>
          </a:p>
          <a:p>
            <a:r>
              <a:rPr lang="ru-RU" dirty="0" smtClean="0"/>
              <a:t>Анализ качественных показателей проекта и подведение промежуточных итогов, обмен опытом</a:t>
            </a:r>
            <a:endParaRPr lang="ru-RU" dirty="0"/>
          </a:p>
        </p:txBody>
      </p:sp>
      <p:sp>
        <p:nvSpPr>
          <p:cNvPr id="9" name="Прямоугольник: скругленные углы 7">
            <a:extLst>
              <a:ext uri="{FF2B5EF4-FFF2-40B4-BE49-F238E27FC236}">
                <a16:creationId xmlns="" xmlns:a16="http://schemas.microsoft.com/office/drawing/2014/main" id="{C99722BC-85BA-A140-9E9E-71C5F0D0B7CC}"/>
              </a:ext>
            </a:extLst>
          </p:cNvPr>
          <p:cNvSpPr/>
          <p:nvPr/>
        </p:nvSpPr>
        <p:spPr>
          <a:xfrm>
            <a:off x="5559973" y="945931"/>
            <a:ext cx="6032938" cy="3321269"/>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a:t>Инструменты:</a:t>
            </a:r>
          </a:p>
          <a:p>
            <a:r>
              <a:rPr lang="ru-RU" dirty="0"/>
              <a:t>1</a:t>
            </a:r>
            <a:r>
              <a:rPr lang="ru-RU" dirty="0" smtClean="0"/>
              <a:t>. Тиражирование методической печатной продукции, наглядных материалов и информационно-методических пособий</a:t>
            </a:r>
            <a:endParaRPr lang="ru-RU" dirty="0"/>
          </a:p>
          <a:p>
            <a:r>
              <a:rPr lang="ru-RU" dirty="0"/>
              <a:t>2</a:t>
            </a:r>
            <a:r>
              <a:rPr lang="ru-RU" dirty="0" smtClean="0"/>
              <a:t>. Сплочение профессионального сообщества на основе межведомственной связи с привлечением СМИ </a:t>
            </a:r>
            <a:endParaRPr lang="ru-RU" dirty="0"/>
          </a:p>
          <a:p>
            <a:r>
              <a:rPr lang="ru-RU" dirty="0"/>
              <a:t>3</a:t>
            </a:r>
            <a:r>
              <a:rPr lang="ru-RU" dirty="0" smtClean="0"/>
              <a:t>. Организация места проведения </a:t>
            </a:r>
          </a:p>
          <a:p>
            <a:r>
              <a:rPr lang="ru-RU" dirty="0" smtClean="0"/>
              <a:t>4. Контроль и мониторинг состояния выполнения Календарного плана проекта</a:t>
            </a:r>
          </a:p>
          <a:p>
            <a:r>
              <a:rPr lang="ru-RU" dirty="0" smtClean="0"/>
              <a:t>5. Составление аналитической справки по результатам проведенной работы, проведение конференции</a:t>
            </a:r>
            <a:endParaRPr lang="ru-RU" dirty="0"/>
          </a:p>
        </p:txBody>
      </p:sp>
      <p:sp>
        <p:nvSpPr>
          <p:cNvPr id="10" name="Прямоугольник: скругленные углы 8">
            <a:extLst>
              <a:ext uri="{FF2B5EF4-FFF2-40B4-BE49-F238E27FC236}">
                <a16:creationId xmlns="" xmlns:a16="http://schemas.microsoft.com/office/drawing/2014/main" id="{2FEE36DE-3F0A-2C4F-8F97-DC06DFD1A9D9}"/>
              </a:ext>
            </a:extLst>
          </p:cNvPr>
          <p:cNvSpPr/>
          <p:nvPr/>
        </p:nvSpPr>
        <p:spPr>
          <a:xfrm>
            <a:off x="599090" y="4398057"/>
            <a:ext cx="10993820" cy="1791648"/>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ru-RU" dirty="0"/>
              <a:t>Последовательность:</a:t>
            </a:r>
          </a:p>
          <a:p>
            <a:r>
              <a:rPr lang="ru-RU" dirty="0"/>
              <a:t>1</a:t>
            </a:r>
            <a:r>
              <a:rPr lang="ru-RU" dirty="0" smtClean="0"/>
              <a:t>. Выезд бригады на место проведения, «Информационный блок». Открытие мероприятия. «Знакомство» с представителями местной администрации, с представителями местного ЦРБ, РЦ и ГЦ здоровья, ГЦП </a:t>
            </a:r>
            <a:r>
              <a:rPr lang="ru-RU" dirty="0" err="1" smtClean="0"/>
              <a:t>СПИДа</a:t>
            </a:r>
            <a:r>
              <a:rPr lang="ru-RU" dirty="0" smtClean="0"/>
              <a:t>, специалистами молодежной политики, представители ОО</a:t>
            </a:r>
            <a:endParaRPr lang="ru-RU" dirty="0"/>
          </a:p>
          <a:p>
            <a:r>
              <a:rPr lang="ru-RU" dirty="0"/>
              <a:t>2</a:t>
            </a:r>
            <a:r>
              <a:rPr lang="ru-RU" dirty="0" smtClean="0"/>
              <a:t>. «Рабочий блок- 1», «Рабочий блок- 2», «Рабочий блок- 3»</a:t>
            </a:r>
            <a:endParaRPr lang="ru-RU" dirty="0"/>
          </a:p>
          <a:p>
            <a:r>
              <a:rPr lang="ru-RU" dirty="0"/>
              <a:t>3</a:t>
            </a:r>
            <a:r>
              <a:rPr lang="ru-RU" dirty="0" smtClean="0"/>
              <a:t>. Предоставление индивидуальных консультаций-бесед со специалистами бригады</a:t>
            </a:r>
            <a:endParaRPr lang="ru-RU" dirty="0"/>
          </a:p>
        </p:txBody>
      </p:sp>
    </p:spTree>
    <p:extLst>
      <p:ext uri="{BB962C8B-B14F-4D97-AF65-F5344CB8AC3E}">
        <p14:creationId xmlns="" xmlns:p14="http://schemas.microsoft.com/office/powerpoint/2010/main" val="2642858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F9B926B-C25E-3643-8B89-D0DBA20B0EA5}"/>
              </a:ext>
            </a:extLst>
          </p:cNvPr>
          <p:cNvPicPr>
            <a:picLocks noChangeAspect="1"/>
          </p:cNvPicPr>
          <p:nvPr/>
        </p:nvPicPr>
        <p:blipFill>
          <a:blip r:embed="rId2"/>
          <a:stretch>
            <a:fillRect/>
          </a:stretch>
        </p:blipFill>
        <p:spPr>
          <a:xfrm>
            <a:off x="10426881" y="333972"/>
            <a:ext cx="1176541" cy="611959"/>
          </a:xfrm>
          <a:prstGeom prst="rect">
            <a:avLst/>
          </a:prstGeom>
        </p:spPr>
      </p:pic>
      <p:sp>
        <p:nvSpPr>
          <p:cNvPr id="5" name="Rounded Rectangle 4">
            <a:extLst>
              <a:ext uri="{FF2B5EF4-FFF2-40B4-BE49-F238E27FC236}">
                <a16:creationId xmlns=""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 xmlns:a16="http://schemas.microsoft.com/office/drawing/2014/main" id="{F02DB4CB-73D1-2148-924A-D3D1A20C3243}"/>
              </a:ext>
            </a:extLst>
          </p:cNvPr>
          <p:cNvSpPr txBox="1"/>
          <p:nvPr/>
        </p:nvSpPr>
        <p:spPr>
          <a:xfrm>
            <a:off x="599090" y="588577"/>
            <a:ext cx="5606022" cy="523220"/>
          </a:xfrm>
          <a:prstGeom prst="rect">
            <a:avLst/>
          </a:prstGeom>
          <a:noFill/>
        </p:spPr>
        <p:txBody>
          <a:bodyPr wrap="none" rtlCol="0">
            <a:spAutoFit/>
          </a:bodyPr>
          <a:lstStyle/>
          <a:p>
            <a:r>
              <a:rPr lang="ru-RU" sz="2800" dirty="0">
                <a:solidFill>
                  <a:srgbClr val="A72E88"/>
                </a:solidFill>
                <a:latin typeface="Playfair Display SemiBold" pitchFamily="2" charset="-52"/>
              </a:rPr>
              <a:t>Основные результаты проекта</a:t>
            </a:r>
          </a:p>
        </p:txBody>
      </p:sp>
      <p:sp>
        <p:nvSpPr>
          <p:cNvPr id="8" name="Овал 9">
            <a:extLst>
              <a:ext uri="{FF2B5EF4-FFF2-40B4-BE49-F238E27FC236}">
                <a16:creationId xmlns="" xmlns:a16="http://schemas.microsoft.com/office/drawing/2014/main" id="{95A6727E-4E54-5049-AD3F-7E4D733BE664}"/>
              </a:ext>
            </a:extLst>
          </p:cNvPr>
          <p:cNvSpPr/>
          <p:nvPr/>
        </p:nvSpPr>
        <p:spPr>
          <a:xfrm>
            <a:off x="599090" y="1538717"/>
            <a:ext cx="239283" cy="239283"/>
          </a:xfrm>
          <a:prstGeom prst="ellipse">
            <a:avLst/>
          </a:prstGeom>
          <a:solidFill>
            <a:srgbClr val="B9D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10">
            <a:extLst>
              <a:ext uri="{FF2B5EF4-FFF2-40B4-BE49-F238E27FC236}">
                <a16:creationId xmlns="" xmlns:a16="http://schemas.microsoft.com/office/drawing/2014/main" id="{F97F9C59-89C4-ED46-BC9F-0D3E4EABDB46}"/>
              </a:ext>
            </a:extLst>
          </p:cNvPr>
          <p:cNvSpPr/>
          <p:nvPr/>
        </p:nvSpPr>
        <p:spPr>
          <a:xfrm>
            <a:off x="707844" y="3176467"/>
            <a:ext cx="239283" cy="239283"/>
          </a:xfrm>
          <a:prstGeom prst="ellipse">
            <a:avLst/>
          </a:prstGeom>
          <a:solidFill>
            <a:srgbClr val="B9D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11">
            <a:extLst>
              <a:ext uri="{FF2B5EF4-FFF2-40B4-BE49-F238E27FC236}">
                <a16:creationId xmlns="" xmlns:a16="http://schemas.microsoft.com/office/drawing/2014/main" id="{0B50C7FF-C535-C04C-BB21-B8312DB0B06A}"/>
              </a:ext>
            </a:extLst>
          </p:cNvPr>
          <p:cNvSpPr/>
          <p:nvPr/>
        </p:nvSpPr>
        <p:spPr>
          <a:xfrm>
            <a:off x="599090" y="4584700"/>
            <a:ext cx="239283" cy="239283"/>
          </a:xfrm>
          <a:prstGeom prst="ellipse">
            <a:avLst/>
          </a:prstGeom>
          <a:solidFill>
            <a:srgbClr val="B9D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2">
            <a:extLst>
              <a:ext uri="{FF2B5EF4-FFF2-40B4-BE49-F238E27FC236}">
                <a16:creationId xmlns="" xmlns:a16="http://schemas.microsoft.com/office/drawing/2014/main" id="{1A11A1F6-0531-364A-AD8A-E589334E16B2}"/>
              </a:ext>
            </a:extLst>
          </p:cNvPr>
          <p:cNvSpPr/>
          <p:nvPr/>
        </p:nvSpPr>
        <p:spPr>
          <a:xfrm>
            <a:off x="718731" y="5585863"/>
            <a:ext cx="239283" cy="239283"/>
          </a:xfrm>
          <a:prstGeom prst="ellipse">
            <a:avLst/>
          </a:prstGeom>
          <a:solidFill>
            <a:srgbClr val="B9D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3">
            <a:extLst>
              <a:ext uri="{FF2B5EF4-FFF2-40B4-BE49-F238E27FC236}">
                <a16:creationId xmlns="" xmlns:a16="http://schemas.microsoft.com/office/drawing/2014/main" id="{D73557A0-38A9-CB4B-B14C-F1430907911C}"/>
              </a:ext>
            </a:extLst>
          </p:cNvPr>
          <p:cNvSpPr/>
          <p:nvPr/>
        </p:nvSpPr>
        <p:spPr>
          <a:xfrm>
            <a:off x="707844" y="6146800"/>
            <a:ext cx="239283" cy="239283"/>
          </a:xfrm>
          <a:prstGeom prst="ellipse">
            <a:avLst/>
          </a:prstGeom>
          <a:solidFill>
            <a:srgbClr val="B9D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 xmlns:a16="http://schemas.microsoft.com/office/drawing/2014/main" id="{88678E1D-1ED6-9A49-824B-A22693BFE844}"/>
              </a:ext>
            </a:extLst>
          </p:cNvPr>
          <p:cNvSpPr txBox="1"/>
          <p:nvPr/>
        </p:nvSpPr>
        <p:spPr>
          <a:xfrm>
            <a:off x="1042781" y="1111797"/>
            <a:ext cx="10324662" cy="1938992"/>
          </a:xfrm>
          <a:prstGeom prst="rect">
            <a:avLst/>
          </a:prstGeom>
          <a:noFill/>
        </p:spPr>
        <p:txBody>
          <a:bodyPr wrap="square" rtlCol="0">
            <a:spAutoFit/>
          </a:bodyPr>
          <a:lstStyle/>
          <a:p>
            <a:r>
              <a:rPr lang="ru-RU" sz="2000" dirty="0"/>
              <a:t>1 </a:t>
            </a:r>
            <a:r>
              <a:rPr lang="ru-RU" sz="2000" dirty="0" smtClean="0"/>
              <a:t>результат В рамках проекта разработан и внедрен </a:t>
            </a:r>
            <a:r>
              <a:rPr lang="ru-RU" sz="2000" dirty="0" smtClean="0">
                <a:latin typeface="Calibri" panose="020F0502020204030204" pitchFamily="34" charset="0"/>
                <a:cs typeface="Calibri" panose="020F0502020204030204" pitchFamily="34" charset="0"/>
              </a:rPr>
              <a:t>Приказ МЗ ДНР № 178 «Об организации оказания акушерско-гинекологической медицинской помощи несовершеннолетним, беременным, роженицам и родильницам» «с целью обеспечения мероприятий по оказанию высококвалифицированной акушерско-гинекологической медицинской помощи» данной категории утвержден  Алгоритм «Юная мама»</a:t>
            </a:r>
            <a:endParaRPr lang="ru-RU" sz="2000" dirty="0" smtClean="0"/>
          </a:p>
          <a:p>
            <a:endParaRPr lang="ru-RU" sz="2000" dirty="0"/>
          </a:p>
        </p:txBody>
      </p:sp>
      <p:sp>
        <p:nvSpPr>
          <p:cNvPr id="14" name="TextBox 13">
            <a:extLst>
              <a:ext uri="{FF2B5EF4-FFF2-40B4-BE49-F238E27FC236}">
                <a16:creationId xmlns="" xmlns:a16="http://schemas.microsoft.com/office/drawing/2014/main" id="{6DC87659-64EE-F442-B024-A538C907FAFE}"/>
              </a:ext>
            </a:extLst>
          </p:cNvPr>
          <p:cNvSpPr txBox="1"/>
          <p:nvPr/>
        </p:nvSpPr>
        <p:spPr>
          <a:xfrm>
            <a:off x="1096871" y="2755900"/>
            <a:ext cx="10324662" cy="1938992"/>
          </a:xfrm>
          <a:prstGeom prst="rect">
            <a:avLst/>
          </a:prstGeom>
          <a:noFill/>
        </p:spPr>
        <p:txBody>
          <a:bodyPr wrap="square" rtlCol="0">
            <a:spAutoFit/>
          </a:bodyPr>
          <a:lstStyle/>
          <a:p>
            <a:r>
              <a:rPr lang="ru-RU" sz="2000" dirty="0"/>
              <a:t>2 </a:t>
            </a:r>
            <a:r>
              <a:rPr lang="ru-RU" sz="2000" dirty="0" smtClean="0"/>
              <a:t>результат Проведено 285 профилактических мероприятий с общим охватом 1400 человек (групповые тренинги по развитию навыков сохранения здоровья и предотвращения рискованных форм поведения, интерактивные лекции и профилактические </a:t>
            </a:r>
            <a:r>
              <a:rPr lang="ru-RU" sz="2000" dirty="0" err="1" smtClean="0"/>
              <a:t>квизы</a:t>
            </a:r>
            <a:r>
              <a:rPr lang="ru-RU" sz="2000" dirty="0" smtClean="0"/>
              <a:t> по укреплению семейных ценностей и традиций, консультирование профильными специалистами)</a:t>
            </a:r>
          </a:p>
          <a:p>
            <a:endParaRPr lang="ru-RU" sz="2000" dirty="0"/>
          </a:p>
        </p:txBody>
      </p:sp>
      <p:sp>
        <p:nvSpPr>
          <p:cNvPr id="15" name="TextBox 14">
            <a:extLst>
              <a:ext uri="{FF2B5EF4-FFF2-40B4-BE49-F238E27FC236}">
                <a16:creationId xmlns="" xmlns:a16="http://schemas.microsoft.com/office/drawing/2014/main" id="{0D9F775E-F051-4040-A4CF-F5F248A66BCF}"/>
              </a:ext>
            </a:extLst>
          </p:cNvPr>
          <p:cNvSpPr txBox="1"/>
          <p:nvPr/>
        </p:nvSpPr>
        <p:spPr>
          <a:xfrm>
            <a:off x="1096871" y="4369137"/>
            <a:ext cx="10324662" cy="1015663"/>
          </a:xfrm>
          <a:prstGeom prst="rect">
            <a:avLst/>
          </a:prstGeom>
          <a:noFill/>
        </p:spPr>
        <p:txBody>
          <a:bodyPr wrap="square" rtlCol="0">
            <a:spAutoFit/>
          </a:bodyPr>
          <a:lstStyle/>
          <a:p>
            <a:r>
              <a:rPr lang="ru-RU" sz="2000" dirty="0"/>
              <a:t>3 </a:t>
            </a:r>
            <a:r>
              <a:rPr lang="ru-RU" sz="2000" dirty="0" smtClean="0"/>
              <a:t>результат В рамках неоднократных очных и </a:t>
            </a:r>
            <a:r>
              <a:rPr lang="ru-RU" sz="2000" dirty="0" err="1" smtClean="0"/>
              <a:t>онлайн</a:t>
            </a:r>
            <a:r>
              <a:rPr lang="ru-RU" sz="2000" dirty="0" smtClean="0"/>
              <a:t> научно-практических конференций с международным участием (специалисты и молодежь) обсуждены темы проекта и доложены результаты – приняло участие 700 человек </a:t>
            </a:r>
            <a:endParaRPr lang="ru-RU" sz="2000" dirty="0"/>
          </a:p>
        </p:txBody>
      </p:sp>
      <p:sp>
        <p:nvSpPr>
          <p:cNvPr id="16" name="TextBox 15">
            <a:extLst>
              <a:ext uri="{FF2B5EF4-FFF2-40B4-BE49-F238E27FC236}">
                <a16:creationId xmlns="" xmlns:a16="http://schemas.microsoft.com/office/drawing/2014/main" id="{352F3FE3-DDDF-F04D-99FC-5558F11755A7}"/>
              </a:ext>
            </a:extLst>
          </p:cNvPr>
          <p:cNvSpPr txBox="1"/>
          <p:nvPr/>
        </p:nvSpPr>
        <p:spPr>
          <a:xfrm>
            <a:off x="1096871" y="5585863"/>
            <a:ext cx="10324662" cy="400110"/>
          </a:xfrm>
          <a:prstGeom prst="rect">
            <a:avLst/>
          </a:prstGeom>
          <a:noFill/>
        </p:spPr>
        <p:txBody>
          <a:bodyPr wrap="square" rtlCol="0">
            <a:spAutoFit/>
          </a:bodyPr>
          <a:lstStyle/>
          <a:p>
            <a:r>
              <a:rPr lang="ru-RU" sz="2000" dirty="0"/>
              <a:t>4 </a:t>
            </a:r>
            <a:r>
              <a:rPr lang="ru-RU" sz="2000" dirty="0" smtClean="0"/>
              <a:t>результат Подготовлено 14 добровольцев из числа студентов медиков</a:t>
            </a:r>
            <a:endParaRPr lang="ru-RU" sz="2000" dirty="0"/>
          </a:p>
        </p:txBody>
      </p:sp>
      <p:sp>
        <p:nvSpPr>
          <p:cNvPr id="17" name="TextBox 16">
            <a:extLst>
              <a:ext uri="{FF2B5EF4-FFF2-40B4-BE49-F238E27FC236}">
                <a16:creationId xmlns="" xmlns:a16="http://schemas.microsoft.com/office/drawing/2014/main" id="{C26DD552-DC4B-A740-A522-4DBB1979DBB7}"/>
              </a:ext>
            </a:extLst>
          </p:cNvPr>
          <p:cNvSpPr txBox="1"/>
          <p:nvPr/>
        </p:nvSpPr>
        <p:spPr>
          <a:xfrm>
            <a:off x="1096871" y="5985973"/>
            <a:ext cx="10324662" cy="707886"/>
          </a:xfrm>
          <a:prstGeom prst="rect">
            <a:avLst/>
          </a:prstGeom>
          <a:noFill/>
        </p:spPr>
        <p:txBody>
          <a:bodyPr wrap="square" rtlCol="0">
            <a:spAutoFit/>
          </a:bodyPr>
          <a:lstStyle/>
          <a:p>
            <a:r>
              <a:rPr lang="ru-RU" sz="2000" dirty="0"/>
              <a:t>5 </a:t>
            </a:r>
            <a:r>
              <a:rPr lang="ru-RU" sz="2000" dirty="0" smtClean="0"/>
              <a:t>результат  В результате деятельности Проекта комплексную поддержку уже получили 400 несовершеннолетних жительницы Донецкой Народной Республики</a:t>
            </a:r>
            <a:endParaRPr lang="ru-RU" sz="2000" dirty="0"/>
          </a:p>
        </p:txBody>
      </p:sp>
    </p:spTree>
    <p:extLst>
      <p:ext uri="{BB962C8B-B14F-4D97-AF65-F5344CB8AC3E}">
        <p14:creationId xmlns="" xmlns:p14="http://schemas.microsoft.com/office/powerpoint/2010/main" val="3713168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 xmlns:a16="http://schemas.microsoft.com/office/drawing/2014/main" id="{69994135-0F8D-E842-A692-39AD48CECA8E}"/>
              </a:ext>
            </a:extLst>
          </p:cNvPr>
          <p:cNvSpPr/>
          <p:nvPr/>
        </p:nvSpPr>
        <p:spPr>
          <a:xfrm>
            <a:off x="325821" y="252248"/>
            <a:ext cx="11698013" cy="6492497"/>
          </a:xfrm>
          <a:prstGeom prst="roundRect">
            <a:avLst>
              <a:gd name="adj" fmla="val 5834"/>
            </a:avLst>
          </a:prstGeom>
          <a:noFill/>
          <a:ln w="19050">
            <a:solidFill>
              <a:srgbClr val="A2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 xmlns:a16="http://schemas.microsoft.com/office/drawing/2014/main" id="{C388475A-0C6F-9641-A042-B188E420BA4B}"/>
              </a:ext>
            </a:extLst>
          </p:cNvPr>
          <p:cNvSpPr txBox="1"/>
          <p:nvPr/>
        </p:nvSpPr>
        <p:spPr>
          <a:xfrm>
            <a:off x="599090" y="252248"/>
            <a:ext cx="5934638" cy="954107"/>
          </a:xfrm>
          <a:prstGeom prst="rect">
            <a:avLst/>
          </a:prstGeom>
          <a:noFill/>
        </p:spPr>
        <p:txBody>
          <a:bodyPr wrap="none" rtlCol="0">
            <a:spAutoFit/>
          </a:bodyPr>
          <a:lstStyle/>
          <a:p>
            <a:r>
              <a:rPr lang="ru-RU" sz="2800" dirty="0">
                <a:solidFill>
                  <a:srgbClr val="A72E88"/>
                </a:solidFill>
                <a:latin typeface="Playfair Display SemiBold" pitchFamily="2" charset="-52"/>
              </a:rPr>
              <a:t>Информация о текущем статусе </a:t>
            </a:r>
            <a:br>
              <a:rPr lang="ru-RU" sz="2800" dirty="0">
                <a:solidFill>
                  <a:srgbClr val="A72E88"/>
                </a:solidFill>
                <a:latin typeface="Playfair Display SemiBold" pitchFamily="2" charset="-52"/>
              </a:rPr>
            </a:br>
            <a:r>
              <a:rPr lang="ru-RU" sz="2800" dirty="0">
                <a:solidFill>
                  <a:srgbClr val="A72E88"/>
                </a:solidFill>
                <a:latin typeface="Playfair Display SemiBold" pitchFamily="2" charset="-52"/>
              </a:rPr>
              <a:t>реализации проекта</a:t>
            </a:r>
          </a:p>
        </p:txBody>
      </p:sp>
      <p:sp>
        <p:nvSpPr>
          <p:cNvPr id="8" name="Прямоугольник: скругленные углы 19">
            <a:extLst>
              <a:ext uri="{FF2B5EF4-FFF2-40B4-BE49-F238E27FC236}">
                <a16:creationId xmlns="" xmlns:a16="http://schemas.microsoft.com/office/drawing/2014/main" id="{C4169BAA-4B12-B14F-A2F9-009A19F16532}"/>
              </a:ext>
            </a:extLst>
          </p:cNvPr>
          <p:cNvSpPr/>
          <p:nvPr/>
        </p:nvSpPr>
        <p:spPr>
          <a:xfrm>
            <a:off x="599090" y="1206355"/>
            <a:ext cx="7909909" cy="3007792"/>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just"/>
            <a:r>
              <a:rPr lang="ru-RU" dirty="0" smtClean="0"/>
              <a:t>В рамках данного Проекта организована комплексная работа с юношами и девушками по укреплению репродуктивного здоровья; с беременными, роженицами, через реализацию ряда взаимосвязанных мероприятий (курсы) в очном и дистанционном форматах;</a:t>
            </a:r>
          </a:p>
          <a:p>
            <a:pPr algn="just"/>
            <a:r>
              <a:rPr lang="ru-RU" dirty="0" smtClean="0"/>
              <a:t>Подготовлена команда добровольцев из числа студентов медиков;</a:t>
            </a:r>
          </a:p>
          <a:p>
            <a:pPr algn="just"/>
            <a:r>
              <a:rPr lang="ru-RU" dirty="0" smtClean="0"/>
              <a:t>Проведен республиканский конкурс : говорят молодые;</a:t>
            </a:r>
          </a:p>
          <a:p>
            <a:pPr algn="just"/>
            <a:r>
              <a:rPr lang="ru-RU" dirty="0" smtClean="0"/>
              <a:t>Республиканская научно-практическая конференция (ежеквартально) «Репродуктивное здоровье несовершеннолетних»;</a:t>
            </a:r>
          </a:p>
          <a:p>
            <a:pPr algn="just"/>
            <a:r>
              <a:rPr lang="ru-RU" dirty="0" smtClean="0"/>
              <a:t>Статьи в научных изданиях с освещением результатов и проведение телепередач на республиканском телевидение </a:t>
            </a:r>
          </a:p>
          <a:p>
            <a:endParaRPr lang="ru-RU" dirty="0"/>
          </a:p>
        </p:txBody>
      </p:sp>
      <p:sp>
        <p:nvSpPr>
          <p:cNvPr id="9" name="Прямоугольник: скругленные углы 20">
            <a:extLst>
              <a:ext uri="{FF2B5EF4-FFF2-40B4-BE49-F238E27FC236}">
                <a16:creationId xmlns="" xmlns:a16="http://schemas.microsoft.com/office/drawing/2014/main" id="{444AD552-A7DD-B541-B481-B576E7BAE03B}"/>
              </a:ext>
            </a:extLst>
          </p:cNvPr>
          <p:cNvSpPr/>
          <p:nvPr/>
        </p:nvSpPr>
        <p:spPr>
          <a:xfrm>
            <a:off x="8724900" y="1586749"/>
            <a:ext cx="2868010" cy="888803"/>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sz="1200" dirty="0" smtClean="0">
                <a:hlinkClick r:id="rId2"/>
              </a:rPr>
              <a:t>https://vk.com/video-186145030_456277615</a:t>
            </a:r>
            <a:endParaRPr lang="ru-RU" sz="1200" dirty="0" smtClean="0"/>
          </a:p>
          <a:p>
            <a:r>
              <a:rPr lang="ru-RU" sz="1200" dirty="0" smtClean="0"/>
              <a:t>http://nii_rzdpm.dnmu.ru/?page_id=4837; https://dnmu.ru);</a:t>
            </a:r>
          </a:p>
        </p:txBody>
      </p:sp>
      <p:sp>
        <p:nvSpPr>
          <p:cNvPr id="10" name="Прямоугольник: скругленные углы 21">
            <a:extLst>
              <a:ext uri="{FF2B5EF4-FFF2-40B4-BE49-F238E27FC236}">
                <a16:creationId xmlns="" xmlns:a16="http://schemas.microsoft.com/office/drawing/2014/main" id="{C18EE8D4-00F3-1F40-B507-684B74EA7715}"/>
              </a:ext>
            </a:extLst>
          </p:cNvPr>
          <p:cNvSpPr/>
          <p:nvPr/>
        </p:nvSpPr>
        <p:spPr>
          <a:xfrm>
            <a:off x="599090" y="4353992"/>
            <a:ext cx="10993820" cy="2238256"/>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endParaRPr lang="ru-RU" dirty="0" smtClean="0"/>
          </a:p>
          <a:p>
            <a:pPr algn="just"/>
            <a:r>
              <a:rPr lang="ru-RU" dirty="0" smtClean="0"/>
              <a:t>Проведены 285 организационных и профилактических мероприятий в очной и </a:t>
            </a:r>
            <a:r>
              <a:rPr lang="ru-RU" dirty="0" err="1" smtClean="0"/>
              <a:t>онлайн</a:t>
            </a:r>
            <a:r>
              <a:rPr lang="ru-RU" dirty="0" smtClean="0"/>
              <a:t> форматах на территории ДНР, с привлеченной молодежи, из числа добровольцев студентов-медиков, профильных специалистов и общественных деятелей, несовершеннолетних беременных и родильниц, членов их семей, проведены республиканский конкурс: говорят молодые и ежеквартально Республиканская научно-практическая конференция «Репродуктивное здоровье несовершеннолетних» Статьи в научных изданиях с освещением результатов («Комплексная помощь несовершеннолетним: поддержка естественного стремления к материнству» журнал «Медико-социальные проблемы семьи» №3) и проведение телепередач на республиканском телевидение «Здоровье золото» - 2100 человек </a:t>
            </a:r>
          </a:p>
          <a:p>
            <a:pPr algn="just"/>
            <a:endParaRPr lang="ru-RU" dirty="0"/>
          </a:p>
        </p:txBody>
      </p:sp>
      <p:sp>
        <p:nvSpPr>
          <p:cNvPr id="11" name="Прямоугольник: скругленные углы 22">
            <a:extLst>
              <a:ext uri="{FF2B5EF4-FFF2-40B4-BE49-F238E27FC236}">
                <a16:creationId xmlns="" xmlns:a16="http://schemas.microsoft.com/office/drawing/2014/main" id="{6925F8D5-4A90-3449-9C15-AFA3927AC4E0}"/>
              </a:ext>
            </a:extLst>
          </p:cNvPr>
          <p:cNvSpPr/>
          <p:nvPr/>
        </p:nvSpPr>
        <p:spPr>
          <a:xfrm>
            <a:off x="8724900" y="3020787"/>
            <a:ext cx="2868010" cy="888803"/>
          </a:xfrm>
          <a:prstGeom prst="roundRect">
            <a:avLst>
              <a:gd name="adj" fmla="val 15840"/>
            </a:avLst>
          </a:prstGeom>
          <a:solidFill>
            <a:srgbClr val="A72E8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sz="1000" dirty="0" smtClean="0"/>
              <a:t>https://dnmu.ru/press-center/announce/for-students/doklady-uchastnikov-viii-nauchno-prakticheskoy-konferentsii-s-mezhdunarodnym-uchastiem-detskaya-gine</a:t>
            </a:r>
            <a:r>
              <a:rPr lang="en-US" sz="800" dirty="0" smtClean="0"/>
              <a:t>/</a:t>
            </a:r>
            <a:endParaRPr lang="ru-RU" sz="800" dirty="0"/>
          </a:p>
        </p:txBody>
      </p:sp>
      <p:pic>
        <p:nvPicPr>
          <p:cNvPr id="12" name="Picture 3">
            <a:extLst>
              <a:ext uri="{FF2B5EF4-FFF2-40B4-BE49-F238E27FC236}">
                <a16:creationId xmlns="" xmlns:a16="http://schemas.microsoft.com/office/drawing/2014/main" id="{CF9B926B-C25E-3643-8B89-D0DBA20B0EA5}"/>
              </a:ext>
            </a:extLst>
          </p:cNvPr>
          <p:cNvPicPr>
            <a:picLocks noChangeAspect="1"/>
          </p:cNvPicPr>
          <p:nvPr/>
        </p:nvPicPr>
        <p:blipFill>
          <a:blip r:embed="rId3"/>
          <a:stretch>
            <a:fillRect/>
          </a:stretch>
        </p:blipFill>
        <p:spPr>
          <a:xfrm>
            <a:off x="10426881" y="333972"/>
            <a:ext cx="1176541" cy="611959"/>
          </a:xfrm>
          <a:prstGeom prst="rect">
            <a:avLst/>
          </a:prstGeom>
        </p:spPr>
      </p:pic>
    </p:spTree>
    <p:extLst>
      <p:ext uri="{BB962C8B-B14F-4D97-AF65-F5344CB8AC3E}">
        <p14:creationId xmlns="" xmlns:p14="http://schemas.microsoft.com/office/powerpoint/2010/main" val="2239784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1634</Words>
  <Application>Microsoft Office PowerPoint</Application>
  <PresentationFormat>Произвольный</PresentationFormat>
  <Paragraphs>107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Пользователь</cp:lastModifiedBy>
  <cp:revision>4</cp:revision>
  <dcterms:created xsi:type="dcterms:W3CDTF">2025-03-26T12:04:55Z</dcterms:created>
  <dcterms:modified xsi:type="dcterms:W3CDTF">2025-04-26T21:58:41Z</dcterms:modified>
</cp:coreProperties>
</file>