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9" r:id="rId12"/>
  </p:sldIdLst>
  <p:sldSz cx="12192000" cy="6858000"/>
  <p:notesSz cx="6858000" cy="9144000"/>
  <p:defaultTextStyle>
    <a:defPPr>
      <a:defRPr lang="en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2E87"/>
    <a:srgbClr val="A23694"/>
    <a:srgbClr val="863458"/>
    <a:srgbClr val="651C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 snapToObjects="1" showGuides="1">
      <p:cViewPr varScale="1">
        <p:scale>
          <a:sx n="112" d="100"/>
          <a:sy n="112" d="100"/>
        </p:scale>
        <p:origin x="5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3CA14-0783-0442-8B43-1865A88129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07D968-37EC-FE40-AB46-32C59BD11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1B1C4-A9AA-9042-9A10-D8A21B428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04/23/2025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D9571-5E7F-E745-AEB9-7CA9B155D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3E4D91-4232-2E40-B542-61599FA52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013099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563C7-BF04-9541-A3BA-1EC3155ED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8868E-D979-C241-9B7B-847DB9EFB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3B753-0970-BA49-8E1F-69739D451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04/23/2025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1C29A-35D4-764F-8EF5-3B1CB7A4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95C276-872E-5C43-B7CF-2AD1F9D38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66470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DDB34-A444-AC47-803F-5C0D2E85D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685CE-926B-ED47-BE9E-FA65006D4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E7A14B-C39F-6845-B507-E6C27D1AE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04/23/2025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8461A-2CA5-9C43-BE32-7E938C3CD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39A6B-82D4-FA40-9BF2-3B5522C1D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759332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215C8-2F70-BA4E-AFC1-2D345E508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C1E8B-2AA2-DF40-A096-0F20FFA597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520B7B-023C-F549-8C1D-ABE1A60C5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D3FBAD-B739-3849-AE3A-878D05538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04/23/2025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D44275-9D2F-D540-98C7-790CF9E40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65E1B-BDC3-5E40-B884-047D1EED5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96910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A4140-6F29-874E-83AA-5CBE2EB5C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1479D2-391E-3D47-9236-19E384C6B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7586E-75BA-BA45-8BC4-920EABE2A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EF321A-AC70-EF49-8FCC-46AA238979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A2D6C3-FD50-B64A-9FBE-62BB4E0DAF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62348-8F70-B14D-BE99-0C70F9FB2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04/23/2025</a:t>
            </a:fld>
            <a:endParaRPr lang="en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8A1FC1-9FD6-2546-BF32-F542B8245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87ADF1-7043-3943-9B86-91A5BFAAE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598242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22561-48E8-EE44-B6C8-58030750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EF9D8E-5CD9-FC4F-B6F4-C020B57E4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04/23/2025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FEC1-62B9-824C-822A-7AF12162A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9528D4-1EA2-B548-9AD9-1B7F8428E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18682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5A742A-4AF4-2543-813D-9C714AC99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04/23/2025</a:t>
            </a:fld>
            <a:endParaRPr lang="en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921CE1-9D2B-2843-8523-1F03F6B82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B24975-66A2-2B48-A7C4-BD60AEBFC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525301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92AEC-4239-8546-8CD5-EA687E733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61AE6-5F80-AA4C-9CB5-5F3A8FC8C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BE359-5A99-DD4C-B0D3-25A48DB1C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EB49FA-C8A1-2948-A5F0-3FC5D3054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04/23/2025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418EFC-7344-1549-8D73-BEF777EBA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730B34-6B03-2C4D-9648-5B35E449C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180756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BFACA-111A-D74A-AD16-129F183A4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E9030E-57F6-1141-BCB4-E951A80B43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E6E3DE-83F5-6541-8F19-ED9CDCBD37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AA7955-355C-0145-B0AA-A67AC9CBD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04/23/2025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6279E2-40E0-E74A-9196-0CFD2D075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684C6A-B901-5F4D-B2DF-14E4FBA1D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294541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8B3C3-C578-844B-AF87-F297E696D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4A91F7-A599-FB43-A586-0CC751004D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1F158-2512-A44D-A26D-54697C16E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04/23/2025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4F998-4F9B-804A-9F02-0F4D60108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1966B-9D23-6848-99CB-AB9C01AB6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629233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08C84E-89E4-D749-BF5D-C7AFF866AA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841363-9323-674F-A3CA-6D2AAEE61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4CFA2A-828B-5843-93AB-C4BBF9132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04/23/2025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FEFA42-7CDF-C24D-8B70-B191A9AEC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5325E-D7E8-9F48-B2BF-11C3640AB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021374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00B775-6F2A-A24E-B50A-4A3DE0E5C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ED5A98-EC46-7644-8DA8-92AFCEC35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DDACC-C11C-8C47-8E0D-C4036CB53D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EFBB3-7FA6-3D49-B851-9472CC50247F}" type="datetimeFigureOut">
              <a:rPr lang="en-RU" smtClean="0"/>
              <a:t>04/23/2025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3BE82-33C8-7C44-81AF-AE353C01D0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79654-7902-ED4A-8D7C-93B21514F5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118521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don24.ru/radio/obsudim/bez-sigaret-i-vrednogo-dyma.html" TargetMode="External"/><Relationship Id="rId13" Type="http://schemas.openxmlformats.org/officeDocument/2006/relationships/hyperlink" Target="https://don24.ru/radio/obsudim/kak-brosit-kurit-3.html" TargetMode="External"/><Relationship Id="rId3" Type="http://schemas.openxmlformats.org/officeDocument/2006/relationships/hyperlink" Target="https://rostovnarkolog.ru/&#1087;&#1088;&#1086;&#1092;&#1080;&#1083;&#1072;&#1082;&#1090;&#1080;&#1082;&#1072;/&#1082;&#1091;&#1088;&#1077;&#1085;&#1080;&#1077;/" TargetMode="External"/><Relationship Id="rId7" Type="http://schemas.openxmlformats.org/officeDocument/2006/relationships/hyperlink" Target="https://vk.com/video5897562_456239658/" TargetMode="External"/><Relationship Id="rId12" Type="http://schemas.openxmlformats.org/officeDocument/2006/relationships/hyperlink" Target="https://vk.com/video5897562_456239667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andex.ru/video/preview/17943802674442234912" TargetMode="External"/><Relationship Id="rId11" Type="http://schemas.openxmlformats.org/officeDocument/2006/relationships/hyperlink" Target="https://vk.com/video5897562_456239566" TargetMode="External"/><Relationship Id="rId5" Type="http://schemas.openxmlformats.org/officeDocument/2006/relationships/hyperlink" Target="https://www.youtube.com/watch?v=8zmq34N8hf4" TargetMode="External"/><Relationship Id="rId15" Type="http://schemas.openxmlformats.org/officeDocument/2006/relationships/hyperlink" Target="https://vk.com/gburond?from=groups&amp;z=video-206452145_456239100%2F4efcdaefefeacb81ff%2Fpl_post_-217323625_859" TargetMode="External"/><Relationship Id="rId10" Type="http://schemas.openxmlformats.org/officeDocument/2006/relationships/hyperlink" Target="https://vk.com/gburond?from=groups&amp;z=video-128248569_456252560%2F7a4a44d6fb6e39c0fc%2Fpl_post_-217323625_1052" TargetMode="External"/><Relationship Id="rId4" Type="http://schemas.openxmlformats.org/officeDocument/2006/relationships/hyperlink" Target="https://www.youtube.com/watch?v=SFqVlmvAkB4" TargetMode="External"/><Relationship Id="rId9" Type="http://schemas.openxmlformats.org/officeDocument/2006/relationships/hyperlink" Target="https://vk.com/gburond?from=groups&amp;z=podcast-129629762_456240787" TargetMode="External"/><Relationship Id="rId14" Type="http://schemas.openxmlformats.org/officeDocument/2006/relationships/hyperlink" Target="https://vk.com/photo-217323625_457240969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wall-217323625_1768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C2C3183-3BA4-DC45-A563-EB07D8457435}"/>
              </a:ext>
            </a:extLst>
          </p:cNvPr>
          <p:cNvSpPr/>
          <p:nvPr/>
        </p:nvSpPr>
        <p:spPr>
          <a:xfrm>
            <a:off x="544844" y="1145628"/>
            <a:ext cx="11319642" cy="5370786"/>
          </a:xfrm>
          <a:prstGeom prst="roundRect">
            <a:avLst>
              <a:gd name="adj" fmla="val 5904"/>
            </a:avLst>
          </a:prstGeom>
          <a:solidFill>
            <a:srgbClr val="A72E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475A95-DB94-754D-B3E8-90058E167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2933" y="113255"/>
            <a:ext cx="1661510" cy="8642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63974C-299F-3A42-928D-66554BBDC41B}"/>
              </a:ext>
            </a:extLst>
          </p:cNvPr>
          <p:cNvSpPr txBox="1"/>
          <p:nvPr/>
        </p:nvSpPr>
        <p:spPr>
          <a:xfrm>
            <a:off x="767255" y="1848585"/>
            <a:ext cx="59791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Всероссийский конкурсный отбор проектов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ru-RU" sz="2400" dirty="0">
                <a:solidFill>
                  <a:schemeClr val="bg1"/>
                </a:solidFill>
              </a:rPr>
              <a:t>«Женщины за здоровое общество»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9B813D-2B66-114A-A35A-8916837DF786}"/>
              </a:ext>
            </a:extLst>
          </p:cNvPr>
          <p:cNvSpPr txBox="1"/>
          <p:nvPr/>
        </p:nvSpPr>
        <p:spPr>
          <a:xfrm>
            <a:off x="835621" y="2921934"/>
            <a:ext cx="7624715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700"/>
              </a:lnSpc>
            </a:pPr>
            <a:r>
              <a:rPr lang="ru-RU" sz="5400" dirty="0">
                <a:solidFill>
                  <a:schemeClr val="bg1"/>
                </a:solidFill>
                <a:latin typeface="Playfair Display" pitchFamily="2" charset="-52"/>
              </a:rPr>
              <a:t>Жизнь без дыма</a:t>
            </a:r>
          </a:p>
          <a:p>
            <a:pPr>
              <a:lnSpc>
                <a:spcPts val="5700"/>
              </a:lnSpc>
            </a:pPr>
            <a:endParaRPr lang="ru-RU" sz="5400" dirty="0">
              <a:solidFill>
                <a:schemeClr val="bg1"/>
              </a:solidFill>
              <a:latin typeface="Playfair Display" pitchFamily="2" charset="-52"/>
            </a:endParaRPr>
          </a:p>
          <a:p>
            <a:pPr>
              <a:lnSpc>
                <a:spcPts val="5700"/>
              </a:lnSpc>
            </a:pPr>
            <a:endParaRPr lang="ru-RU" sz="4800" dirty="0">
              <a:solidFill>
                <a:schemeClr val="bg1"/>
              </a:solidFill>
              <a:latin typeface="Playfair Display" pitchFamily="2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9C0A55-CA0E-4A40-B358-6A83C9303414}"/>
              </a:ext>
            </a:extLst>
          </p:cNvPr>
          <p:cNvSpPr txBox="1"/>
          <p:nvPr/>
        </p:nvSpPr>
        <p:spPr>
          <a:xfrm>
            <a:off x="767255" y="5529688"/>
            <a:ext cx="108799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Руководитель команды: Малышко Елена Владимировна, </a:t>
            </a:r>
          </a:p>
          <a:p>
            <a:r>
              <a:rPr lang="ru-RU" sz="2000" dirty="0">
                <a:solidFill>
                  <a:schemeClr val="bg1"/>
                </a:solidFill>
              </a:rPr>
              <a:t>Государственное бюджетное учреждение </a:t>
            </a:r>
          </a:p>
          <a:p>
            <a:r>
              <a:rPr lang="ru-RU" sz="2000" dirty="0">
                <a:solidFill>
                  <a:schemeClr val="bg1"/>
                </a:solidFill>
              </a:rPr>
              <a:t>Ростовской области «Наркологический диспансер», Россия, Ростовская область, г. </a:t>
            </a:r>
            <a:r>
              <a:rPr lang="ru-RU" sz="2000" dirty="0" err="1">
                <a:solidFill>
                  <a:schemeClr val="bg1"/>
                </a:solidFill>
              </a:rPr>
              <a:t>Ростов</a:t>
            </a:r>
            <a:r>
              <a:rPr lang="ru-RU" sz="2000" dirty="0">
                <a:solidFill>
                  <a:schemeClr val="bg1"/>
                </a:solidFill>
              </a:rPr>
              <a:t>-на-Дону</a:t>
            </a:r>
          </a:p>
          <a:p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E84038-B740-F244-89E0-809A1E3F117D}"/>
              </a:ext>
            </a:extLst>
          </p:cNvPr>
          <p:cNvSpPr txBox="1"/>
          <p:nvPr/>
        </p:nvSpPr>
        <p:spPr>
          <a:xfrm>
            <a:off x="767255" y="4523602"/>
            <a:ext cx="4708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Playfair Display" pitchFamily="2" charset="-52"/>
              </a:rPr>
              <a:t>Здоровый образ жизни</a:t>
            </a:r>
          </a:p>
        </p:txBody>
      </p:sp>
      <p:pic>
        <p:nvPicPr>
          <p:cNvPr id="5" name="Рисунок 4" descr="Изображение выглядит как небо, облако, на открытом воздухе, челове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484D10A-0C21-B46E-8A7C-8163C2558D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9969" y="2424286"/>
            <a:ext cx="3974776" cy="294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248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FA4AC9-FA2A-F546-B98E-179AC30F4925}"/>
              </a:ext>
            </a:extLst>
          </p:cNvPr>
          <p:cNvSpPr txBox="1"/>
          <p:nvPr/>
        </p:nvSpPr>
        <p:spPr>
          <a:xfrm>
            <a:off x="599090" y="588577"/>
            <a:ext cx="75103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err="1">
                <a:solidFill>
                  <a:srgbClr val="A72E88"/>
                </a:solidFill>
                <a:latin typeface="Playfair Display SemiBold" pitchFamily="2" charset="-52"/>
              </a:rPr>
              <a:t>Проблематизация</a:t>
            </a:r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. Актуальность проекта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46D322-CBE5-544C-9576-5AB63A8F2DAD}"/>
              </a:ext>
            </a:extLst>
          </p:cNvPr>
          <p:cNvSpPr txBox="1"/>
          <p:nvPr/>
        </p:nvSpPr>
        <p:spPr>
          <a:xfrm>
            <a:off x="599090" y="1313244"/>
            <a:ext cx="1100433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Проект «Жизнь без дыма» направлен на прекращение курения табака, лечение табачной зависимости и последствий потребления табака за счет оказания курящим  доступной и эффективной  профессиональной медицинской помощи.  </a:t>
            </a:r>
          </a:p>
          <a:p>
            <a:endParaRPr lang="ru-RU" sz="2000" dirty="0">
              <a:solidFill>
                <a:srgbClr val="A72E88"/>
              </a:solidFill>
              <a:latin typeface="Playfair Display SemiBold" pitchFamily="2" charset="-52"/>
            </a:endParaRPr>
          </a:p>
          <a:p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Проект реализуется Государственным бюджетным учреждением «Наркологический диспансер» на территории Ростовской области с 2020г. </a:t>
            </a:r>
            <a:br>
              <a:rPr lang="ru-RU" sz="1000" dirty="0"/>
            </a:br>
            <a:endParaRPr lang="ru-RU" sz="1000" dirty="0"/>
          </a:p>
          <a:p>
            <a:endParaRPr lang="ru-RU" sz="2000" dirty="0"/>
          </a:p>
        </p:txBody>
      </p:sp>
      <p:sp>
        <p:nvSpPr>
          <p:cNvPr id="8" name="Прямоугольник: скругленные углы 5">
            <a:extLst>
              <a:ext uri="{FF2B5EF4-FFF2-40B4-BE49-F238E27FC236}">
                <a16:creationId xmlns:a16="http://schemas.microsoft.com/office/drawing/2014/main" id="{9F6E69A9-5301-7B4E-92FA-1F8457768E3C}"/>
              </a:ext>
            </a:extLst>
          </p:cNvPr>
          <p:cNvSpPr/>
          <p:nvPr/>
        </p:nvSpPr>
        <p:spPr>
          <a:xfrm>
            <a:off x="450581" y="3475223"/>
            <a:ext cx="11290838" cy="3076346"/>
          </a:xfrm>
          <a:prstGeom prst="roundRect">
            <a:avLst>
              <a:gd name="adj" fmla="val 6704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910EEE-BC29-304B-9E47-CEEC63703760}"/>
              </a:ext>
            </a:extLst>
          </p:cNvPr>
          <p:cNvSpPr txBox="1"/>
          <p:nvPr/>
        </p:nvSpPr>
        <p:spPr>
          <a:xfrm>
            <a:off x="1507138" y="3495373"/>
            <a:ext cx="10085771" cy="1477328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Потребление табака в любых видах создает социально-экономическое бремя для системы здравоохранения и общества в целом, потому что вызывает различные заболевания, приводящие к инвалидности и преждевременной смертности.  В среднем приверженцы этой вредной привычки живут на 15 лет меньше, чем некурящие люди. 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9DE830-45A8-874C-AFAB-3F5290048970}"/>
              </a:ext>
            </a:extLst>
          </p:cNvPr>
          <p:cNvSpPr txBox="1"/>
          <p:nvPr/>
        </p:nvSpPr>
        <p:spPr>
          <a:xfrm>
            <a:off x="1532624" y="4597637"/>
            <a:ext cx="103335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Несмотря на то, что в России распространенность курения с 2009 года  по 2025 год снизилась более чем в два раза - до 18,6%, перед нами стоят новые вызовы, связанные с популярностью электронных систем доставки никотина, особенно в молодежной среде.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56765F-582D-8346-8EDF-C67D0745B7AB}"/>
              </a:ext>
            </a:extLst>
          </p:cNvPr>
          <p:cNvSpPr txBox="1"/>
          <p:nvPr/>
        </p:nvSpPr>
        <p:spPr>
          <a:xfrm>
            <a:off x="1559834" y="5457185"/>
            <a:ext cx="95065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Распространенность курения в Ростовской области  превышает среднероссийские показатели.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C306F3-43A5-3A4C-BCD8-D0207E3A747A}"/>
              </a:ext>
            </a:extLst>
          </p:cNvPr>
          <p:cNvSpPr txBox="1"/>
          <p:nvPr/>
        </p:nvSpPr>
        <p:spPr>
          <a:xfrm>
            <a:off x="985225" y="3604704"/>
            <a:ext cx="39715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Dita Sweet" panose="02000503090000020004" pitchFamily="50" charset="0"/>
              </a:rPr>
              <a:t>1</a:t>
            </a:r>
            <a:endParaRPr lang="ru-RU" sz="5400" dirty="0">
              <a:solidFill>
                <a:schemeClr val="bg1"/>
              </a:solidFill>
              <a:latin typeface="Dita Sweet" panose="02000503090000020004" pitchFamily="50" charset="0"/>
            </a:endParaRPr>
          </a:p>
          <a:p>
            <a:endParaRPr lang="ru-RU" sz="800" dirty="0">
              <a:solidFill>
                <a:schemeClr val="bg1"/>
              </a:solidFill>
              <a:latin typeface="Dita Sweet" panose="02000503090000020004" pitchFamily="50" charset="0"/>
            </a:endParaRPr>
          </a:p>
          <a:p>
            <a:endParaRPr lang="ru-RU" sz="800" dirty="0">
              <a:solidFill>
                <a:schemeClr val="bg1"/>
              </a:solidFill>
              <a:latin typeface="Dita Sweet" panose="02000503090000020004" pitchFamily="50" charset="0"/>
            </a:endParaRPr>
          </a:p>
          <a:p>
            <a:r>
              <a:rPr lang="ru-RU" sz="5400" dirty="0">
                <a:solidFill>
                  <a:schemeClr val="bg1"/>
                </a:solidFill>
                <a:latin typeface="Dita Sweet" panose="02000503090000020004" pitchFamily="50" charset="0"/>
              </a:rPr>
              <a:t>2</a:t>
            </a:r>
          </a:p>
          <a:p>
            <a:endParaRPr lang="ru-RU" sz="1000" dirty="0">
              <a:solidFill>
                <a:schemeClr val="bg1"/>
              </a:solidFill>
              <a:latin typeface="Dita Sweet" panose="02000503090000020004" pitchFamily="50" charset="0"/>
            </a:endParaRPr>
          </a:p>
          <a:p>
            <a:endParaRPr lang="ru-RU" sz="800" dirty="0">
              <a:solidFill>
                <a:schemeClr val="bg1"/>
              </a:solidFill>
              <a:latin typeface="Dita Sweet" panose="02000503090000020004" pitchFamily="50" charset="0"/>
            </a:endParaRPr>
          </a:p>
          <a:p>
            <a:r>
              <a:rPr lang="ru-RU" sz="5400" dirty="0">
                <a:solidFill>
                  <a:schemeClr val="bg1"/>
                </a:solidFill>
                <a:latin typeface="Dita Sweet" panose="02000503090000020004" pitchFamily="50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5355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BFE4FB-DBD4-3046-8961-57C86C99613F}"/>
              </a:ext>
            </a:extLst>
          </p:cNvPr>
          <p:cNvSpPr txBox="1"/>
          <p:nvPr/>
        </p:nvSpPr>
        <p:spPr>
          <a:xfrm>
            <a:off x="599090" y="588577"/>
            <a:ext cx="3568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Целевая аудитория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3FE0D1-C6A5-C04E-AEFC-D4902E28A74D}"/>
              </a:ext>
            </a:extLst>
          </p:cNvPr>
          <p:cNvSpPr txBox="1"/>
          <p:nvPr/>
        </p:nvSpPr>
        <p:spPr>
          <a:xfrm>
            <a:off x="599089" y="1448126"/>
            <a:ext cx="105018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Основная целевая  аудитория – молодежь  и люди среднего возраста, как некурящие, так и с выраженной табачной зависимостью, употребляющие не только традиционные табачные изделия, но и электронные сигареты, </a:t>
            </a:r>
            <a:r>
              <a:rPr lang="ru-RU" sz="2000" dirty="0" err="1">
                <a:solidFill>
                  <a:srgbClr val="A72E88"/>
                </a:solidFill>
                <a:latin typeface="Playfair Display SemiBold" pitchFamily="2" charset="-52"/>
              </a:rPr>
              <a:t>вейпы</a:t>
            </a:r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 и иные продукты нагревания никотина.</a:t>
            </a:r>
          </a:p>
          <a:p>
            <a:endParaRPr lang="ru-RU" sz="2000" dirty="0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49FE38CC-045E-9301-E047-FF650DD75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22" y="3219579"/>
            <a:ext cx="2571812" cy="2917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72A565AC-C830-3A71-EDEE-97557D8B7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506" y="3219579"/>
            <a:ext cx="3545674" cy="289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A9642DC3-ADAD-BB1C-523F-B23ACF917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180" y="3213638"/>
            <a:ext cx="2909370" cy="2917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B9AE202F-CFD9-F6F0-499F-4C6FF1371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6551" y="3213637"/>
            <a:ext cx="2777284" cy="289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2522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FD9C88-5035-B741-9EF2-4D25C8FCEB64}"/>
              </a:ext>
            </a:extLst>
          </p:cNvPr>
          <p:cNvSpPr txBox="1"/>
          <p:nvPr/>
        </p:nvSpPr>
        <p:spPr>
          <a:xfrm>
            <a:off x="599090" y="588577"/>
            <a:ext cx="62504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Стадия проекта. Зрелость проекта</a:t>
            </a:r>
          </a:p>
          <a:p>
            <a:endParaRPr lang="ru-RU" sz="2800" dirty="0">
              <a:solidFill>
                <a:srgbClr val="A72E88"/>
              </a:solidFill>
              <a:latin typeface="Playfair Display SemiBold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9E9D96-F053-B14C-97B3-0191C1B7F1A9}"/>
              </a:ext>
            </a:extLst>
          </p:cNvPr>
          <p:cNvSpPr txBox="1"/>
          <p:nvPr/>
        </p:nvSpPr>
        <p:spPr>
          <a:xfrm>
            <a:off x="1213502" y="1367327"/>
            <a:ext cx="1011664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«Жизнь без дыма» - активный проект, который реализуется на территории Ростовской области с 2020г. по настоящее время. За 5 лет работы в нем приняли участие более 9 000 человек.</a:t>
            </a:r>
          </a:p>
          <a:p>
            <a:pPr>
              <a:spcBef>
                <a:spcPts val="1200"/>
              </a:spcBef>
            </a:pPr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Проект включает в себя:  видео курс из 11 серий «Жизнь без дыма» , недельную очную программу для желающих бросить курить «Бездымная жизнь»,  семидневный онлайн марафон «Бездымная жизнь», профилактические акции, приуроченные ко Всемирному Дню без табака, вебинары и лекции для старшеклассников по профилактике табакокурения</a:t>
            </a:r>
          </a:p>
        </p:txBody>
      </p:sp>
      <p:sp>
        <p:nvSpPr>
          <p:cNvPr id="8" name="Овал 2">
            <a:extLst>
              <a:ext uri="{FF2B5EF4-FFF2-40B4-BE49-F238E27FC236}">
                <a16:creationId xmlns:a16="http://schemas.microsoft.com/office/drawing/2014/main" id="{A17177B6-1C68-8E47-9657-8BC211F975BA}"/>
              </a:ext>
            </a:extLst>
          </p:cNvPr>
          <p:cNvSpPr/>
          <p:nvPr/>
        </p:nvSpPr>
        <p:spPr>
          <a:xfrm>
            <a:off x="707842" y="1610735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8">
            <a:extLst>
              <a:ext uri="{FF2B5EF4-FFF2-40B4-BE49-F238E27FC236}">
                <a16:creationId xmlns:a16="http://schemas.microsoft.com/office/drawing/2014/main" id="{50AA3D16-0778-D44B-A60F-38464793EC86}"/>
              </a:ext>
            </a:extLst>
          </p:cNvPr>
          <p:cNvSpPr/>
          <p:nvPr/>
        </p:nvSpPr>
        <p:spPr>
          <a:xfrm>
            <a:off x="742207" y="2861543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текст, трава, зеленый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1259CBC-A514-75D9-7EB2-B380C3DE7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741" y="4794464"/>
            <a:ext cx="2386457" cy="1750661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, снимок экрана, Шрифт, зна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CEECF6E-5DE7-89CA-B638-AC79AD1CCF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8118" y="4757113"/>
            <a:ext cx="2386457" cy="1825361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1225968B-4D23-54A1-60BB-988B8D997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495" y="4757113"/>
            <a:ext cx="2946728" cy="181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260F5B36-3760-1A8B-B230-FE31D8908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3424" y="4757114"/>
            <a:ext cx="2946728" cy="1825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6778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D0987B-83B4-AA46-BFCD-AB6618EC16FA}"/>
              </a:ext>
            </a:extLst>
          </p:cNvPr>
          <p:cNvSpPr txBox="1"/>
          <p:nvPr/>
        </p:nvSpPr>
        <p:spPr>
          <a:xfrm>
            <a:off x="599090" y="588577"/>
            <a:ext cx="72266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Миссия проекта. Цели и задачи проекта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9C69FB-0247-0B45-B74E-CC7C827B27CE}"/>
              </a:ext>
            </a:extLst>
          </p:cNvPr>
          <p:cNvSpPr txBox="1"/>
          <p:nvPr/>
        </p:nvSpPr>
        <p:spPr>
          <a:xfrm>
            <a:off x="599090" y="1301123"/>
            <a:ext cx="1107879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 Снижение распространенности курения и связанных с ним заболеваний и смертности среди жителей Ростовской области,  путем обеспечения доступной и эффективной профессиональной медицинской помощи, направленной на прекращение курения табака, лечение табачной зависимости и последствий потребления табака.   </a:t>
            </a:r>
          </a:p>
          <a:p>
            <a:endParaRPr lang="ru-RU" sz="1000" b="1" dirty="0"/>
          </a:p>
          <a:p>
            <a:endParaRPr lang="ru-RU" sz="1000" dirty="0"/>
          </a:p>
          <a:p>
            <a:r>
              <a:rPr lang="ru-RU" sz="1000" dirty="0"/>
              <a:t> </a:t>
            </a:r>
          </a:p>
          <a:p>
            <a:endParaRPr lang="ru-RU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78B6A2-483B-5041-9AAB-37FF081A67F6}"/>
              </a:ext>
            </a:extLst>
          </p:cNvPr>
          <p:cNvSpPr txBox="1"/>
          <p:nvPr/>
        </p:nvSpPr>
        <p:spPr>
          <a:xfrm>
            <a:off x="514120" y="2853091"/>
            <a:ext cx="8203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A72E88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rgbClr val="A72E88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D018C-C8C8-FC47-9904-8EE67C111AE9}"/>
              </a:ext>
            </a:extLst>
          </p:cNvPr>
          <p:cNvSpPr txBox="1"/>
          <p:nvPr/>
        </p:nvSpPr>
        <p:spPr>
          <a:xfrm>
            <a:off x="514120" y="4004909"/>
            <a:ext cx="9254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A72E88"/>
                </a:solidFill>
                <a:latin typeface="Dita Sweet" panose="02000503090000020004" pitchFamily="50" charset="0"/>
              </a:rPr>
              <a:t>2.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3663EC-3DC1-1547-9D13-5F13AA9CB760}"/>
              </a:ext>
            </a:extLst>
          </p:cNvPr>
          <p:cNvSpPr txBox="1"/>
          <p:nvPr/>
        </p:nvSpPr>
        <p:spPr>
          <a:xfrm>
            <a:off x="531054" y="5366759"/>
            <a:ext cx="9254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A72E88"/>
                </a:solidFill>
                <a:latin typeface="Dita Sweet" panose="02000503090000020004" pitchFamily="50" charset="0"/>
              </a:rPr>
              <a:t>3.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A45BA0-D4B1-6C43-A815-242F5EBF451D}"/>
              </a:ext>
            </a:extLst>
          </p:cNvPr>
          <p:cNvSpPr txBox="1"/>
          <p:nvPr/>
        </p:nvSpPr>
        <p:spPr>
          <a:xfrm>
            <a:off x="1465537" y="3119215"/>
            <a:ext cx="7473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Оказание доступной медицинской помощи при отказе от курения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02AC18-941A-574F-8D29-652E047DEC2E}"/>
              </a:ext>
            </a:extLst>
          </p:cNvPr>
          <p:cNvSpPr txBox="1"/>
          <p:nvPr/>
        </p:nvSpPr>
        <p:spPr>
          <a:xfrm>
            <a:off x="1494362" y="3949315"/>
            <a:ext cx="72853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Создание системы поддержки для людей, бросающих курить: предоставление консультаций, диагностики, лекарственной терапии (по показаниям), психотерапевтической поддержки и других необходимых  видов помощи.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C0B85375-34E7-6228-1560-FA6F8B6A3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6545" y="2751746"/>
            <a:ext cx="2216365" cy="386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AF4E7E-1A86-98B6-EF8A-9841E9A5A6E8}"/>
              </a:ext>
            </a:extLst>
          </p:cNvPr>
          <p:cNvSpPr txBox="1"/>
          <p:nvPr/>
        </p:nvSpPr>
        <p:spPr>
          <a:xfrm>
            <a:off x="1465537" y="5272754"/>
            <a:ext cx="734300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A72E88"/>
              </a:solidFill>
              <a:latin typeface="Playfair Display SemiBold" pitchFamily="2" charset="-52"/>
            </a:endParaRPr>
          </a:p>
          <a:p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Информирование населения о вреде курения и о возможностях получения помощи в отказе от курения</a:t>
            </a:r>
          </a:p>
        </p:txBody>
      </p:sp>
    </p:spTree>
    <p:extLst>
      <p:ext uri="{BB962C8B-B14F-4D97-AF65-F5344CB8AC3E}">
        <p14:creationId xmlns:p14="http://schemas.microsoft.com/office/powerpoint/2010/main" val="1478707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37FA73-FDF5-4545-9A83-B81C56B1FB7A}"/>
              </a:ext>
            </a:extLst>
          </p:cNvPr>
          <p:cNvSpPr txBox="1"/>
          <p:nvPr/>
        </p:nvSpPr>
        <p:spPr>
          <a:xfrm>
            <a:off x="599089" y="1311852"/>
            <a:ext cx="11122891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rgbClr val="A72E88"/>
                </a:solidFill>
                <a:latin typeface="Playfair Display SemiBold" pitchFamily="2" charset="-52"/>
              </a:rPr>
              <a:t>Реализация проекта представлена в виде следующих блоков:</a:t>
            </a:r>
          </a:p>
          <a:p>
            <a:pPr algn="ctr"/>
            <a:endParaRPr lang="ru-RU" sz="2000" dirty="0">
              <a:solidFill>
                <a:srgbClr val="A72E88"/>
              </a:solidFill>
              <a:latin typeface="Playfair Display SemiBold" pitchFamily="2" charset="-52"/>
            </a:endParaRPr>
          </a:p>
          <a:p>
            <a:pPr algn="r"/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1.  Видео курс из 11 серий «Жизнь без дыма» </a:t>
            </a:r>
          </a:p>
          <a:p>
            <a:pPr algn="r"/>
            <a:endParaRPr lang="ru-RU" sz="2000" dirty="0">
              <a:solidFill>
                <a:srgbClr val="A72E88"/>
              </a:solidFill>
              <a:latin typeface="Playfair Display SemiBold" pitchFamily="2" charset="-52"/>
            </a:endParaRPr>
          </a:p>
          <a:p>
            <a:pPr algn="r"/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2. Недельная очная программа для желающих </a:t>
            </a:r>
          </a:p>
          <a:p>
            <a:pPr algn="r"/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расстаться с табачной зависимостью «Бездымная жизнь» </a:t>
            </a:r>
          </a:p>
          <a:p>
            <a:pPr algn="r"/>
            <a:endParaRPr lang="ru-RU" sz="2000" dirty="0">
              <a:solidFill>
                <a:srgbClr val="A72E88"/>
              </a:solidFill>
              <a:latin typeface="Playfair Display SemiBold" pitchFamily="2" charset="-52"/>
            </a:endParaRPr>
          </a:p>
          <a:p>
            <a:pPr algn="r"/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  3. Семидневный онлайн марафон «Бездымная жизнь»</a:t>
            </a:r>
          </a:p>
          <a:p>
            <a:pPr algn="r"/>
            <a:endParaRPr lang="ru-RU" sz="2000" dirty="0">
              <a:solidFill>
                <a:srgbClr val="A72E88"/>
              </a:solidFill>
              <a:latin typeface="Playfair Display SemiBold" pitchFamily="2" charset="-52"/>
            </a:endParaRPr>
          </a:p>
          <a:p>
            <a:pPr algn="r"/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4. Профилактические акции, приуроченные ко Всемирному Дню без табака, вебинары и лекции для старшеклассников по профилактике табакокурения и электронных систем доставки никотина</a:t>
            </a:r>
          </a:p>
          <a:p>
            <a:endParaRPr lang="ru-RU" sz="2000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C221C123-71B3-8183-37E9-747642F56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75" y="2637722"/>
            <a:ext cx="2646409" cy="1934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0397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2DB4CB-73D1-2148-924A-D3D1A20C3243}"/>
              </a:ext>
            </a:extLst>
          </p:cNvPr>
          <p:cNvSpPr txBox="1"/>
          <p:nvPr/>
        </p:nvSpPr>
        <p:spPr>
          <a:xfrm>
            <a:off x="599090" y="588577"/>
            <a:ext cx="56060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Основные результаты проекта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012B77-6744-9940-BDBF-145020A371EA}"/>
              </a:ext>
            </a:extLst>
          </p:cNvPr>
          <p:cNvSpPr txBox="1"/>
          <p:nvPr/>
        </p:nvSpPr>
        <p:spPr>
          <a:xfrm>
            <a:off x="599090" y="1311852"/>
            <a:ext cx="107310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Указывается до 5 основных результатов проекта, которые будут достигнуты в 2024 году </a:t>
            </a:r>
            <a:br>
              <a:rPr lang="ru-RU" sz="2000" dirty="0"/>
            </a:br>
            <a:r>
              <a:rPr lang="ru-RU" sz="2000" dirty="0"/>
              <a:t>и в последующем периоде</a:t>
            </a:r>
          </a:p>
        </p:txBody>
      </p:sp>
      <p:sp>
        <p:nvSpPr>
          <p:cNvPr id="8" name="Овал 9">
            <a:extLst>
              <a:ext uri="{FF2B5EF4-FFF2-40B4-BE49-F238E27FC236}">
                <a16:creationId xmlns:a16="http://schemas.microsoft.com/office/drawing/2014/main" id="{95A6727E-4E54-5049-AD3F-7E4D733BE664}"/>
              </a:ext>
            </a:extLst>
          </p:cNvPr>
          <p:cNvSpPr/>
          <p:nvPr/>
        </p:nvSpPr>
        <p:spPr>
          <a:xfrm>
            <a:off x="591306" y="2296600"/>
            <a:ext cx="256867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10">
            <a:extLst>
              <a:ext uri="{FF2B5EF4-FFF2-40B4-BE49-F238E27FC236}">
                <a16:creationId xmlns:a16="http://schemas.microsoft.com/office/drawing/2014/main" id="{F97F9C59-89C4-ED46-BC9F-0D3E4EABDB46}"/>
              </a:ext>
            </a:extLst>
          </p:cNvPr>
          <p:cNvSpPr/>
          <p:nvPr/>
        </p:nvSpPr>
        <p:spPr>
          <a:xfrm>
            <a:off x="608890" y="2937184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11">
            <a:extLst>
              <a:ext uri="{FF2B5EF4-FFF2-40B4-BE49-F238E27FC236}">
                <a16:creationId xmlns:a16="http://schemas.microsoft.com/office/drawing/2014/main" id="{0B50C7FF-C535-C04C-BB21-B8312DB0B06A}"/>
              </a:ext>
            </a:extLst>
          </p:cNvPr>
          <p:cNvSpPr/>
          <p:nvPr/>
        </p:nvSpPr>
        <p:spPr>
          <a:xfrm>
            <a:off x="608890" y="3555730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2">
            <a:extLst>
              <a:ext uri="{FF2B5EF4-FFF2-40B4-BE49-F238E27FC236}">
                <a16:creationId xmlns:a16="http://schemas.microsoft.com/office/drawing/2014/main" id="{1A11A1F6-0531-364A-AD8A-E589334E16B2}"/>
              </a:ext>
            </a:extLst>
          </p:cNvPr>
          <p:cNvSpPr/>
          <p:nvPr/>
        </p:nvSpPr>
        <p:spPr>
          <a:xfrm>
            <a:off x="591306" y="4163247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3">
            <a:extLst>
              <a:ext uri="{FF2B5EF4-FFF2-40B4-BE49-F238E27FC236}">
                <a16:creationId xmlns:a16="http://schemas.microsoft.com/office/drawing/2014/main" id="{D73557A0-38A9-CB4B-B14C-F1430907911C}"/>
              </a:ext>
            </a:extLst>
          </p:cNvPr>
          <p:cNvSpPr/>
          <p:nvPr/>
        </p:nvSpPr>
        <p:spPr>
          <a:xfrm>
            <a:off x="564660" y="4799034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678E1D-1ED6-9A49-824B-A22693BFE844}"/>
              </a:ext>
            </a:extLst>
          </p:cNvPr>
          <p:cNvSpPr txBox="1"/>
          <p:nvPr/>
        </p:nvSpPr>
        <p:spPr>
          <a:xfrm>
            <a:off x="1096871" y="2219793"/>
            <a:ext cx="103246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 Увеличение числа жителей Ростовской области, обращающихся за помощью для отказа от табачной зависимости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DC87659-64EE-F442-B024-A538C907FAFE}"/>
              </a:ext>
            </a:extLst>
          </p:cNvPr>
          <p:cNvSpPr txBox="1"/>
          <p:nvPr/>
        </p:nvSpPr>
        <p:spPr>
          <a:xfrm>
            <a:off x="1096871" y="2844500"/>
            <a:ext cx="103246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Повышение процента успешных попыток отказа от табачной зависимости  среди участников проекта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9F775E-F051-4040-A4CF-F5F248A66BCF}"/>
              </a:ext>
            </a:extLst>
          </p:cNvPr>
          <p:cNvSpPr txBox="1"/>
          <p:nvPr/>
        </p:nvSpPr>
        <p:spPr>
          <a:xfrm>
            <a:off x="1096871" y="3484026"/>
            <a:ext cx="10324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Снижение распространенности табачной зависимости в Ростовской области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52F3FE3-DDDF-F04D-99FC-5558F11755A7}"/>
              </a:ext>
            </a:extLst>
          </p:cNvPr>
          <p:cNvSpPr txBox="1"/>
          <p:nvPr/>
        </p:nvSpPr>
        <p:spPr>
          <a:xfrm>
            <a:off x="1159494" y="4093914"/>
            <a:ext cx="10324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Улучшение показателей здоровья населения, связанных с курением.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6DD552-DC4B-A740-A522-4DBB1979DBB7}"/>
              </a:ext>
            </a:extLst>
          </p:cNvPr>
          <p:cNvSpPr txBox="1"/>
          <p:nvPr/>
        </p:nvSpPr>
        <p:spPr>
          <a:xfrm>
            <a:off x="1042781" y="4736344"/>
            <a:ext cx="103246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Повышение информированности населения о вреде табачной зависимости и новых форм доставки никотина и  о возможностях получения профессиональной, эффективной медицинской помощи</a:t>
            </a:r>
          </a:p>
        </p:txBody>
      </p:sp>
    </p:spTree>
    <p:extLst>
      <p:ext uri="{BB962C8B-B14F-4D97-AF65-F5344CB8AC3E}">
        <p14:creationId xmlns:p14="http://schemas.microsoft.com/office/powerpoint/2010/main" val="3713168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88475A-0C6F-9641-A042-B188E420BA4B}"/>
              </a:ext>
            </a:extLst>
          </p:cNvPr>
          <p:cNvSpPr txBox="1"/>
          <p:nvPr/>
        </p:nvSpPr>
        <p:spPr>
          <a:xfrm>
            <a:off x="702920" y="588577"/>
            <a:ext cx="33477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Информация </a:t>
            </a:r>
          </a:p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о текущем статусе </a:t>
            </a:r>
            <a:b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</a:br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реализации проекта</a:t>
            </a:r>
          </a:p>
        </p:txBody>
      </p:sp>
      <p:sp>
        <p:nvSpPr>
          <p:cNvPr id="8" name="Прямоугольник: скругленные углы 19">
            <a:extLst>
              <a:ext uri="{FF2B5EF4-FFF2-40B4-BE49-F238E27FC236}">
                <a16:creationId xmlns:a16="http://schemas.microsoft.com/office/drawing/2014/main" id="{C4169BAA-4B12-B14F-A2F9-009A19F16532}"/>
              </a:ext>
            </a:extLst>
          </p:cNvPr>
          <p:cNvSpPr/>
          <p:nvPr/>
        </p:nvSpPr>
        <p:spPr>
          <a:xfrm>
            <a:off x="508229" y="2811565"/>
            <a:ext cx="2636623" cy="1862985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dirty="0"/>
              <a:t>Проект «Жизнь без дыма» активно реализуется ГБУ РО «Наркологический диспансер» с 2020г. по настоящее время</a:t>
            </a:r>
          </a:p>
        </p:txBody>
      </p:sp>
      <p:sp>
        <p:nvSpPr>
          <p:cNvPr id="9" name="Прямоугольник: скругленные углы 20">
            <a:extLst>
              <a:ext uri="{FF2B5EF4-FFF2-40B4-BE49-F238E27FC236}">
                <a16:creationId xmlns:a16="http://schemas.microsoft.com/office/drawing/2014/main" id="{444AD552-A7DD-B541-B481-B576E7BAE03B}"/>
              </a:ext>
            </a:extLst>
          </p:cNvPr>
          <p:cNvSpPr/>
          <p:nvPr/>
        </p:nvSpPr>
        <p:spPr>
          <a:xfrm>
            <a:off x="4640366" y="252248"/>
            <a:ext cx="7306656" cy="6492496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endParaRPr lang="ru-RU" dirty="0">
              <a:solidFill>
                <a:srgbClr val="0563C1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ru-RU" dirty="0">
              <a:solidFill>
                <a:srgbClr val="0563C1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ru-RU" dirty="0">
              <a:solidFill>
                <a:srgbClr val="0563C1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ru-RU" dirty="0">
              <a:solidFill>
                <a:schemeClr val="bg1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ru-RU" dirty="0">
              <a:solidFill>
                <a:schemeClr val="bg1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https://rostovnarkolog.ru/</a:t>
            </a:r>
            <a:r>
              <a:rPr lang="ru-RU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профилактика/курение/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https://www.youtube.com/watch?v=SFqVlmvAkB4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https://www.youtube.com/watch?v=8zmq34N8hf4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en-US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https://yandex.ru/video/preview/17943802674442234912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https://vk.com/video5897562_456239658</a:t>
            </a:r>
            <a:r>
              <a:rPr lang="ru-RU" dirty="0">
                <a:solidFill>
                  <a:schemeClr val="bg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\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https://don24.ru/radio/obsudim/bez-sigaret-i-vrednogo-dyma.html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en-US" dirty="0">
                <a:solidFill>
                  <a:schemeClr val="bg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https://vk.com/gburond?from=groups&amp;z=podcast-129629762_456240787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en-US" dirty="0">
                <a:solidFill>
                  <a:schemeClr val="bg1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https://vk.com/gburond?from=groups&amp;z=video-128248569_456252560%2F7a4a44d6fb6e39c0fc%2Fpl_post_-217323625_1052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https://don24.ru/radio/obsudim/bez-sigaret-i-vrednogo-dyma.html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en-US" dirty="0">
                <a:solidFill>
                  <a:schemeClr val="bg1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https://vk.com/video5897562_456239566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https://vk.com/video5897562_456239667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https://don24.ru/radio/obsudim/kak-brosit-kurit-3.html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https://vk.com/photo-217323625_457240969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https://vk.com/gburond?from=groups&amp;z=video-206452145_456239100%2F4efcdaefefeacb81ff%2Fpl_post_-217323625_859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0" name="Прямоугольник: скругленные углы 21">
            <a:extLst>
              <a:ext uri="{FF2B5EF4-FFF2-40B4-BE49-F238E27FC236}">
                <a16:creationId xmlns:a16="http://schemas.microsoft.com/office/drawing/2014/main" id="{C18EE8D4-00F3-1F40-B507-684B74EA7715}"/>
              </a:ext>
            </a:extLst>
          </p:cNvPr>
          <p:cNvSpPr/>
          <p:nvPr/>
        </p:nvSpPr>
        <p:spPr>
          <a:xfrm>
            <a:off x="325821" y="4964782"/>
            <a:ext cx="3347787" cy="1304641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pPr algn="ctr"/>
            <a:r>
              <a:rPr lang="ru-RU" dirty="0"/>
              <a:t>За 5 лет реализации проекта в нем приняли участие более 9 000 человек </a:t>
            </a:r>
          </a:p>
        </p:txBody>
      </p:sp>
    </p:spTree>
    <p:extLst>
      <p:ext uri="{BB962C8B-B14F-4D97-AF65-F5344CB8AC3E}">
        <p14:creationId xmlns:p14="http://schemas.microsoft.com/office/powerpoint/2010/main" val="2239784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3B4EC6-9801-A646-9E70-2AE8325B5C6E}"/>
              </a:ext>
            </a:extLst>
          </p:cNvPr>
          <p:cNvSpPr txBox="1"/>
          <p:nvPr/>
        </p:nvSpPr>
        <p:spPr>
          <a:xfrm>
            <a:off x="599090" y="588577"/>
            <a:ext cx="5553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Каналы продвижения проекта</a:t>
            </a:r>
          </a:p>
        </p:txBody>
      </p:sp>
      <p:sp>
        <p:nvSpPr>
          <p:cNvPr id="8" name="Прямоугольник: скругленные углы 19">
            <a:extLst>
              <a:ext uri="{FF2B5EF4-FFF2-40B4-BE49-F238E27FC236}">
                <a16:creationId xmlns:a16="http://schemas.microsoft.com/office/drawing/2014/main" id="{DC3B501B-B269-614F-917B-772DB15CA874}"/>
              </a:ext>
            </a:extLst>
          </p:cNvPr>
          <p:cNvSpPr/>
          <p:nvPr/>
        </p:nvSpPr>
        <p:spPr>
          <a:xfrm>
            <a:off x="526182" y="1311452"/>
            <a:ext cx="2538746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ru-RU" dirty="0"/>
              <a:t>Канал продвижения</a:t>
            </a:r>
          </a:p>
        </p:txBody>
      </p:sp>
      <p:sp>
        <p:nvSpPr>
          <p:cNvPr id="9" name="Прямоугольник: скругленные углы 20">
            <a:extLst>
              <a:ext uri="{FF2B5EF4-FFF2-40B4-BE49-F238E27FC236}">
                <a16:creationId xmlns:a16="http://schemas.microsoft.com/office/drawing/2014/main" id="{7C7832D9-CBDF-B945-8F10-B649688DA286}"/>
              </a:ext>
            </a:extLst>
          </p:cNvPr>
          <p:cNvSpPr/>
          <p:nvPr/>
        </p:nvSpPr>
        <p:spPr>
          <a:xfrm>
            <a:off x="3265289" y="1282261"/>
            <a:ext cx="8327620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dirty="0"/>
              <a:t>Региональные СМИ – 3 телекомпании, 2 радиостанции, более 10 печатных СМИ</a:t>
            </a:r>
          </a:p>
        </p:txBody>
      </p:sp>
      <p:sp>
        <p:nvSpPr>
          <p:cNvPr id="10" name="Прямоугольник: скругленные углы 21">
            <a:extLst>
              <a:ext uri="{FF2B5EF4-FFF2-40B4-BE49-F238E27FC236}">
                <a16:creationId xmlns:a16="http://schemas.microsoft.com/office/drawing/2014/main" id="{80EBE8EA-8E2C-004C-ABBC-D37E06429DD1}"/>
              </a:ext>
            </a:extLst>
          </p:cNvPr>
          <p:cNvSpPr/>
          <p:nvPr/>
        </p:nvSpPr>
        <p:spPr>
          <a:xfrm>
            <a:off x="599091" y="2785558"/>
            <a:ext cx="2538746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ru-RU" dirty="0"/>
              <a:t>Канал продвижения</a:t>
            </a:r>
          </a:p>
        </p:txBody>
      </p:sp>
      <p:sp>
        <p:nvSpPr>
          <p:cNvPr id="11" name="Прямоугольник: скругленные углы 22">
            <a:extLst>
              <a:ext uri="{FF2B5EF4-FFF2-40B4-BE49-F238E27FC236}">
                <a16:creationId xmlns:a16="http://schemas.microsoft.com/office/drawing/2014/main" id="{475633CC-A75F-0848-98FF-DB9865A7CF51}"/>
              </a:ext>
            </a:extLst>
          </p:cNvPr>
          <p:cNvSpPr/>
          <p:nvPr/>
        </p:nvSpPr>
        <p:spPr>
          <a:xfrm>
            <a:off x="3265289" y="2760246"/>
            <a:ext cx="8327620" cy="1307070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dirty="0"/>
              <a:t>Информационная поддержка:</a:t>
            </a:r>
          </a:p>
          <a:p>
            <a:r>
              <a:rPr lang="ru-RU" dirty="0"/>
              <a:t>- Сайт Правительства </a:t>
            </a:r>
            <a:r>
              <a:rPr lang="ru-RU" dirty="0" err="1"/>
              <a:t>Ростоской</a:t>
            </a:r>
            <a:r>
              <a:rPr lang="ru-RU" dirty="0"/>
              <a:t> области Официальный портал </a:t>
            </a:r>
            <a:r>
              <a:rPr lang="ru-RU" dirty="0" err="1"/>
              <a:t>Минитерства</a:t>
            </a:r>
            <a:r>
              <a:rPr lang="ru-RU" dirty="0"/>
              <a:t> здравоохранения РО</a:t>
            </a:r>
          </a:p>
          <a:p>
            <a:r>
              <a:rPr lang="ru-RU" dirty="0"/>
              <a:t> - официальный </a:t>
            </a:r>
            <a:r>
              <a:rPr lang="ru-RU" dirty="0" err="1"/>
              <a:t>госпаблик</a:t>
            </a:r>
            <a:r>
              <a:rPr lang="ru-RU" dirty="0"/>
              <a:t> ГБУ РО «</a:t>
            </a:r>
            <a:r>
              <a:rPr lang="ru-RU" dirty="0" err="1"/>
              <a:t>Нарколоигческий</a:t>
            </a:r>
            <a:r>
              <a:rPr lang="ru-RU" dirty="0"/>
              <a:t> </a:t>
            </a:r>
            <a:r>
              <a:rPr lang="ru-RU" dirty="0" err="1"/>
              <a:t>дипансер</a:t>
            </a:r>
            <a:r>
              <a:rPr lang="ru-RU" dirty="0"/>
              <a:t>»  В Контакте</a:t>
            </a:r>
          </a:p>
          <a:p>
            <a:endParaRPr lang="ru-RU" dirty="0"/>
          </a:p>
        </p:txBody>
      </p:sp>
      <p:sp>
        <p:nvSpPr>
          <p:cNvPr id="12" name="Прямоугольник: скругленные углы 25">
            <a:extLst>
              <a:ext uri="{FF2B5EF4-FFF2-40B4-BE49-F238E27FC236}">
                <a16:creationId xmlns:a16="http://schemas.microsoft.com/office/drawing/2014/main" id="{63CFB881-8CB1-C745-BF4E-362C9249D0BD}"/>
              </a:ext>
            </a:extLst>
          </p:cNvPr>
          <p:cNvSpPr/>
          <p:nvPr/>
        </p:nvSpPr>
        <p:spPr>
          <a:xfrm>
            <a:off x="526182" y="4266970"/>
            <a:ext cx="2538746" cy="19142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ru-RU" dirty="0"/>
              <a:t>Канал продвижения</a:t>
            </a:r>
          </a:p>
        </p:txBody>
      </p:sp>
      <p:sp>
        <p:nvSpPr>
          <p:cNvPr id="13" name="Прямоугольник: скругленные углы 26">
            <a:extLst>
              <a:ext uri="{FF2B5EF4-FFF2-40B4-BE49-F238E27FC236}">
                <a16:creationId xmlns:a16="http://schemas.microsoft.com/office/drawing/2014/main" id="{10F1AE2E-6180-1A4D-92DD-CE5FFD87B989}"/>
              </a:ext>
            </a:extLst>
          </p:cNvPr>
          <p:cNvSpPr/>
          <p:nvPr/>
        </p:nvSpPr>
        <p:spPr>
          <a:xfrm>
            <a:off x="3265289" y="4187440"/>
            <a:ext cx="8327620" cy="2486826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Взаимодействие и сотрудничество с:</a:t>
            </a:r>
          </a:p>
          <a:p>
            <a:r>
              <a:rPr lang="ru-RU" dirty="0"/>
              <a:t>- отделом молодежи </a:t>
            </a:r>
            <a:r>
              <a:rPr lang="ru-RU" dirty="0" err="1"/>
              <a:t>г.Ростова</a:t>
            </a:r>
            <a:r>
              <a:rPr lang="ru-RU" dirty="0"/>
              <a:t>-на-Дону и комитетом по молодежной политике  Ростовской области (проведение профилактических акций)</a:t>
            </a:r>
          </a:p>
          <a:p>
            <a:r>
              <a:rPr lang="ru-RU" dirty="0"/>
              <a:t>- управлением образования (проведение вебинаров и лекций по </a:t>
            </a:r>
            <a:r>
              <a:rPr lang="ru-RU" dirty="0" err="1"/>
              <a:t>пофилактике</a:t>
            </a:r>
            <a:r>
              <a:rPr lang="ru-RU" dirty="0"/>
              <a:t> табакокурения)</a:t>
            </a:r>
          </a:p>
          <a:p>
            <a:r>
              <a:rPr lang="ru-RU" dirty="0"/>
              <a:t>- Донской публичной библиотекой (проведение программы «Бездымная жизнь»)</a:t>
            </a:r>
          </a:p>
          <a:p>
            <a:r>
              <a:rPr lang="ru-RU" dirty="0"/>
              <a:t>- профсоюзным комитетом завода «Атоммаш» в </a:t>
            </a:r>
            <a:r>
              <a:rPr lang="ru-RU" dirty="0" err="1"/>
              <a:t>г.Волгодонске</a:t>
            </a:r>
            <a:r>
              <a:rPr lang="ru-RU" dirty="0"/>
              <a:t> (проведение программы «Бездымная жизнь»)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2513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1F3F78-4164-C442-B1F3-0D24135B3721}"/>
              </a:ext>
            </a:extLst>
          </p:cNvPr>
          <p:cNvSpPr txBox="1"/>
          <p:nvPr/>
        </p:nvSpPr>
        <p:spPr>
          <a:xfrm>
            <a:off x="599089" y="588576"/>
            <a:ext cx="2503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Ресурсы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EE874E-3323-BF4D-9B75-DF953D69A747}"/>
              </a:ext>
            </a:extLst>
          </p:cNvPr>
          <p:cNvSpPr txBox="1"/>
          <p:nvPr/>
        </p:nvSpPr>
        <p:spPr>
          <a:xfrm>
            <a:off x="622273" y="1952331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B9D04A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B1303B-4984-EF43-9CF9-35A1F375DD81}"/>
              </a:ext>
            </a:extLst>
          </p:cNvPr>
          <p:cNvSpPr txBox="1"/>
          <p:nvPr/>
        </p:nvSpPr>
        <p:spPr>
          <a:xfrm>
            <a:off x="599090" y="3258533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2.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F2C625-2AC4-0B4D-B712-C83866954A68}"/>
              </a:ext>
            </a:extLst>
          </p:cNvPr>
          <p:cNvSpPr txBox="1"/>
          <p:nvPr/>
        </p:nvSpPr>
        <p:spPr>
          <a:xfrm>
            <a:off x="616024" y="4645832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3.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FBDE54-120F-D048-86E3-8F4AFF1F5D24}"/>
              </a:ext>
            </a:extLst>
          </p:cNvPr>
          <p:cNvSpPr txBox="1"/>
          <p:nvPr/>
        </p:nvSpPr>
        <p:spPr>
          <a:xfrm>
            <a:off x="1264945" y="2099909"/>
            <a:ext cx="98360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Кадровый  ресурс. Проект реализуется специалистами ГБУ РО «Наркологический диспансер». В проекте принимают участие: врач психиатр-нарколог, медицинский психолог, специалист по социальной работе.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E612C6-676E-3449-8945-F356D1293AB0}"/>
              </a:ext>
            </a:extLst>
          </p:cNvPr>
          <p:cNvSpPr txBox="1"/>
          <p:nvPr/>
        </p:nvSpPr>
        <p:spPr>
          <a:xfrm>
            <a:off x="1427147" y="3546505"/>
            <a:ext cx="10323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Материальный ресурс. Проект реализуется на базе ГБУ РО «Наркологический диспансер», в Донской публичной библиотеке, на заводе «</a:t>
            </a:r>
            <a:r>
              <a:rPr lang="ru-RU" sz="2000" dirty="0" err="1">
                <a:solidFill>
                  <a:srgbClr val="A72E88"/>
                </a:solidFill>
                <a:latin typeface="Playfair Display SemiBold" pitchFamily="2" charset="-52"/>
              </a:rPr>
              <a:t>Атоммаш»в</a:t>
            </a:r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 </a:t>
            </a:r>
            <a:r>
              <a:rPr lang="ru-RU" sz="2000" dirty="0" err="1">
                <a:solidFill>
                  <a:srgbClr val="A72E88"/>
                </a:solidFill>
                <a:latin typeface="Playfair Display SemiBold" pitchFamily="2" charset="-52"/>
              </a:rPr>
              <a:t>г.Волгодонске</a:t>
            </a:r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, в образовательных организациях, на культурно-развлекательных площадках </a:t>
            </a:r>
            <a:r>
              <a:rPr lang="ru-RU" sz="2000" dirty="0" err="1">
                <a:solidFill>
                  <a:srgbClr val="A72E88"/>
                </a:solidFill>
                <a:latin typeface="Playfair Display SemiBold" pitchFamily="2" charset="-52"/>
              </a:rPr>
              <a:t>г.Ростова</a:t>
            </a:r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-на-Дону.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46D28A-C696-C14B-ADEF-559FBD28C51A}"/>
              </a:ext>
            </a:extLst>
          </p:cNvPr>
          <p:cNvSpPr txBox="1"/>
          <p:nvPr/>
        </p:nvSpPr>
        <p:spPr>
          <a:xfrm>
            <a:off x="1264946" y="4880581"/>
            <a:ext cx="993859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Информационный ресурс. Проект активно поддерживается Сайтом Правительства Ростовской области, Официальным порталом  Министерства здравоохранения Ростовской области, региональными СМИ (телеканал «Дон-ТР», телеканал «Дон-24», телеканал «Первый Ростовский», радио «Дон-ТР», радио «ФМ на Дону», печатные и электронные СМИ).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6292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C12802-D0DB-8349-B613-80C69CA111E6}"/>
              </a:ext>
            </a:extLst>
          </p:cNvPr>
          <p:cNvSpPr txBox="1"/>
          <p:nvPr/>
        </p:nvSpPr>
        <p:spPr>
          <a:xfrm>
            <a:off x="3550676" y="333972"/>
            <a:ext cx="3999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A72E88"/>
                </a:solidFill>
                <a:latin typeface="Playfair Display SemiBold" pitchFamily="2" charset="-52"/>
              </a:rPr>
              <a:t>Команда проекта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3E1AB8-A27C-0540-B40E-DDBEBC322F07}"/>
              </a:ext>
            </a:extLst>
          </p:cNvPr>
          <p:cNvSpPr txBox="1"/>
          <p:nvPr/>
        </p:nvSpPr>
        <p:spPr>
          <a:xfrm>
            <a:off x="2074621" y="1821822"/>
            <a:ext cx="381079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>
              <a:solidFill>
                <a:srgbClr val="A72E88"/>
              </a:solidFill>
              <a:latin typeface="Playfair Display SemiBold" pitchFamily="2" charset="-52"/>
            </a:endParaRPr>
          </a:p>
          <a:p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Малышко Елена Владимировна, главный врач ГБУ РО «Наркологический диспансер»; Россия, Ростовская область,         г. </a:t>
            </a:r>
            <a:r>
              <a:rPr lang="ru-RU" sz="2000" dirty="0" err="1">
                <a:solidFill>
                  <a:srgbClr val="A72E88"/>
                </a:solidFill>
                <a:latin typeface="Playfair Display SemiBold" pitchFamily="2" charset="-52"/>
              </a:rPr>
              <a:t>Ростов</a:t>
            </a:r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-на-Дону; 1963 г.р.; успешные аналогичные проекты: «Счастливые люди», «Точка трезвости» (</a:t>
            </a:r>
            <a:r>
              <a:rPr lang="en-US" sz="2000" dirty="0">
                <a:solidFill>
                  <a:srgbClr val="A72E88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https://vk.com/wall-217323625_1768</a:t>
            </a:r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 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D5AE49-FCC8-D949-836F-A74AD3355702}"/>
              </a:ext>
            </a:extLst>
          </p:cNvPr>
          <p:cNvSpPr txBox="1"/>
          <p:nvPr/>
        </p:nvSpPr>
        <p:spPr>
          <a:xfrm>
            <a:off x="7589303" y="1955727"/>
            <a:ext cx="42768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Лопатина Ирина Юрьевна, заведующая кабинетом, специалист по социальной работе ГБУ РО «Наркологический диспансер»</a:t>
            </a:r>
          </a:p>
          <a:p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Россия, Ростовская область,</a:t>
            </a:r>
          </a:p>
          <a:p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г. </a:t>
            </a:r>
            <a:r>
              <a:rPr lang="ru-RU" sz="2000" dirty="0" err="1">
                <a:solidFill>
                  <a:srgbClr val="A72E88"/>
                </a:solidFill>
                <a:latin typeface="Playfair Display SemiBold" pitchFamily="2" charset="-52"/>
              </a:rPr>
              <a:t>Ростов</a:t>
            </a:r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-на-Дону, 1976 г.р., ;</a:t>
            </a:r>
          </a:p>
          <a:p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автор программы «Бездымная жизнь» и видеокурса «Жизнь без дыма»</a:t>
            </a:r>
            <a:endParaRPr lang="ru-RU" sz="2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A5C35F-2BAF-3D4B-ACCF-DC530FD2EB68}"/>
              </a:ext>
            </a:extLst>
          </p:cNvPr>
          <p:cNvSpPr txBox="1"/>
          <p:nvPr/>
        </p:nvSpPr>
        <p:spPr>
          <a:xfrm>
            <a:off x="1145136" y="1262044"/>
            <a:ext cx="3589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Руководитель проекта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A8F5C6B-9DA1-054C-BDF6-066529B98D57}"/>
              </a:ext>
            </a:extLst>
          </p:cNvPr>
          <p:cNvSpPr txBox="1"/>
          <p:nvPr/>
        </p:nvSpPr>
        <p:spPr>
          <a:xfrm>
            <a:off x="6096000" y="1262044"/>
            <a:ext cx="4276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B9D04A"/>
                </a:solidFill>
                <a:latin typeface="Playfair Display SemiBold" pitchFamily="2" charset="-52"/>
              </a:rPr>
              <a:t>Ключевые члены команды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91C53A-D50F-97D8-FD26-6FD9AB9893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089" y="2456175"/>
            <a:ext cx="1351933" cy="1804876"/>
          </a:xfrm>
          <a:prstGeom prst="rect">
            <a:avLst/>
          </a:prstGeom>
        </p:spPr>
      </p:pic>
      <p:pic>
        <p:nvPicPr>
          <p:cNvPr id="8" name="Рисунок 7" descr="Изображение выглядит как Человеческое лицо, одежда, человек, сте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ECC8C8D-34D8-A3B1-1175-0831D6CC09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9016" y="2454233"/>
            <a:ext cx="1541091" cy="188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462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</TotalTime>
  <Words>1128</Words>
  <Application>Microsoft Office PowerPoint</Application>
  <PresentationFormat>Широкоэкранный</PresentationFormat>
  <Paragraphs>113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Dita Sweet</vt:lpstr>
      <vt:lpstr>Playfair Display</vt:lpstr>
      <vt:lpstr>Playfair Display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Лопатина Ирина Юрьевна</cp:lastModifiedBy>
  <cp:revision>36</cp:revision>
  <dcterms:created xsi:type="dcterms:W3CDTF">2025-03-26T12:04:55Z</dcterms:created>
  <dcterms:modified xsi:type="dcterms:W3CDTF">2025-04-23T11:53:52Z</dcterms:modified>
</cp:coreProperties>
</file>