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67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3CEF0B-4C1A-43E1-A1CD-F9062A895F75}">
          <p14:sldIdLst>
            <p14:sldId id="256"/>
            <p14:sldId id="257"/>
            <p14:sldId id="258"/>
            <p14:sldId id="274"/>
            <p14:sldId id="259"/>
            <p14:sldId id="260"/>
            <p14:sldId id="261"/>
            <p14:sldId id="262"/>
            <p14:sldId id="265"/>
            <p14:sldId id="266"/>
            <p14:sldId id="268"/>
            <p14:sldId id="267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9C"/>
    <a:srgbClr val="F8E078"/>
    <a:srgbClr val="F3C91A"/>
    <a:srgbClr val="F7DA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9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6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5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9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4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97B2-3386-47BF-8D00-09A5C095E7B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0734-0660-4FD2-8B40-A9F65939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CA8A3-42F7-4F76-96CD-EC124BC07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174189"/>
            <a:ext cx="2987574" cy="29851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3552" y="4462817"/>
            <a:ext cx="318447" cy="239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25302" cy="3083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8074" y="4840899"/>
            <a:ext cx="10164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800" b="1" dirty="0">
                <a:latin typeface="Garamond" panose="02020404030301010803" pitchFamily="18" charset="0"/>
              </a:rPr>
              <a:t>«ТЫ  НЕ  ОДНА» </a:t>
            </a:r>
            <a:endParaRPr lang="ru-RU" sz="880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908" y="174189"/>
            <a:ext cx="3550644" cy="290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19244" y="3283204"/>
            <a:ext cx="474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ПРОЕКТ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0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43451"/>
            <a:ext cx="327546" cy="3814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91666" y="0"/>
            <a:ext cx="400334" cy="2825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1825" y="192513"/>
            <a:ext cx="9869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ВЫБРАНЫ ГОРОДА И РАЙОНЫ ДНР,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201" y="818706"/>
            <a:ext cx="4614520" cy="575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24787" y="1399436"/>
            <a:ext cx="279595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ДОНЕЦК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ГОРЛОВКА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ЯСИНОВАТАЯ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МАКЕЕВКА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818" y="999326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НАХОДЯЩИЕСЯ   НА ЛИНИИ ФРОНТА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149275"/>
            <a:ext cx="6096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377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ДОКУЧАЕВСК,    ДЕБАЛЬЦЕВО,    МАРИУПОЛЬ,    ХАРЦЫЗСК,    ШАХТЕРСК, ВОЛНОВАХСКИЙ,    ТЕЛЬМАНОВСКИЙ,     АМВРОСИЕВСКИЙ РАЙОНЫ.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1721" y="3384563"/>
            <a:ext cx="433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ТЫЛОВЫЕ ГОРОДА И РАЙОНЫ</a:t>
            </a:r>
          </a:p>
        </p:txBody>
      </p:sp>
    </p:spTree>
    <p:extLst>
      <p:ext uri="{BB962C8B-B14F-4D97-AF65-F5344CB8AC3E}">
        <p14:creationId xmlns:p14="http://schemas.microsoft.com/office/powerpoint/2010/main" val="323522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30709"/>
            <a:ext cx="12206566" cy="2596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13555" y="476696"/>
            <a:ext cx="8186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Проект </a:t>
            </a: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«ТЫ НЕ ОДНА»</a:t>
            </a:r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 нацелен на качественное изменение</a:t>
            </a:r>
          </a:p>
          <a:p>
            <a:pPr algn="ctr"/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 социального и психологического состояния женщин путем </a:t>
            </a:r>
          </a:p>
          <a:p>
            <a:pPr algn="ctr"/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проведения мероприятий различных направлений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39475"/>
            <a:ext cx="12206567" cy="4292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3499" y="1800118"/>
            <a:ext cx="1672018" cy="1514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67275" y="1800118"/>
            <a:ext cx="1672018" cy="1514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661051" y="1800118"/>
            <a:ext cx="1672018" cy="1514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751" y="2055050"/>
            <a:ext cx="1075513" cy="1075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54" y="2053208"/>
            <a:ext cx="1025291" cy="1025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159461" y="3412955"/>
            <a:ext cx="3100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групповые и индивидуальные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психологические консультации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2624" y="5280089"/>
            <a:ext cx="299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консультации юриста</a:t>
            </a:r>
            <a:endParaRPr lang="ru-RU" sz="2400" b="1" dirty="0">
              <a:latin typeface="Garamond" panose="020204040303010108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38938" y="3429000"/>
            <a:ext cx="2736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семинары по поддержанию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женского здоровья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74615" y="6226941"/>
            <a:ext cx="226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переобучение</a:t>
            </a:r>
            <a:endParaRPr lang="ru-RU" sz="2400" b="1" dirty="0">
              <a:latin typeface="Garamond" panose="020204040303010108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28983" y="3505543"/>
            <a:ext cx="2169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адресная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гуманитарная помощь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78508" y="5280089"/>
            <a:ext cx="3456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создание собственного дела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38514" y="5271002"/>
            <a:ext cx="271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клубы по интересам</a:t>
            </a:r>
            <a:endParaRPr lang="ru-RU" sz="2400" b="1" dirty="0">
              <a:latin typeface="Garamond" panose="020204040303010108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9251" y="2053208"/>
            <a:ext cx="1008505" cy="100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5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096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786" y="1398181"/>
            <a:ext cx="6185294" cy="40616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29869" y="868930"/>
            <a:ext cx="4061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 мы хотим,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каждая женщина,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пройдет комплексную поддержку </a:t>
            </a:r>
          </a:p>
          <a:p>
            <a:pPr algn="ctr"/>
            <a:r>
              <a:rPr lang="ru-RU" sz="280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команды </a:t>
            </a: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профессионалов в течение 1,5 года, поверила в себя,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 будущее и сказала себе </a:t>
            </a:r>
          </a:p>
          <a:p>
            <a:pPr algn="ctr"/>
            <a:r>
              <a:rPr lang="ru-RU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НЕ ОДНА»</a:t>
            </a: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967508" y="2967508"/>
            <a:ext cx="664290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 «ТЫ НЕ ОДНА»</a:t>
            </a:r>
          </a:p>
        </p:txBody>
      </p:sp>
    </p:spTree>
    <p:extLst>
      <p:ext uri="{BB962C8B-B14F-4D97-AF65-F5344CB8AC3E}">
        <p14:creationId xmlns:p14="http://schemas.microsoft.com/office/powerpoint/2010/main" val="252390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4315" y="1077432"/>
            <a:ext cx="8757684" cy="5805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3552" y="4462817"/>
            <a:ext cx="318447" cy="2395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18447" cy="239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9" t="2733" r="12494" b="29627"/>
          <a:stretch/>
        </p:blipFill>
        <p:spPr bwMode="auto">
          <a:xfrm>
            <a:off x="1471130" y="1448884"/>
            <a:ext cx="1250805" cy="114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192" y="3191539"/>
            <a:ext cx="1072117" cy="107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620" y="4822427"/>
            <a:ext cx="1333823" cy="13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5823" y="5134815"/>
            <a:ext cx="4825297" cy="70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https://t.me/Women_DPR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02148" y="1786478"/>
            <a:ext cx="4825297" cy="70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women_dpr@mail.ru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5822" y="3373074"/>
            <a:ext cx="4825297" cy="70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https://vk.com/id797216082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028" y="27437"/>
            <a:ext cx="10951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latin typeface="Garamond" panose="02020404030301010803" pitchFamily="18" charset="0"/>
              </a:rPr>
              <a:t>ПРОЕКТ «ТЫ  НЕ  ОДНА» </a:t>
            </a:r>
            <a:endParaRPr lang="ru-RU" sz="600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325" y="2440266"/>
            <a:ext cx="1762125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75" y="4605098"/>
            <a:ext cx="17684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83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95081" y="1241946"/>
            <a:ext cx="7196919" cy="5616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3552" y="4462817"/>
            <a:ext cx="318447" cy="2395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18447" cy="2395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19517" y="2705725"/>
            <a:ext cx="91529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Garamond" panose="02020404030301010803" pitchFamily="18" charset="0"/>
              </a:rPr>
              <a:t>ПОДДЕРЖИТЕ НАШ ПРОЕКТ! 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latin typeface="Garamond" panose="02020404030301010803" pitchFamily="18" charset="0"/>
              </a:rPr>
              <a:t>СПАСИБО!</a:t>
            </a:r>
            <a:endParaRPr lang="ru-RU" sz="440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051" y="4049973"/>
            <a:ext cx="3049074" cy="249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CA218-B92A-43D5-9D0C-A1A8DE29A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" y="3897804"/>
            <a:ext cx="2653305" cy="26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908663"/>
            <a:ext cx="8130987" cy="3973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08663"/>
            <a:ext cx="259305" cy="394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7680" y="3217667"/>
            <a:ext cx="73141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latin typeface="Garamond" panose="02020404030301010803" pitchFamily="18" charset="0"/>
              </a:rPr>
              <a:t>Хочешь посмотреть в глаза будущего, </a:t>
            </a:r>
          </a:p>
          <a:p>
            <a:pPr>
              <a:spcAft>
                <a:spcPts val="0"/>
              </a:spcAft>
            </a:pPr>
            <a:r>
              <a:rPr lang="ru-RU" sz="2800" b="1" i="1" dirty="0">
                <a:latin typeface="Garamond" panose="02020404030301010803" pitchFamily="18" charset="0"/>
              </a:rPr>
              <a:t>посмотри в глаза ребенка. </a:t>
            </a:r>
          </a:p>
          <a:p>
            <a:pPr>
              <a:spcAft>
                <a:spcPts val="0"/>
              </a:spcAft>
            </a:pPr>
            <a:r>
              <a:rPr lang="ru-RU" sz="2800" b="1" i="1" dirty="0">
                <a:latin typeface="Garamond" panose="02020404030301010803" pitchFamily="18" charset="0"/>
              </a:rPr>
              <a:t>Хочешь посмотреть в глаза прошлого, посмотри в глаза пожилого человека. </a:t>
            </a:r>
          </a:p>
          <a:p>
            <a:pPr>
              <a:spcAft>
                <a:spcPts val="0"/>
              </a:spcAft>
            </a:pPr>
            <a:r>
              <a:rPr lang="ru-RU" sz="2800" b="1" i="1" dirty="0">
                <a:latin typeface="Garamond" panose="02020404030301010803" pitchFamily="18" charset="0"/>
              </a:rPr>
              <a:t>Хочешь посмотреть в глаза настоящего, посмотри в глаза женщины.</a:t>
            </a:r>
          </a:p>
          <a:p>
            <a:pPr>
              <a:spcAft>
                <a:spcPts val="0"/>
              </a:spcAft>
            </a:pPr>
            <a:r>
              <a:rPr lang="ru-RU" sz="2800" b="1" i="1" dirty="0">
                <a:latin typeface="Garamond" panose="02020404030301010803" pitchFamily="18" charset="0"/>
              </a:rPr>
              <a:t>Мне очень хочется, чтобы глаза наших женщин отражали счастье.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4133" y="6359383"/>
            <a:ext cx="3977371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Calibri" panose="020F0502020204030204" pitchFamily="34" charset="0"/>
              </a:rPr>
              <a:t>Екатерина Мартьянова</a:t>
            </a:r>
            <a:endParaRPr lang="ru-RU" sz="2800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378" y="1703070"/>
            <a:ext cx="4323126" cy="47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52" y="114753"/>
            <a:ext cx="3353777" cy="27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5191" y="-1"/>
            <a:ext cx="840680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20032" y="0"/>
            <a:ext cx="7687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Garamond" panose="02020404030301010803" pitchFamily="18" charset="0"/>
                <a:ea typeface="Calibri" panose="020F0502020204030204" pitchFamily="34" charset="0"/>
              </a:rPr>
              <a:t>ПРОЕКТ «ТЫ НЕ ОДНА»</a:t>
            </a:r>
            <a:endParaRPr lang="ru-RU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53308" y="3002008"/>
            <a:ext cx="1302126" cy="1197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3308" y="867810"/>
            <a:ext cx="1302126" cy="119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515"/>
            <a:ext cx="318447" cy="239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91350" y="2692776"/>
            <a:ext cx="479833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Женщины, проживающие в Донецкой Народной Республике, попавшие в сложную жизненную ситуацию в результате агрессии вооруженных формирований Украины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6015" y="4881526"/>
            <a:ext cx="4997514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Донецк, Ясиноватая, Горловка, Дебальцево, Докучаевск, Макеевка, Мариуполь, Харцызск, Шахтерск, Волновахский, Амвросиевский, Тельмановский районы.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421" y="1174217"/>
            <a:ext cx="124301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ЦЕЛЬ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ПРОЕКТА </a:t>
            </a: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3731497" y="3127276"/>
            <a:ext cx="664290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 «ТЫ НЕ ОДНА»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119" y="1354064"/>
            <a:ext cx="260084" cy="225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7042" y="3488263"/>
            <a:ext cx="260084" cy="2250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96792" y="5431872"/>
            <a:ext cx="260084" cy="225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9444" y="330786"/>
            <a:ext cx="4362994" cy="2856411"/>
          </a:xfrm>
          <a:prstGeom prst="rect">
            <a:avLst/>
          </a:prstGeom>
          <a:noFill/>
          <a:ln w="9525">
            <a:solidFill>
              <a:srgbClr val="F3C91A"/>
            </a:solidFill>
            <a:miter lim="800000"/>
            <a:headEnd/>
            <a:tailEnd/>
          </a:ln>
          <a:effectLst>
            <a:glow rad="127000">
              <a:schemeClr val="accent1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3664" y="3468414"/>
            <a:ext cx="4358774" cy="310342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9675" y="649111"/>
            <a:ext cx="4698749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Совместный поиск решения выхода из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кризиса, улучшение качества жизни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(социального и психологического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состояния) женщин, находящихся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в сложной жизненной ситуации.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412" y="3420958"/>
            <a:ext cx="13009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ЦЕЛЕВЫЕ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ГРУППЫ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3308" y="4945617"/>
            <a:ext cx="1302126" cy="119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ГОРОДА 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РАЙОНЫ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РЕСПУБЛИКИ УЧАСТНИКИ ПРОЕКТА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43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3" y="266"/>
            <a:ext cx="318447" cy="239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7442" y="829341"/>
            <a:ext cx="786809" cy="5220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790826" y="2172542"/>
            <a:ext cx="3394384" cy="2594345"/>
          </a:xfrm>
          <a:prstGeom prst="triangle">
            <a:avLst>
              <a:gd name="adj" fmla="val 510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6480711-98A8-4E50-8D8A-05D3DB0D780B}"/>
              </a:ext>
            </a:extLst>
          </p:cNvPr>
          <p:cNvSpPr/>
          <p:nvPr/>
        </p:nvSpPr>
        <p:spPr>
          <a:xfrm>
            <a:off x="2909834" y="860792"/>
            <a:ext cx="716873" cy="6652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6480711-98A8-4E50-8D8A-05D3DB0D780B}"/>
              </a:ext>
            </a:extLst>
          </p:cNvPr>
          <p:cNvSpPr/>
          <p:nvPr/>
        </p:nvSpPr>
        <p:spPr>
          <a:xfrm>
            <a:off x="4437854" y="2228230"/>
            <a:ext cx="716873" cy="6652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6480711-98A8-4E50-8D8A-05D3DB0D780B}"/>
              </a:ext>
            </a:extLst>
          </p:cNvPr>
          <p:cNvSpPr/>
          <p:nvPr/>
        </p:nvSpPr>
        <p:spPr>
          <a:xfrm>
            <a:off x="4437854" y="3984439"/>
            <a:ext cx="716873" cy="6652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6480711-98A8-4E50-8D8A-05D3DB0D780B}"/>
              </a:ext>
            </a:extLst>
          </p:cNvPr>
          <p:cNvSpPr/>
          <p:nvPr/>
        </p:nvSpPr>
        <p:spPr>
          <a:xfrm>
            <a:off x="2786318" y="5313840"/>
            <a:ext cx="716873" cy="6652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F4577-5F6C-4AFD-9543-2B2406BDAAD7}"/>
              </a:ext>
            </a:extLst>
          </p:cNvPr>
          <p:cNvSpPr txBox="1"/>
          <p:nvPr/>
        </p:nvSpPr>
        <p:spPr>
          <a:xfrm>
            <a:off x="4636026" y="702709"/>
            <a:ext cx="6482130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индивидуальных проблемных вопросов, с которыми сталкиваются женщины, попавшие в сложную жизненную ситуацию путем анкетирования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E2857-FB67-4993-94E1-20E59398919E}"/>
              </a:ext>
            </a:extLst>
          </p:cNvPr>
          <p:cNvSpPr txBox="1"/>
          <p:nvPr/>
        </p:nvSpPr>
        <p:spPr>
          <a:xfrm>
            <a:off x="5885743" y="2228230"/>
            <a:ext cx="5232413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оптимальных путей решения проблем, стоящих перед женщинами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3FC79-B7EA-4A4D-B63C-2969B1071A52}"/>
              </a:ext>
            </a:extLst>
          </p:cNvPr>
          <p:cNvSpPr txBox="1"/>
          <p:nvPr/>
        </p:nvSpPr>
        <p:spPr>
          <a:xfrm>
            <a:off x="5885743" y="3826356"/>
            <a:ext cx="5232413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успешных историй женщин, чья судьба кардинально изменилась, и они справились со своими проблемами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3211A-6221-47CB-B89D-68BF123AB444}"/>
              </a:ext>
            </a:extLst>
          </p:cNvPr>
          <p:cNvSpPr txBox="1"/>
          <p:nvPr/>
        </p:nvSpPr>
        <p:spPr>
          <a:xfrm>
            <a:off x="4589398" y="5155757"/>
            <a:ext cx="6093994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психологических, юридических консультаций, гуманитарной помощи, проведение тематических и просветительских мероприятий</a:t>
            </a: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431088" y="3085691"/>
            <a:ext cx="664290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 «ТЫ НЕ ОДНА»</a:t>
            </a:r>
          </a:p>
        </p:txBody>
      </p:sp>
    </p:spTree>
    <p:extLst>
      <p:ext uri="{BB962C8B-B14F-4D97-AF65-F5344CB8AC3E}">
        <p14:creationId xmlns:p14="http://schemas.microsoft.com/office/powerpoint/2010/main" val="269834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83401" y="58797"/>
            <a:ext cx="159489" cy="6740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9110" y="2526842"/>
            <a:ext cx="11806329" cy="1569660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наш Союз охватывает около 7 тысяч женщин.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Женские советы созданы и активно действуют в 25 городах и районах ДНР.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 каждый совет женщин оказывает поддержку женщинам, их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семьям по различным вопросам. Но важно решить проблему комплексно. </a:t>
            </a:r>
            <a:endParaRPr lang="zh-CN" altLang="en-US" sz="24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35E0F1-47AF-424E-AE9A-83BBE07C8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287" y="258659"/>
            <a:ext cx="4049426" cy="2011843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D8C9EE-B9DF-4499-9D12-20CC8EEE7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99" y="117595"/>
            <a:ext cx="3282497" cy="2403408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6CCE75-C687-48C9-9A59-2C22BBF4AE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689" y="117594"/>
            <a:ext cx="3192377" cy="2394283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8C0FAB-6629-4972-8CF0-1F1DCD60E8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3" b="-1860"/>
          <a:stretch/>
        </p:blipFill>
        <p:spPr>
          <a:xfrm>
            <a:off x="3917716" y="4420869"/>
            <a:ext cx="4269115" cy="2144299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DE476D-8D60-4B9F-A641-96626652F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99" y="4286584"/>
            <a:ext cx="3174622" cy="2380967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4FBC061-5DEC-424E-882B-22C5F2C0DC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445" y="4286584"/>
            <a:ext cx="3174621" cy="2380966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501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3957850" cy="3398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7845" y="3390009"/>
            <a:ext cx="4121626" cy="3459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79475" y="-2"/>
            <a:ext cx="4112523" cy="3398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" y="3398293"/>
            <a:ext cx="3957847" cy="3459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На территории Донецкой Народной Республики (далее – ДНР) существует большая проблема социального и психологического характера у граждан.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1637" y="61569"/>
            <a:ext cx="4037838" cy="3275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27190" y="3437569"/>
            <a:ext cx="3964811" cy="3381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Пребывание в стрессовом состоянии по причине постоянных обстрелов со стороны вооруженных формирований Украины пагубно влияет на здоровье.</a:t>
            </a: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5FADAF23-D172-4412-9EF5-572F9417E348}"/>
              </a:ext>
            </a:extLst>
          </p:cNvPr>
          <p:cNvSpPr txBox="1">
            <a:spLocks/>
          </p:cNvSpPr>
          <p:nvPr/>
        </p:nvSpPr>
        <p:spPr>
          <a:xfrm>
            <a:off x="4121346" y="1428126"/>
            <a:ext cx="3794630" cy="53553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微软雅黑"/>
              </a:rPr>
              <a:t>ПРОБЛЕМАТИКА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AA0570-D4BF-44F5-B7A3-E954F747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94" y="690252"/>
            <a:ext cx="3680460" cy="2017789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CB097E4-C73D-423A-B608-485E46B80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974" y="690252"/>
            <a:ext cx="3821412" cy="1800088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93BE66-C831-4D2B-9D60-F334D6F75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283" y="4098388"/>
            <a:ext cx="3840480" cy="2088669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74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34360"/>
            <a:ext cx="12192000" cy="19729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1814" y="5296956"/>
            <a:ext cx="22124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atin typeface="Garamond" panose="02020404030301010803" pitchFamily="18" charset="0"/>
              </a:rPr>
              <a:t> 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65%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103" y="6435729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ЖЕНЩИНЫ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2772" y="2541452"/>
            <a:ext cx="3369228" cy="239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97"/>
            <a:ext cx="3549936" cy="271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460" y="2541452"/>
            <a:ext cx="3333898" cy="239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590" y="-14644"/>
            <a:ext cx="3466214" cy="273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6092" y="4934359"/>
            <a:ext cx="8895907" cy="1972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>
                <a:latin typeface="Garamond" panose="02020404030301010803" pitchFamily="18" charset="0"/>
              </a:rPr>
              <a:t>С начала боевых действий на Донбассе с 2014 года  ответственность за семью легла на женские плечи. Состояние неопределенности, неуверенности в завтрашнем дне, - все это не могло не сказаться на эмоциональном состоянии женщин. Потеря  близких, любимых - это трагедия, которая  ведет к психическим проблемам. Вдовы и матери, оставшиеся без сына – наиболее уязвимые категории женщин. 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latin typeface="Garamond" panose="02020404030301010803" pitchFamily="18" charset="0"/>
              </a:rPr>
              <a:t>Самим им очень сложно выбраться из ситуации, в которой они оказались.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9341" y="5115572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НАСЕЛЕНИЕ       ДНР </a:t>
            </a:r>
          </a:p>
        </p:txBody>
      </p:sp>
    </p:spTree>
    <p:extLst>
      <p:ext uri="{BB962C8B-B14F-4D97-AF65-F5344CB8AC3E}">
        <p14:creationId xmlns:p14="http://schemas.microsoft.com/office/powerpoint/2010/main" val="78871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2"/>
            <a:ext cx="464025" cy="6858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38335" y="0"/>
            <a:ext cx="568201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60357" y="596875"/>
            <a:ext cx="4714993" cy="5702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1237" y="438161"/>
            <a:ext cx="4890977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реализации проекта планируется охватить 2 тысячи женщин посредством проведения разноплановых мероприятий (тренинги, тематические и просветительские семинары, групповые и индивидуальные консультации: юридические, психологические, мероприятия по сохранению и укреплению женского здоровья, другие), направленных на улучшение социального и психологического состояния, повышение юридической грамотности.</a:t>
            </a: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7644279" y="3075056"/>
            <a:ext cx="664290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 «ТЫ НЕ ОДНА»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3C8AD0-709E-425F-98F4-40037901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466" y="2310865"/>
            <a:ext cx="3460321" cy="2236267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039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7956645" cy="6858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56644" y="-30709"/>
            <a:ext cx="4394641" cy="6888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5400000">
            <a:off x="8122638" y="1656971"/>
            <a:ext cx="4062651" cy="397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В результате реализации проекта предполагается улучшение качества жизни (психологического и социального состояния) не менее 80% женщин-участниц проекта.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D76410-B799-48DA-AB97-37563FBFD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993" y="3416470"/>
            <a:ext cx="3839144" cy="2218210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438C69-B433-4C0E-AAD8-52D145D5F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32" y="3429000"/>
            <a:ext cx="3769676" cy="2205680"/>
          </a:xfrm>
          <a:prstGeom prst="rect">
            <a:avLst/>
          </a:prstGeom>
          <a:solidFill>
            <a:srgbClr val="0F6FC6"/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218F9C-B5FF-4094-AE26-B131E1C57C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" y="689443"/>
            <a:ext cx="3769676" cy="1878948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B6E4ED-F2F3-4B4C-85DA-5496EC99DC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993" y="689444"/>
            <a:ext cx="3839144" cy="1878948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7224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618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60</cp:revision>
  <dcterms:created xsi:type="dcterms:W3CDTF">2021-04-05T13:01:28Z</dcterms:created>
  <dcterms:modified xsi:type="dcterms:W3CDTF">2023-10-10T18:18:46Z</dcterms:modified>
</cp:coreProperties>
</file>