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4" r:id="rId1"/>
  </p:sldMasterIdLst>
  <p:sldIdLst>
    <p:sldId id="256" r:id="rId2"/>
    <p:sldId id="261" r:id="rId3"/>
    <p:sldId id="262" r:id="rId4"/>
    <p:sldId id="264" r:id="rId5"/>
    <p:sldId id="265" r:id="rId6"/>
    <p:sldId id="266" r:id="rId7"/>
    <p:sldId id="267" r:id="rId8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00" d="100"/>
          <a:sy n="100" d="100"/>
        </p:scale>
        <p:origin x="84" y="34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755D279-447A-4DE9-003F-C9C7CDB8A6D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0409041B-4F09-CC10-AE01-B695EF205C8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F22DB6D-9DE4-E454-1624-03829DC6C8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8A8EBA-BC5D-463F-A6C8-C45B8714C103}" type="datetimeFigureOut">
              <a:rPr lang="ru-RU" smtClean="0"/>
              <a:t>23.04.2023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D325C0A-AADC-75E7-0971-065E2BA9A4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9CD9746-A929-57A6-C175-BD673BCEFD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118684-78C2-43B5-888E-F07B7F49F5A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56113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FDB4851-6A6E-414D-D0F0-C7D4338E8C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4BF6373-D18D-05A7-ED4C-F521355A5BE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AA6FD5C-8D86-EF60-3ABE-B6F99C76DC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8A8EBA-BC5D-463F-A6C8-C45B8714C103}" type="datetimeFigureOut">
              <a:rPr lang="ru-RU" smtClean="0"/>
              <a:t>23.04.2023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80A0730-1635-183D-E1F9-AC7BB9CE4F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F5D7559-7570-8E4C-4AE6-FE3232A379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118684-78C2-43B5-888E-F07B7F49F5A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527377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D33001B-4288-B500-8A72-3626FC22F5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F34F454-74B2-29C3-5BA0-F7BD2FD5AC9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D5BC644-8567-AA9C-C0AA-582C1E9D01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8A8EBA-BC5D-463F-A6C8-C45B8714C103}" type="datetimeFigureOut">
              <a:rPr lang="ru-RU" smtClean="0"/>
              <a:t>23.04.2023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D35B51C-3721-70DC-9B50-7047708A98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30BF03A-EC72-15CD-AF77-65DFA95C8F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118684-78C2-43B5-888E-F07B7F49F5A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907723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4869D3F-75C2-EC13-5AB6-D93EF7DC4A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B3F5738-CCED-D986-0BA0-A35EB1EE5E1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43386CF5-A75F-AAE3-1541-BA9A13B7D62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824E500B-D41E-C96F-B8A8-B733312499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8A8EBA-BC5D-463F-A6C8-C45B8714C103}" type="datetimeFigureOut">
              <a:rPr lang="ru-RU" smtClean="0"/>
              <a:t>23.04.2023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5B325F1C-F611-C486-51AF-EE9D4456FB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2B6D6F0D-609B-B673-D20C-77DFF96472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118684-78C2-43B5-888E-F07B7F49F5A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736564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AA9EA12-99CB-7F99-5A5B-74B5B56482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6C856FD1-1158-2A19-F5B1-D29A559F8D5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30168479-999A-5F7B-FBC0-7A863E43825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D0E8E67D-6362-D2C8-AEB2-0A49718585B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00D55F6F-DD90-CFC5-B037-B66A0999A9D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1BE1EC8E-4B0C-14C5-B080-EE5517298E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8A8EBA-BC5D-463F-A6C8-C45B8714C103}" type="datetimeFigureOut">
              <a:rPr lang="ru-RU" smtClean="0"/>
              <a:t>23.04.2023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FADFDEFC-BDF5-4BD2-AEE5-3A27362E0C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999837CC-6622-C4FD-0283-D7EC2FEFA0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118684-78C2-43B5-888E-F07B7F49F5A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209523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E92FCF1-25EE-D998-44C3-073BC129B0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07A89E28-C7D7-8517-91D2-B6E2480D36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8A8EBA-BC5D-463F-A6C8-C45B8714C103}" type="datetimeFigureOut">
              <a:rPr lang="ru-RU" smtClean="0"/>
              <a:t>23.04.2023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9224F3D9-7F7C-E5D4-3263-9BBC0DD539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47F6E2BF-6302-D9A8-3FC4-E2A929D810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118684-78C2-43B5-888E-F07B7F49F5A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81748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2DD08C36-515F-F012-2424-315FE02114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8A8EBA-BC5D-463F-A6C8-C45B8714C103}" type="datetimeFigureOut">
              <a:rPr lang="ru-RU" smtClean="0"/>
              <a:t>23.04.2023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53F73BC4-AFB9-B865-B921-FC181177CE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B1DB466-818B-ABFD-1450-5E24533F07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118684-78C2-43B5-888E-F07B7F49F5A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71234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93C2C0D-2AE3-95FC-8670-43C8AC2CEF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652A8F9-F547-F8C4-D4DA-C6732BF004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299C711B-3DCD-A4B0-E393-A77F52BA6D8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FAFEAE4B-44B9-6F31-9DED-9078206CFD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8A8EBA-BC5D-463F-A6C8-C45B8714C103}" type="datetimeFigureOut">
              <a:rPr lang="ru-RU" smtClean="0"/>
              <a:t>23.04.2023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D8AA8E14-C3FB-66F5-A985-B99468BCD3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AD946427-E559-D7BA-A154-C303192868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118684-78C2-43B5-888E-F07B7F49F5A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600355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F0557D9-0244-7A0E-8ED9-1FA1A57E2F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708988D2-406B-BC18-71C2-A38D63EAAF7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95371158-ACB5-14AB-4B47-DB7DF1C51BD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C37E1C7E-F1AA-F4A3-1522-14F09115C0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8A8EBA-BC5D-463F-A6C8-C45B8714C103}" type="datetimeFigureOut">
              <a:rPr lang="ru-RU" smtClean="0"/>
              <a:t>23.04.2023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B2A37577-604F-7C43-3200-31A9AD5D27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D00265EF-ACD5-27D9-95F5-79B182A632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118684-78C2-43B5-888E-F07B7F49F5A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364273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E64790B-2CC4-3B9D-8236-1EF2837F5F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3846E130-0DC0-11A5-9DF4-5FE7E82FC57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9F143D8-744C-E014-8BD7-AFA153C96D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8A8EBA-BC5D-463F-A6C8-C45B8714C103}" type="datetimeFigureOut">
              <a:rPr lang="ru-RU" smtClean="0"/>
              <a:t>23.04.2023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687D42B-2547-E5E2-346A-83C75FC63A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E2F0704-957C-1765-CDDA-68A69FE9E6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118684-78C2-43B5-888E-F07B7F49F5A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67937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55D9332E-02E7-50F6-FAF7-F3118902266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20E0D3CC-D835-5884-F2C3-C5119FCB418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E58EEEC-48F8-3B8B-5493-AD55164CCF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8A8EBA-BC5D-463F-A6C8-C45B8714C103}" type="datetimeFigureOut">
              <a:rPr lang="ru-RU" smtClean="0"/>
              <a:t>23.04.2023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B796BCF-F3D7-4514-F308-0F21203687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003A715-A8AB-5AAE-E584-32A12876DE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118684-78C2-43B5-888E-F07B7F49F5A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442983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0004E90-6106-02D3-9720-7AFB41B826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315752F3-03A9-7B4A-43E5-1AB353DB360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DADAFB2-FA14-7327-80AD-360FFCE0232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8A8EBA-BC5D-463F-A6C8-C45B8714C103}" type="datetimeFigureOut">
              <a:rPr lang="ru-RU" smtClean="0"/>
              <a:t>23.04.2023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F37B443-B509-EA3B-6B7E-DBDFD980B64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7333B6E-EA0B-7E58-555E-15FA2CDA3A7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118684-78C2-43B5-888E-F07B7F49F5A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623480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5" r:id="rId1"/>
    <p:sldLayoutId id="2147483726" r:id="rId2"/>
    <p:sldLayoutId id="2147483727" r:id="rId3"/>
    <p:sldLayoutId id="2147483728" r:id="rId4"/>
    <p:sldLayoutId id="2147483729" r:id="rId5"/>
    <p:sldLayoutId id="2147483730" r:id="rId6"/>
    <p:sldLayoutId id="2147483731" r:id="rId7"/>
    <p:sldLayoutId id="2147483732" r:id="rId8"/>
    <p:sldLayoutId id="2147483733" r:id="rId9"/>
    <p:sldLayoutId id="2147483734" r:id="rId10"/>
    <p:sldLayoutId id="214748373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jp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DFAC935E-97AC-3480-A150-7855B3B3446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165600" y="674255"/>
            <a:ext cx="7195127" cy="3980872"/>
          </a:xfrm>
        </p:spPr>
        <p:txBody>
          <a:bodyPr anchor="b">
            <a:normAutofit/>
          </a:bodyPr>
          <a:lstStyle/>
          <a:p>
            <a:pPr>
              <a:spcBef>
                <a:spcPts val="0"/>
              </a:spcBef>
            </a:pPr>
            <a:r>
              <a:rPr lang="ru-RU" sz="2800" dirty="0">
                <a:ea typeface="Arial" panose="020B0604020202020204" pitchFamily="34" charset="0"/>
              </a:rPr>
              <a:t>Прегравидарная подготовка </a:t>
            </a:r>
          </a:p>
          <a:p>
            <a:pPr>
              <a:spcBef>
                <a:spcPts val="0"/>
              </a:spcBef>
            </a:pPr>
            <a:r>
              <a:rPr lang="ru-RU" sz="2800" dirty="0">
                <a:ea typeface="Arial" panose="020B0604020202020204" pitchFamily="34" charset="0"/>
              </a:rPr>
              <a:t>при снижении репродуктивного потенциала</a:t>
            </a:r>
            <a:endParaRPr lang="en-US" sz="2800" dirty="0">
              <a:ea typeface="Arial" panose="020B0604020202020204" pitchFamily="34" charset="0"/>
            </a:endParaRPr>
          </a:p>
          <a:p>
            <a:pPr>
              <a:spcBef>
                <a:spcPts val="0"/>
              </a:spcBef>
            </a:pPr>
            <a:r>
              <a:rPr lang="ru-RU" sz="2800" dirty="0">
                <a:ea typeface="Arial" panose="020B0604020202020204" pitchFamily="34" charset="0"/>
              </a:rPr>
              <a:t>как вклад в повышение </a:t>
            </a:r>
          </a:p>
          <a:p>
            <a:pPr>
              <a:spcBef>
                <a:spcPts val="0"/>
              </a:spcBef>
            </a:pPr>
            <a:r>
              <a:rPr lang="ru-RU" sz="2800" dirty="0">
                <a:ea typeface="Arial" panose="020B0604020202020204" pitchFamily="34" charset="0"/>
              </a:rPr>
              <a:t>показателей рождаемости </a:t>
            </a:r>
          </a:p>
          <a:p>
            <a:pPr algn="l"/>
            <a:endParaRPr lang="ru-RU" sz="1700" dirty="0">
              <a:latin typeface="Source Sans Pro" panose="020B0503030403020204" pitchFamily="34" charset="0"/>
              <a:ea typeface="Source Sans Pro" panose="020B0503030403020204" pitchFamily="34" charset="0"/>
            </a:endParaRPr>
          </a:p>
        </p:txBody>
      </p:sp>
      <p:pic>
        <p:nvPicPr>
          <p:cNvPr id="8" name="Picture 12">
            <a:extLst>
              <a:ext uri="{FF2B5EF4-FFF2-40B4-BE49-F238E27FC236}">
                <a16:creationId xmlns:a16="http://schemas.microsoft.com/office/drawing/2014/main" id="{1B406E17-1E53-3771-266B-125962A2C4F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63" r="55194"/>
          <a:stretch/>
        </p:blipFill>
        <p:spPr bwMode="auto">
          <a:xfrm>
            <a:off x="0" y="0"/>
            <a:ext cx="4119513" cy="6858000"/>
          </a:xfrm>
          <a:prstGeom prst="rect">
            <a:avLst/>
          </a:prstGeom>
          <a:noFill/>
          <a:effectLst>
            <a:softEdge rad="635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120113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 descr="Изображение выглядит как штриховой рисунок&#10;&#10;Автоматически созданное описание">
            <a:extLst>
              <a:ext uri="{FF2B5EF4-FFF2-40B4-BE49-F238E27FC236}">
                <a16:creationId xmlns:a16="http://schemas.microsoft.com/office/drawing/2014/main" id="{7ABA0F80-AFA6-E967-E329-8570751F35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5325" y="1022825"/>
            <a:ext cx="3876675" cy="4511199"/>
          </a:xfrm>
          <a:prstGeom prst="rect">
            <a:avLst/>
          </a:prstGeom>
        </p:spPr>
      </p:pic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DFAC935E-97AC-3480-A150-7855B3B3446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905250" y="943983"/>
            <a:ext cx="5038725" cy="5204389"/>
          </a:xfrm>
        </p:spPr>
        <p:txBody>
          <a:bodyPr/>
          <a:lstStyle/>
          <a:p>
            <a:pPr>
              <a:lnSpc>
                <a:spcPct val="115000"/>
              </a:lnSpc>
            </a:pPr>
            <a:r>
              <a:rPr lang="ru-RU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На протяжении последнего десятилетия в Воронежской области нарастает естественная убыль населения и снижается число женщин репродуктивного возраста. </a:t>
            </a:r>
          </a:p>
          <a:p>
            <a:pPr>
              <a:lnSpc>
                <a:spcPct val="115000"/>
              </a:lnSpc>
            </a:pPr>
            <a:r>
              <a:rPr lang="ru-RU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 </a:t>
            </a:r>
          </a:p>
          <a:p>
            <a:pPr>
              <a:lnSpc>
                <a:spcPct val="115000"/>
              </a:lnSpc>
            </a:pPr>
            <a:r>
              <a:rPr lang="ru-RU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Ключевая социальная тенденция последних лет — поздняя реализация репродуктивных планов. Средний возраст матери при рождении ребёнка превышает 28 лет.</a:t>
            </a:r>
          </a:p>
          <a:p>
            <a:pPr>
              <a:lnSpc>
                <a:spcPct val="115000"/>
              </a:lnSpc>
            </a:pPr>
            <a:endParaRPr lang="ru-RU" sz="1800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>
              <a:lnSpc>
                <a:spcPct val="115000"/>
              </a:lnSpc>
            </a:pPr>
            <a:r>
              <a:rPr lang="ru-RU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На этом фоне на первое место среди задач акушерско-гинекологической службы выходит борьба за каждую наступившую беременность.</a:t>
            </a:r>
          </a:p>
          <a:p>
            <a:pPr>
              <a:lnSpc>
                <a:spcPct val="115000"/>
              </a:lnSpc>
            </a:pPr>
            <a:endParaRPr lang="ru-RU" sz="1800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endParaRPr lang="ru-RU" dirty="0">
              <a:latin typeface="Source Sans Pro" panose="020B0503030403020204" pitchFamily="34" charset="0"/>
              <a:ea typeface="Source Sans Pro" panose="020B0503030403020204" pitchFamily="34" charset="0"/>
            </a:endParaRPr>
          </a:p>
        </p:txBody>
      </p:sp>
      <p:pic>
        <p:nvPicPr>
          <p:cNvPr id="4" name="Picture 12">
            <a:extLst>
              <a:ext uri="{FF2B5EF4-FFF2-40B4-BE49-F238E27FC236}">
                <a16:creationId xmlns:a16="http://schemas.microsoft.com/office/drawing/2014/main" id="{FED09B43-26F9-C08C-5410-259E7245724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63" r="55194"/>
          <a:stretch/>
        </p:blipFill>
        <p:spPr bwMode="auto">
          <a:xfrm>
            <a:off x="0" y="0"/>
            <a:ext cx="4119513" cy="6858000"/>
          </a:xfrm>
          <a:prstGeom prst="rect">
            <a:avLst/>
          </a:prstGeom>
          <a:noFill/>
          <a:effectLst>
            <a:softEdge rad="635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A0D61421-1AA0-7B2D-D42F-7B1FF076F226}"/>
              </a:ext>
            </a:extLst>
          </p:cNvPr>
          <p:cNvSpPr/>
          <p:nvPr/>
        </p:nvSpPr>
        <p:spPr>
          <a:xfrm>
            <a:off x="10259760" y="233660"/>
            <a:ext cx="51167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?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ED843817-3762-91DC-0092-506EAD1BD201}"/>
              </a:ext>
            </a:extLst>
          </p:cNvPr>
          <p:cNvSpPr/>
          <p:nvPr/>
        </p:nvSpPr>
        <p:spPr>
          <a:xfrm>
            <a:off x="10774110" y="281285"/>
            <a:ext cx="51167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20699999"/>
              </a:camera>
              <a:lightRig rig="threePt" dir="t"/>
            </a:scene3d>
          </a:bodyPr>
          <a:lstStyle/>
          <a:p>
            <a:pPr algn="ctr"/>
            <a:r>
              <a:rPr lang="ru-RU" sz="5400" b="1" cap="none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?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FD2F89E3-F51F-5ECC-C540-FD304F5BF93B}"/>
              </a:ext>
            </a:extLst>
          </p:cNvPr>
          <p:cNvSpPr/>
          <p:nvPr/>
        </p:nvSpPr>
        <p:spPr>
          <a:xfrm>
            <a:off x="9697785" y="300335"/>
            <a:ext cx="51167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1200000"/>
              </a:camera>
              <a:lightRig rig="threePt" dir="t"/>
            </a:scene3d>
          </a:bodyPr>
          <a:lstStyle/>
          <a:p>
            <a:pPr algn="ctr"/>
            <a:r>
              <a:rPr lang="ru-RU" sz="5400" b="1" cap="none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31860105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21ABC53F-46E4-BE56-0E7A-145833F5932E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accent5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8010942" y="139944"/>
            <a:ext cx="4181058" cy="3429312"/>
          </a:xfrm>
          <a:prstGeom prst="rect">
            <a:avLst/>
          </a:prstGeom>
        </p:spPr>
      </p:pic>
      <p:pic>
        <p:nvPicPr>
          <p:cNvPr id="8" name="Picture 12">
            <a:extLst>
              <a:ext uri="{FF2B5EF4-FFF2-40B4-BE49-F238E27FC236}">
                <a16:creationId xmlns:a16="http://schemas.microsoft.com/office/drawing/2014/main" id="{BC984365-938D-CA89-39DE-B647B2BAE92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63" r="55194"/>
          <a:stretch/>
        </p:blipFill>
        <p:spPr bwMode="auto">
          <a:xfrm>
            <a:off x="0" y="0"/>
            <a:ext cx="4119513" cy="6858000"/>
          </a:xfrm>
          <a:prstGeom prst="rect">
            <a:avLst/>
          </a:prstGeom>
          <a:noFill/>
          <a:effectLst>
            <a:softEdge rad="635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DFAC935E-97AC-3480-A150-7855B3B3446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552826" y="360685"/>
            <a:ext cx="4533900" cy="4806864"/>
          </a:xfrm>
        </p:spPr>
        <p:txBody>
          <a:bodyPr>
            <a:normAutofit/>
          </a:bodyPr>
          <a:lstStyle/>
          <a:p>
            <a:r>
              <a:rPr lang="ru-RU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С возрастом происходит «накопление» гинекологической патологии – появление и прогрессирование гинекологических заболеваний. </a:t>
            </a:r>
            <a:endParaRPr lang="ru-RU" sz="1800" dirty="0">
              <a:latin typeface="Arial" panose="020B0604020202020204" pitchFamily="34" charset="0"/>
              <a:ea typeface="Arial" panose="020B0604020202020204" pitchFamily="34" charset="0"/>
            </a:endParaRPr>
          </a:p>
          <a:p>
            <a:r>
              <a:rPr lang="ru-RU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Кроме того, пациенткам приходится сталкиваться с последствиями проведенного хирургического лечения.</a:t>
            </a:r>
            <a:endParaRPr lang="ru-RU" sz="1800" dirty="0">
              <a:latin typeface="Arial" panose="020B0604020202020204" pitchFamily="34" charset="0"/>
              <a:ea typeface="Arial" panose="020B0604020202020204" pitchFamily="34" charset="0"/>
            </a:endParaRPr>
          </a:p>
          <a:p>
            <a:r>
              <a:rPr lang="ru-RU" sz="1800" dirty="0">
                <a:latin typeface="Arial" panose="020B0604020202020204" pitchFamily="34" charset="0"/>
                <a:ea typeface="Arial" panose="020B0604020202020204" pitchFamily="34" charset="0"/>
              </a:rPr>
              <a:t>Женщины со сниженным в результате гинекологических заболеваний репродуктивным потенциалом нуждаются в специальной подготовке к беременности, включая не только витаминотерапию, но и санацию заболеваний, при необходимости – хирургическую коррекцию, реабилитационные мероприятия, физиотерапию и пр.</a:t>
            </a:r>
            <a:endParaRPr lang="ru-RU" sz="1800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endParaRPr lang="ru-RU" dirty="0">
              <a:latin typeface="Source Sans Pro" panose="020B0503030403020204" pitchFamily="34" charset="0"/>
              <a:ea typeface="Source Sans Pro" panose="020B0503030403020204" pitchFamily="34" charset="0"/>
            </a:endParaRPr>
          </a:p>
        </p:txBody>
      </p:sp>
      <p:pic>
        <p:nvPicPr>
          <p:cNvPr id="6" name="Рисунок 5" descr="Изображение выглядит как диаграмма&#10;&#10;Автоматически созданное описание">
            <a:extLst>
              <a:ext uri="{FF2B5EF4-FFF2-40B4-BE49-F238E27FC236}">
                <a16:creationId xmlns:a16="http://schemas.microsoft.com/office/drawing/2014/main" id="{EFBE2529-4BF3-8D2E-BFF9-D15780F07C8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6687" y="5023735"/>
            <a:ext cx="3270847" cy="171396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0" name="Облачко с текстом: овальное 9">
            <a:extLst>
              <a:ext uri="{FF2B5EF4-FFF2-40B4-BE49-F238E27FC236}">
                <a16:creationId xmlns:a16="http://schemas.microsoft.com/office/drawing/2014/main" id="{22A613B4-D70F-E79F-3C4D-13DB107B52E8}"/>
              </a:ext>
            </a:extLst>
          </p:cNvPr>
          <p:cNvSpPr/>
          <p:nvPr/>
        </p:nvSpPr>
        <p:spPr>
          <a:xfrm>
            <a:off x="8865193" y="3724275"/>
            <a:ext cx="3212507" cy="1478155"/>
          </a:xfrm>
          <a:prstGeom prst="wedgeEllipseCallout">
            <a:avLst>
              <a:gd name="adj1" fmla="val -42283"/>
              <a:gd name="adj2" fmla="val 63383"/>
            </a:avLst>
          </a:prstGeom>
          <a:solidFill>
            <a:schemeClr val="bg1"/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>
                <a:solidFill>
                  <a:schemeClr val="tx1"/>
                </a:solidFill>
              </a:rPr>
              <a:t>Случаи предрака шейки матки, выявленные у женщин репродуктивного возраста в Перинатальном центре Воронежа в 2022 году, данные годового отчета</a:t>
            </a:r>
          </a:p>
        </p:txBody>
      </p:sp>
    </p:spTree>
    <p:extLst>
      <p:ext uri="{BB962C8B-B14F-4D97-AF65-F5344CB8AC3E}">
        <p14:creationId xmlns:p14="http://schemas.microsoft.com/office/powerpoint/2010/main" val="36732110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DFAC935E-97AC-3480-A150-7855B3B3446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09651" y="0"/>
            <a:ext cx="8077200" cy="2127904"/>
          </a:xfrm>
        </p:spPr>
        <p:txBody>
          <a:bodyPr>
            <a:normAutofit fontScale="47500" lnSpcReduction="20000"/>
          </a:bodyPr>
          <a:lstStyle/>
          <a:p>
            <a:pPr>
              <a:lnSpc>
                <a:spcPct val="115000"/>
              </a:lnSpc>
              <a:spcBef>
                <a:spcPts val="0"/>
              </a:spcBef>
            </a:pPr>
            <a:r>
              <a:rPr lang="ru-RU" sz="4500" dirty="0">
                <a:latin typeface="Arial" panose="020B0604020202020204" pitchFamily="34" charset="0"/>
                <a:ea typeface="Arial" panose="020B0604020202020204" pitchFamily="34" charset="0"/>
              </a:rPr>
              <a:t>Согласно программе прегравидарной подготовки, </a:t>
            </a:r>
          </a:p>
          <a:p>
            <a:pPr>
              <a:lnSpc>
                <a:spcPct val="115000"/>
              </a:lnSpc>
              <a:spcBef>
                <a:spcPts val="0"/>
              </a:spcBef>
            </a:pPr>
            <a:r>
              <a:rPr lang="ru-RU" sz="4500" dirty="0">
                <a:latin typeface="Arial" panose="020B0604020202020204" pitchFamily="34" charset="0"/>
                <a:ea typeface="Arial" panose="020B0604020202020204" pitchFamily="34" charset="0"/>
              </a:rPr>
              <a:t>при</a:t>
            </a:r>
            <a:r>
              <a:rPr lang="ru-RU" sz="45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планировании беременности пациентками с отягощённым акушерско-гинекологическим анамнезом врачи женских консультаций направляют их для лечения и дообследования </a:t>
            </a:r>
          </a:p>
          <a:p>
            <a:pPr>
              <a:lnSpc>
                <a:spcPct val="115000"/>
              </a:lnSpc>
              <a:spcBef>
                <a:spcPts val="0"/>
              </a:spcBef>
            </a:pPr>
            <a:r>
              <a:rPr lang="ru-RU" sz="45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в консультативно-диагностическое отделение </a:t>
            </a:r>
          </a:p>
          <a:p>
            <a:pPr>
              <a:lnSpc>
                <a:spcPct val="115000"/>
              </a:lnSpc>
              <a:spcBef>
                <a:spcPts val="0"/>
              </a:spcBef>
            </a:pPr>
            <a:r>
              <a:rPr lang="ru-RU" sz="45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Перинатального центра.</a:t>
            </a:r>
            <a:endParaRPr lang="ru-RU" sz="1800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>
              <a:lnSpc>
                <a:spcPct val="115000"/>
              </a:lnSpc>
            </a:pPr>
            <a:endParaRPr lang="ru-RU" sz="1800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>
              <a:lnSpc>
                <a:spcPct val="115000"/>
              </a:lnSpc>
            </a:pPr>
            <a:endParaRPr lang="ru-RU" sz="1800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>
              <a:lnSpc>
                <a:spcPct val="115000"/>
              </a:lnSpc>
            </a:pPr>
            <a:endParaRPr lang="ru-RU" sz="1800" dirty="0"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pic>
        <p:nvPicPr>
          <p:cNvPr id="5" name="Picture 12">
            <a:extLst>
              <a:ext uri="{FF2B5EF4-FFF2-40B4-BE49-F238E27FC236}">
                <a16:creationId xmlns:a16="http://schemas.microsoft.com/office/drawing/2014/main" id="{C322230E-4D0B-CEFD-220F-58F9BD488A9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63" r="55194"/>
          <a:stretch/>
        </p:blipFill>
        <p:spPr bwMode="auto">
          <a:xfrm>
            <a:off x="0" y="277412"/>
            <a:ext cx="3952875" cy="6580588"/>
          </a:xfrm>
          <a:prstGeom prst="rect">
            <a:avLst/>
          </a:prstGeom>
          <a:noFill/>
          <a:effectLst>
            <a:softEdge rad="635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6A76C630-575E-7B47-9135-EB1B6D23E690}"/>
              </a:ext>
            </a:extLst>
          </p:cNvPr>
          <p:cNvSpPr txBox="1"/>
          <p:nvPr/>
        </p:nvSpPr>
        <p:spPr>
          <a:xfrm>
            <a:off x="8382000" y="2014495"/>
            <a:ext cx="3735938" cy="48435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</a:pPr>
            <a:r>
              <a:rPr lang="ru-RU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Связь между гинекологами районных и городских консультаций с КДО осуществляется </a:t>
            </a:r>
            <a:r>
              <a:rPr lang="ru-RU" dirty="0">
                <a:latin typeface="Arial" panose="020B0604020202020204" pitchFamily="34" charset="0"/>
                <a:ea typeface="Arial" panose="020B0604020202020204" pitchFamily="34" charset="0"/>
              </a:rPr>
              <a:t>с  </a:t>
            </a:r>
            <a:r>
              <a:rPr lang="ru-RU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помощью телемедицины, ЭМИС, через кураторов районов и главных внештатных специалистов, многие из которых являются сотрудниками КДО. В рамках проекта прегравидарной подготовки проводится целенаправленный поиск и выявление пациенток с отягощённым анамнезом для приглашения в КДО.</a:t>
            </a:r>
          </a:p>
        </p:txBody>
      </p:sp>
      <p:pic>
        <p:nvPicPr>
          <p:cNvPr id="11" name="Рисунок 10" descr="Изображение выглядит как текст, газета&#10;&#10;Автоматически созданное описание">
            <a:extLst>
              <a:ext uri="{FF2B5EF4-FFF2-40B4-BE49-F238E27FC236}">
                <a16:creationId xmlns:a16="http://schemas.microsoft.com/office/drawing/2014/main" id="{2BBB950A-9E62-EFB2-F5E9-F88C9A02BF9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8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4605" y="2158711"/>
            <a:ext cx="4841772" cy="3394364"/>
          </a:xfrm>
          <a:prstGeom prst="rect">
            <a:avLst/>
          </a:prstGeom>
          <a:effectLst>
            <a:softEdge rad="317500"/>
          </a:effectLst>
        </p:spPr>
      </p:pic>
      <p:pic>
        <p:nvPicPr>
          <p:cNvPr id="13" name="Рисунок 12" descr="Изображение выглядит как трава, на открытом воздухе, небо, дерево&#10;&#10;Автоматически созданное описание">
            <a:extLst>
              <a:ext uri="{FF2B5EF4-FFF2-40B4-BE49-F238E27FC236}">
                <a16:creationId xmlns:a16="http://schemas.microsoft.com/office/drawing/2014/main" id="{E882FA51-5863-3FA8-57CF-7F165CE4562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alphaModFix amt="8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858" t="7285" r="13039" b="21924"/>
          <a:stretch/>
        </p:blipFill>
        <p:spPr>
          <a:xfrm>
            <a:off x="8859305" y="0"/>
            <a:ext cx="3332695" cy="2243579"/>
          </a:xfrm>
          <a:prstGeom prst="rect">
            <a:avLst/>
          </a:prstGeom>
          <a:effectLst>
            <a:softEdge rad="317500"/>
          </a:effectLst>
        </p:spPr>
      </p:pic>
    </p:spTree>
    <p:extLst>
      <p:ext uri="{BB962C8B-B14F-4D97-AF65-F5344CB8AC3E}">
        <p14:creationId xmlns:p14="http://schemas.microsoft.com/office/powerpoint/2010/main" val="31578732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2">
            <a:extLst>
              <a:ext uri="{FF2B5EF4-FFF2-40B4-BE49-F238E27FC236}">
                <a16:creationId xmlns:a16="http://schemas.microsoft.com/office/drawing/2014/main" id="{B96B4587-1ED1-2FF9-AC63-473693B0C14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63" r="55194"/>
          <a:stretch/>
        </p:blipFill>
        <p:spPr bwMode="auto">
          <a:xfrm>
            <a:off x="0" y="0"/>
            <a:ext cx="4119513" cy="6858000"/>
          </a:xfrm>
          <a:prstGeom prst="rect">
            <a:avLst/>
          </a:prstGeom>
          <a:noFill/>
          <a:effectLst>
            <a:softEdge rad="635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DFAC935E-97AC-3480-A150-7855B3B3446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186729" y="179462"/>
            <a:ext cx="3005271" cy="6528987"/>
          </a:xfrm>
        </p:spPr>
        <p:txBody>
          <a:bodyPr>
            <a:noAutofit/>
          </a:bodyPr>
          <a:lstStyle/>
          <a:p>
            <a:pPr>
              <a:lnSpc>
                <a:spcPct val="115000"/>
              </a:lnSpc>
            </a:pPr>
            <a:r>
              <a:rPr lang="ru-RU" sz="16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Особенностью отделения является связь с хирургическими отделениями Перинатального центра.</a:t>
            </a:r>
          </a:p>
          <a:p>
            <a:pPr>
              <a:lnSpc>
                <a:spcPct val="115000"/>
              </a:lnSpc>
            </a:pPr>
            <a:r>
              <a:rPr lang="ru-RU" sz="1600" dirty="0">
                <a:latin typeface="Arial" panose="020B0604020202020204" pitchFamily="34" charset="0"/>
                <a:ea typeface="Arial" panose="020B0604020202020204" pitchFamily="34" charset="0"/>
              </a:rPr>
              <a:t>В </a:t>
            </a:r>
            <a:r>
              <a:rPr lang="ru-RU" sz="16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рамках отделения работает хирургическая комиссия для выбора оптимальной оперативной тактики при необходимости коррекции гинекологической патологии (метропластика, циркляж, миомэктомия и др.)</a:t>
            </a:r>
          </a:p>
          <a:p>
            <a:pPr>
              <a:lnSpc>
                <a:spcPct val="115000"/>
              </a:lnSpc>
            </a:pPr>
            <a:r>
              <a:rPr lang="ru-RU" sz="1600" dirty="0">
                <a:latin typeface="Arial" panose="020B0604020202020204" pitchFamily="34" charset="0"/>
                <a:ea typeface="Arial" panose="020B0604020202020204" pitchFamily="34" charset="0"/>
              </a:rPr>
              <a:t>А</a:t>
            </a:r>
            <a:r>
              <a:rPr lang="ru-RU" sz="16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также существует возможность в рамках программы прегравидарной подготовки сразу передавать под наблюдение КДО пациенток, перенесших хирургические вмешательства, чреватые  снижением репродуктивного потенциала.</a:t>
            </a:r>
          </a:p>
        </p:txBody>
      </p:sp>
      <p:sp>
        <p:nvSpPr>
          <p:cNvPr id="2" name="Прямоугольник: скругленные углы 1">
            <a:extLst>
              <a:ext uri="{FF2B5EF4-FFF2-40B4-BE49-F238E27FC236}">
                <a16:creationId xmlns:a16="http://schemas.microsoft.com/office/drawing/2014/main" id="{335A4E84-BC77-B4ED-CF5A-368E04B1880C}"/>
              </a:ext>
            </a:extLst>
          </p:cNvPr>
          <p:cNvSpPr/>
          <p:nvPr/>
        </p:nvSpPr>
        <p:spPr>
          <a:xfrm>
            <a:off x="4050708" y="2700471"/>
            <a:ext cx="3255948" cy="1162228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15000"/>
              </a:lnSpc>
            </a:pPr>
            <a:r>
              <a:rPr lang="ru-RU" sz="18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Консультативно-диагностическое отделение </a:t>
            </a:r>
          </a:p>
        </p:txBody>
      </p:sp>
      <p:sp>
        <p:nvSpPr>
          <p:cNvPr id="4" name="Прямоугольник: скругленные углы 3">
            <a:extLst>
              <a:ext uri="{FF2B5EF4-FFF2-40B4-BE49-F238E27FC236}">
                <a16:creationId xmlns:a16="http://schemas.microsoft.com/office/drawing/2014/main" id="{00BF3EC8-A281-288D-489E-676CA5B1AB66}"/>
              </a:ext>
            </a:extLst>
          </p:cNvPr>
          <p:cNvSpPr/>
          <p:nvPr/>
        </p:nvSpPr>
        <p:spPr>
          <a:xfrm>
            <a:off x="4597637" y="675119"/>
            <a:ext cx="2136449" cy="1085314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Приёмы по гинекологической эндокринологии</a:t>
            </a:r>
          </a:p>
        </p:txBody>
      </p:sp>
      <p:sp>
        <p:nvSpPr>
          <p:cNvPr id="5" name="Прямоугольник: скругленные углы 4">
            <a:extLst>
              <a:ext uri="{FF2B5EF4-FFF2-40B4-BE49-F238E27FC236}">
                <a16:creationId xmlns:a16="http://schemas.microsoft.com/office/drawing/2014/main" id="{0BCF295D-0EF0-5D50-3C74-C94ED6E049D9}"/>
              </a:ext>
            </a:extLst>
          </p:cNvPr>
          <p:cNvSpPr/>
          <p:nvPr/>
        </p:nvSpPr>
        <p:spPr>
          <a:xfrm>
            <a:off x="2338698" y="1408633"/>
            <a:ext cx="2136449" cy="1061102"/>
          </a:xfrm>
          <a:prstGeom prst="roundRect">
            <a:avLst/>
          </a:prstGeom>
          <a:solidFill>
            <a:schemeClr val="bg1">
              <a:alpha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Приёмы по патологии шейки матки</a:t>
            </a:r>
          </a:p>
        </p:txBody>
      </p:sp>
      <p:sp>
        <p:nvSpPr>
          <p:cNvPr id="6" name="Прямоугольник: скругленные углы 5">
            <a:extLst>
              <a:ext uri="{FF2B5EF4-FFF2-40B4-BE49-F238E27FC236}">
                <a16:creationId xmlns:a16="http://schemas.microsoft.com/office/drawing/2014/main" id="{DCBDCAF1-E6B3-762F-4222-793B698ADEBA}"/>
              </a:ext>
            </a:extLst>
          </p:cNvPr>
          <p:cNvSpPr/>
          <p:nvPr/>
        </p:nvSpPr>
        <p:spPr>
          <a:xfrm>
            <a:off x="6987612" y="1407210"/>
            <a:ext cx="2136449" cy="1130891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Приёмы по воспалительным и опухолевым  заболеваниям</a:t>
            </a:r>
          </a:p>
        </p:txBody>
      </p:sp>
      <p:sp>
        <p:nvSpPr>
          <p:cNvPr id="8" name="Прямоугольник: скругленные углы 7">
            <a:extLst>
              <a:ext uri="{FF2B5EF4-FFF2-40B4-BE49-F238E27FC236}">
                <a16:creationId xmlns:a16="http://schemas.microsoft.com/office/drawing/2014/main" id="{78C1456B-BCEE-D0B9-58F8-AB5A1DD79F2F}"/>
              </a:ext>
            </a:extLst>
          </p:cNvPr>
          <p:cNvSpPr/>
          <p:nvPr/>
        </p:nvSpPr>
        <p:spPr>
          <a:xfrm>
            <a:off x="4610454" y="4777099"/>
            <a:ext cx="2166361" cy="1162229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Приём уролога-андролога</a:t>
            </a:r>
          </a:p>
        </p:txBody>
      </p:sp>
      <p:sp>
        <p:nvSpPr>
          <p:cNvPr id="12" name="Прямоугольник: скругленные углы 11">
            <a:extLst>
              <a:ext uri="{FF2B5EF4-FFF2-40B4-BE49-F238E27FC236}">
                <a16:creationId xmlns:a16="http://schemas.microsoft.com/office/drawing/2014/main" id="{4FE615A2-C083-AC19-5397-F40FDCDD4718}"/>
              </a:ext>
            </a:extLst>
          </p:cNvPr>
          <p:cNvSpPr/>
          <p:nvPr/>
        </p:nvSpPr>
        <p:spPr>
          <a:xfrm>
            <a:off x="7053127" y="4042162"/>
            <a:ext cx="2136449" cy="1187864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Приём психолога</a:t>
            </a:r>
          </a:p>
        </p:txBody>
      </p:sp>
      <p:sp>
        <p:nvSpPr>
          <p:cNvPr id="13" name="Прямоугольник: скругленные углы 12">
            <a:extLst>
              <a:ext uri="{FF2B5EF4-FFF2-40B4-BE49-F238E27FC236}">
                <a16:creationId xmlns:a16="http://schemas.microsoft.com/office/drawing/2014/main" id="{7404D7CB-6652-DDBE-E79E-CFC65C5F353E}"/>
              </a:ext>
            </a:extLst>
          </p:cNvPr>
          <p:cNvSpPr/>
          <p:nvPr/>
        </p:nvSpPr>
        <p:spPr>
          <a:xfrm>
            <a:off x="2317333" y="4110528"/>
            <a:ext cx="2136449" cy="1128046"/>
          </a:xfrm>
          <a:prstGeom prst="roundRect">
            <a:avLst/>
          </a:prstGeom>
          <a:solidFill>
            <a:schemeClr val="bg1">
              <a:alpha val="74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Приём терапевта</a:t>
            </a:r>
          </a:p>
        </p:txBody>
      </p:sp>
      <p:cxnSp>
        <p:nvCxnSpPr>
          <p:cNvPr id="16" name="Прямая со стрелкой 15">
            <a:extLst>
              <a:ext uri="{FF2B5EF4-FFF2-40B4-BE49-F238E27FC236}">
                <a16:creationId xmlns:a16="http://schemas.microsoft.com/office/drawing/2014/main" id="{367AD086-9A1B-D584-C79D-9135BBCED1E6}"/>
              </a:ext>
            </a:extLst>
          </p:cNvPr>
          <p:cNvCxnSpPr>
            <a:stCxn id="2" idx="0"/>
            <a:endCxn id="4" idx="2"/>
          </p:cNvCxnSpPr>
          <p:nvPr/>
        </p:nvCxnSpPr>
        <p:spPr>
          <a:xfrm flipH="1" flipV="1">
            <a:off x="5665862" y="1760433"/>
            <a:ext cx="12820" cy="94003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 стрелкой 17">
            <a:extLst>
              <a:ext uri="{FF2B5EF4-FFF2-40B4-BE49-F238E27FC236}">
                <a16:creationId xmlns:a16="http://schemas.microsoft.com/office/drawing/2014/main" id="{896BC6A5-5F35-81B1-21FC-9A556E55F4E6}"/>
              </a:ext>
            </a:extLst>
          </p:cNvPr>
          <p:cNvCxnSpPr>
            <a:cxnSpLocks/>
            <a:stCxn id="2" idx="2"/>
            <a:endCxn id="8" idx="0"/>
          </p:cNvCxnSpPr>
          <p:nvPr/>
        </p:nvCxnSpPr>
        <p:spPr>
          <a:xfrm>
            <a:off x="5678682" y="3862699"/>
            <a:ext cx="14953" cy="9144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 стрелкой 19">
            <a:extLst>
              <a:ext uri="{FF2B5EF4-FFF2-40B4-BE49-F238E27FC236}">
                <a16:creationId xmlns:a16="http://schemas.microsoft.com/office/drawing/2014/main" id="{3218ED84-4CB7-9D7B-D095-44852AA486EA}"/>
              </a:ext>
            </a:extLst>
          </p:cNvPr>
          <p:cNvCxnSpPr>
            <a:stCxn id="2" idx="1"/>
            <a:endCxn id="13" idx="0"/>
          </p:cNvCxnSpPr>
          <p:nvPr/>
        </p:nvCxnSpPr>
        <p:spPr>
          <a:xfrm flipH="1">
            <a:off x="3385558" y="3281585"/>
            <a:ext cx="665150" cy="82894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 стрелкой 21">
            <a:extLst>
              <a:ext uri="{FF2B5EF4-FFF2-40B4-BE49-F238E27FC236}">
                <a16:creationId xmlns:a16="http://schemas.microsoft.com/office/drawing/2014/main" id="{2A2741D6-4096-21EC-F117-B6B542084F4E}"/>
              </a:ext>
            </a:extLst>
          </p:cNvPr>
          <p:cNvCxnSpPr>
            <a:stCxn id="2" idx="1"/>
            <a:endCxn id="5" idx="2"/>
          </p:cNvCxnSpPr>
          <p:nvPr/>
        </p:nvCxnSpPr>
        <p:spPr>
          <a:xfrm flipH="1" flipV="1">
            <a:off x="3406923" y="2469735"/>
            <a:ext cx="643785" cy="81185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 стрелкой 23">
            <a:extLst>
              <a:ext uri="{FF2B5EF4-FFF2-40B4-BE49-F238E27FC236}">
                <a16:creationId xmlns:a16="http://schemas.microsoft.com/office/drawing/2014/main" id="{09648DD3-0E2D-3389-2610-13F6AABB744A}"/>
              </a:ext>
            </a:extLst>
          </p:cNvPr>
          <p:cNvCxnSpPr>
            <a:stCxn id="2" idx="3"/>
            <a:endCxn id="6" idx="2"/>
          </p:cNvCxnSpPr>
          <p:nvPr/>
        </p:nvCxnSpPr>
        <p:spPr>
          <a:xfrm flipV="1">
            <a:off x="7306656" y="2538101"/>
            <a:ext cx="749181" cy="74348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Прямая со стрелкой 25">
            <a:extLst>
              <a:ext uri="{FF2B5EF4-FFF2-40B4-BE49-F238E27FC236}">
                <a16:creationId xmlns:a16="http://schemas.microsoft.com/office/drawing/2014/main" id="{7F1A8EA8-B9A1-EAF4-E80B-C8770D9C8CE8}"/>
              </a:ext>
            </a:extLst>
          </p:cNvPr>
          <p:cNvCxnSpPr>
            <a:stCxn id="2" idx="3"/>
            <a:endCxn id="12" idx="0"/>
          </p:cNvCxnSpPr>
          <p:nvPr/>
        </p:nvCxnSpPr>
        <p:spPr>
          <a:xfrm>
            <a:off x="7306656" y="3281585"/>
            <a:ext cx="814696" cy="76057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2768773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3594C4CD-09AC-BE3B-0D2E-2B1E88DC3E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4120896" cy="6858000"/>
          </a:xfrm>
          <a:prstGeom prst="rect">
            <a:avLst/>
          </a:prstGeom>
        </p:spPr>
      </p:pic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DFAC935E-97AC-3480-A150-7855B3B3446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170490" y="119641"/>
            <a:ext cx="6580261" cy="2418460"/>
          </a:xfrm>
        </p:spPr>
        <p:txBody>
          <a:bodyPr>
            <a:normAutofit lnSpcReduction="10000"/>
          </a:bodyPr>
          <a:lstStyle/>
          <a:p>
            <a:pPr>
              <a:lnSpc>
                <a:spcPct val="115000"/>
              </a:lnSpc>
            </a:pPr>
            <a:r>
              <a:rPr lang="ru-RU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Консультативно-диагностическое отделение имеет дневной стационар с возможностью проведения малых гинекологических операций. </a:t>
            </a:r>
          </a:p>
          <a:p>
            <a:pPr>
              <a:lnSpc>
                <a:spcPct val="115000"/>
              </a:lnSpc>
            </a:pPr>
            <a:r>
              <a:rPr lang="ru-RU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Налажено взаимодействие с физиотерапевтическим отделением Перинатального центра для максимального использования восстановительных возможностей физиотерапии.  </a:t>
            </a:r>
          </a:p>
          <a:p>
            <a:endParaRPr lang="ru-RU" dirty="0">
              <a:latin typeface="Source Sans Pro" panose="020B0503030403020204" pitchFamily="34" charset="0"/>
              <a:ea typeface="Source Sans Pro" panose="020B0503030403020204" pitchFamily="34" charset="0"/>
            </a:endParaRPr>
          </a:p>
        </p:txBody>
      </p:sp>
      <p:sp>
        <p:nvSpPr>
          <p:cNvPr id="6" name="Прямоугольник: скругленные углы 5">
            <a:extLst>
              <a:ext uri="{FF2B5EF4-FFF2-40B4-BE49-F238E27FC236}">
                <a16:creationId xmlns:a16="http://schemas.microsoft.com/office/drawing/2014/main" id="{457D348F-D77A-2851-3B57-ADA03F74482E}"/>
              </a:ext>
            </a:extLst>
          </p:cNvPr>
          <p:cNvSpPr/>
          <p:nvPr/>
        </p:nvSpPr>
        <p:spPr>
          <a:xfrm>
            <a:off x="5148486" y="2650176"/>
            <a:ext cx="2486825" cy="880217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Выработка стратегии квалифицированными специалистами</a:t>
            </a:r>
          </a:p>
        </p:txBody>
      </p:sp>
      <p:sp>
        <p:nvSpPr>
          <p:cNvPr id="8" name="Прямоугольник: скругленные углы 7">
            <a:extLst>
              <a:ext uri="{FF2B5EF4-FFF2-40B4-BE49-F238E27FC236}">
                <a16:creationId xmlns:a16="http://schemas.microsoft.com/office/drawing/2014/main" id="{05B0AEDC-1E8C-A505-C225-8E79CD3E39FB}"/>
              </a:ext>
            </a:extLst>
          </p:cNvPr>
          <p:cNvSpPr/>
          <p:nvPr/>
        </p:nvSpPr>
        <p:spPr>
          <a:xfrm>
            <a:off x="1813310" y="5560997"/>
            <a:ext cx="2597922" cy="880217"/>
          </a:xfrm>
          <a:prstGeom prst="roundRect">
            <a:avLst/>
          </a:prstGeom>
          <a:solidFill>
            <a:schemeClr val="bg1">
              <a:alpha val="77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психологическая помощь</a:t>
            </a:r>
          </a:p>
        </p:txBody>
      </p:sp>
      <p:sp>
        <p:nvSpPr>
          <p:cNvPr id="9" name="Прямоугольник: скругленные углы 8">
            <a:extLst>
              <a:ext uri="{FF2B5EF4-FFF2-40B4-BE49-F238E27FC236}">
                <a16:creationId xmlns:a16="http://schemas.microsoft.com/office/drawing/2014/main" id="{9C3EC861-5951-A2C3-AB26-6ECAA808ADEA}"/>
              </a:ext>
            </a:extLst>
          </p:cNvPr>
          <p:cNvSpPr/>
          <p:nvPr/>
        </p:nvSpPr>
        <p:spPr>
          <a:xfrm>
            <a:off x="8409417" y="2504362"/>
            <a:ext cx="3620658" cy="1136591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Лабораторная диагностика (инфекции, гормональный спектр, цитология)</a:t>
            </a:r>
          </a:p>
        </p:txBody>
      </p:sp>
      <p:sp>
        <p:nvSpPr>
          <p:cNvPr id="10" name="Прямоугольник: скругленные углы 9">
            <a:extLst>
              <a:ext uri="{FF2B5EF4-FFF2-40B4-BE49-F238E27FC236}">
                <a16:creationId xmlns:a16="http://schemas.microsoft.com/office/drawing/2014/main" id="{DCD9AD5A-7D07-48BB-BD60-320BC19FB75B}"/>
              </a:ext>
            </a:extLst>
          </p:cNvPr>
          <p:cNvSpPr/>
          <p:nvPr/>
        </p:nvSpPr>
        <p:spPr>
          <a:xfrm>
            <a:off x="5093294" y="5576752"/>
            <a:ext cx="2563738" cy="880217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реабилитация</a:t>
            </a:r>
          </a:p>
        </p:txBody>
      </p:sp>
      <p:sp>
        <p:nvSpPr>
          <p:cNvPr id="11" name="Прямоугольник: скругленные углы 10">
            <a:extLst>
              <a:ext uri="{FF2B5EF4-FFF2-40B4-BE49-F238E27FC236}">
                <a16:creationId xmlns:a16="http://schemas.microsoft.com/office/drawing/2014/main" id="{DAC8C251-128A-FADE-7AF7-ADC82AC0D154}"/>
              </a:ext>
            </a:extLst>
          </p:cNvPr>
          <p:cNvSpPr/>
          <p:nvPr/>
        </p:nvSpPr>
        <p:spPr>
          <a:xfrm>
            <a:off x="5139937" y="4106609"/>
            <a:ext cx="2503917" cy="880217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Хирургическое </a:t>
            </a:r>
          </a:p>
          <a:p>
            <a:pPr algn="ctr"/>
            <a:r>
              <a:rPr lang="ru-RU" dirty="0">
                <a:solidFill>
                  <a:schemeClr val="tx1"/>
                </a:solidFill>
              </a:rPr>
              <a:t>лечение</a:t>
            </a:r>
          </a:p>
        </p:txBody>
      </p:sp>
      <p:sp>
        <p:nvSpPr>
          <p:cNvPr id="12" name="Стрелка: вниз 11">
            <a:extLst>
              <a:ext uri="{FF2B5EF4-FFF2-40B4-BE49-F238E27FC236}">
                <a16:creationId xmlns:a16="http://schemas.microsoft.com/office/drawing/2014/main" id="{FCBF81C0-8CAA-158D-38DF-86A711DC6C9E}"/>
              </a:ext>
            </a:extLst>
          </p:cNvPr>
          <p:cNvSpPr/>
          <p:nvPr/>
        </p:nvSpPr>
        <p:spPr>
          <a:xfrm>
            <a:off x="6276975" y="3533775"/>
            <a:ext cx="209550" cy="542925"/>
          </a:xfrm>
          <a:prstGeom prst="downArrow">
            <a:avLst/>
          </a:prstGeom>
          <a:gradFill flip="none" rotWithShape="1">
            <a:gsLst>
              <a:gs pos="0">
                <a:schemeClr val="accent3">
                  <a:lumMod val="0"/>
                  <a:lumOff val="100000"/>
                </a:schemeClr>
              </a:gs>
              <a:gs pos="35000">
                <a:schemeClr val="accent3">
                  <a:lumMod val="0"/>
                  <a:lumOff val="100000"/>
                </a:schemeClr>
              </a:gs>
              <a:gs pos="100000">
                <a:schemeClr val="accent3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Стрелка: вниз 12">
            <a:extLst>
              <a:ext uri="{FF2B5EF4-FFF2-40B4-BE49-F238E27FC236}">
                <a16:creationId xmlns:a16="http://schemas.microsoft.com/office/drawing/2014/main" id="{618A6A8C-6EA1-F6A2-453B-5067F984D825}"/>
              </a:ext>
            </a:extLst>
          </p:cNvPr>
          <p:cNvSpPr/>
          <p:nvPr/>
        </p:nvSpPr>
        <p:spPr>
          <a:xfrm>
            <a:off x="6267450" y="5000625"/>
            <a:ext cx="209550" cy="542925"/>
          </a:xfrm>
          <a:prstGeom prst="downArrow">
            <a:avLst/>
          </a:prstGeom>
          <a:gradFill flip="none" rotWithShape="1">
            <a:gsLst>
              <a:gs pos="0">
                <a:schemeClr val="accent3">
                  <a:lumMod val="0"/>
                  <a:lumOff val="100000"/>
                </a:schemeClr>
              </a:gs>
              <a:gs pos="35000">
                <a:schemeClr val="accent3">
                  <a:lumMod val="0"/>
                  <a:lumOff val="100000"/>
                </a:schemeClr>
              </a:gs>
              <a:gs pos="100000">
                <a:schemeClr val="accent3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Стрелка: вправо 14">
            <a:extLst>
              <a:ext uri="{FF2B5EF4-FFF2-40B4-BE49-F238E27FC236}">
                <a16:creationId xmlns:a16="http://schemas.microsoft.com/office/drawing/2014/main" id="{60017504-F5B0-50F8-BF9F-54EE3DE1D1F5}"/>
              </a:ext>
            </a:extLst>
          </p:cNvPr>
          <p:cNvSpPr/>
          <p:nvPr/>
        </p:nvSpPr>
        <p:spPr>
          <a:xfrm>
            <a:off x="4410075" y="5915025"/>
            <a:ext cx="666750" cy="219075"/>
          </a:xfrm>
          <a:prstGeom prst="rightArrow">
            <a:avLst/>
          </a:prstGeom>
          <a:gradFill>
            <a:gsLst>
              <a:gs pos="0">
                <a:schemeClr val="accent3">
                  <a:lumMod val="0"/>
                  <a:lumOff val="100000"/>
                </a:schemeClr>
              </a:gs>
              <a:gs pos="35000">
                <a:schemeClr val="accent3">
                  <a:lumMod val="0"/>
                  <a:lumOff val="100000"/>
                </a:schemeClr>
              </a:gs>
              <a:gs pos="100000">
                <a:schemeClr val="accent3">
                  <a:lumMod val="100000"/>
                </a:schemeClr>
              </a:gs>
            </a:gsLst>
            <a:path path="circle">
              <a:fillToRect l="50000" t="-80000" r="50000" b="180000"/>
            </a:path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Стрелка: влево 18">
            <a:extLst>
              <a:ext uri="{FF2B5EF4-FFF2-40B4-BE49-F238E27FC236}">
                <a16:creationId xmlns:a16="http://schemas.microsoft.com/office/drawing/2014/main" id="{DEE15499-DBC9-4557-2355-4E397996EA4E}"/>
              </a:ext>
            </a:extLst>
          </p:cNvPr>
          <p:cNvSpPr/>
          <p:nvPr/>
        </p:nvSpPr>
        <p:spPr>
          <a:xfrm>
            <a:off x="7648575" y="2971800"/>
            <a:ext cx="762000" cy="219075"/>
          </a:xfrm>
          <a:prstGeom prst="leftArrow">
            <a:avLst/>
          </a:prstGeom>
          <a:gradFill>
            <a:gsLst>
              <a:gs pos="0">
                <a:schemeClr val="accent3">
                  <a:lumMod val="0"/>
                  <a:lumOff val="100000"/>
                </a:schemeClr>
              </a:gs>
              <a:gs pos="35000">
                <a:schemeClr val="accent3">
                  <a:lumMod val="0"/>
                  <a:lumOff val="100000"/>
                </a:schemeClr>
              </a:gs>
              <a:gs pos="100000">
                <a:schemeClr val="accent3">
                  <a:lumMod val="100000"/>
                </a:schemeClr>
              </a:gs>
            </a:gsLst>
            <a:path path="circle">
              <a:fillToRect l="50000" t="-80000" r="50000" b="180000"/>
            </a:path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Прямоугольник: скругленные углы 20">
            <a:extLst>
              <a:ext uri="{FF2B5EF4-FFF2-40B4-BE49-F238E27FC236}">
                <a16:creationId xmlns:a16="http://schemas.microsoft.com/office/drawing/2014/main" id="{41DE7D76-B69A-DEBE-70B6-30DF4F84D82D}"/>
              </a:ext>
            </a:extLst>
          </p:cNvPr>
          <p:cNvSpPr/>
          <p:nvPr/>
        </p:nvSpPr>
        <p:spPr>
          <a:xfrm>
            <a:off x="8431954" y="5597177"/>
            <a:ext cx="2823650" cy="907318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Учет по беременности в Перинатальном центре</a:t>
            </a:r>
          </a:p>
        </p:txBody>
      </p:sp>
      <p:sp>
        <p:nvSpPr>
          <p:cNvPr id="22" name="Стрелка: вправо 21">
            <a:extLst>
              <a:ext uri="{FF2B5EF4-FFF2-40B4-BE49-F238E27FC236}">
                <a16:creationId xmlns:a16="http://schemas.microsoft.com/office/drawing/2014/main" id="{C5AFEA92-A026-CC1B-9630-7BF2232679CF}"/>
              </a:ext>
            </a:extLst>
          </p:cNvPr>
          <p:cNvSpPr/>
          <p:nvPr/>
        </p:nvSpPr>
        <p:spPr>
          <a:xfrm>
            <a:off x="7673319" y="5910606"/>
            <a:ext cx="754243" cy="196784"/>
          </a:xfrm>
          <a:prstGeom prst="rightArrow">
            <a:avLst/>
          </a:prstGeom>
          <a:gradFill flip="none" rotWithShape="1">
            <a:gsLst>
              <a:gs pos="0">
                <a:schemeClr val="accent1">
                  <a:lumMod val="0"/>
                  <a:lumOff val="100000"/>
                </a:schemeClr>
              </a:gs>
              <a:gs pos="35000">
                <a:schemeClr val="accent1">
                  <a:lumMod val="0"/>
                  <a:lumOff val="100000"/>
                </a:schemeClr>
              </a:gs>
              <a:gs pos="100000">
                <a:schemeClr val="accent1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377189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 descr="Изображение выглядит как штриховой рисунок&#10;&#10;Автоматически созданное описание">
            <a:extLst>
              <a:ext uri="{FF2B5EF4-FFF2-40B4-BE49-F238E27FC236}">
                <a16:creationId xmlns:a16="http://schemas.microsoft.com/office/drawing/2014/main" id="{C633B8B9-834C-4248-36F6-6A07D5B9925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5325" y="1809767"/>
            <a:ext cx="3876675" cy="4511199"/>
          </a:xfrm>
          <a:prstGeom prst="rect">
            <a:avLst/>
          </a:prstGeom>
        </p:spPr>
      </p:pic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DFAC935E-97AC-3480-A150-7855B3B3446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60875" y="692209"/>
            <a:ext cx="5979207" cy="5204389"/>
          </a:xfrm>
        </p:spPr>
        <p:txBody>
          <a:bodyPr/>
          <a:lstStyle/>
          <a:p>
            <a:pPr>
              <a:lnSpc>
                <a:spcPct val="115000"/>
              </a:lnSpc>
            </a:pPr>
            <a:r>
              <a:rPr lang="ru-RU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 </a:t>
            </a:r>
          </a:p>
          <a:p>
            <a:endParaRPr lang="ru-RU" dirty="0">
              <a:latin typeface="Source Sans Pro" panose="020B0503030403020204" pitchFamily="34" charset="0"/>
              <a:ea typeface="Source Sans Pro" panose="020B0503030403020204" pitchFamily="34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03DFC4F1-36B0-3EDE-AD38-B4472491DFF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200" y="223240"/>
            <a:ext cx="3986753" cy="663475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93CDA47-5061-BD3A-6399-82A6F371DA54}"/>
              </a:ext>
            </a:extLst>
          </p:cNvPr>
          <p:cNvSpPr txBox="1"/>
          <p:nvPr/>
        </p:nvSpPr>
        <p:spPr>
          <a:xfrm>
            <a:off x="678731" y="112691"/>
            <a:ext cx="11123628" cy="16580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</a:pPr>
            <a:r>
              <a:rPr lang="ru-RU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Консультативно-диагностическое отделение Перинатального центра идеально подходит для стратегического консультирования женщин со сниженным репродуктивным потенциалом.</a:t>
            </a:r>
          </a:p>
          <a:p>
            <a:pPr algn="ctr">
              <a:lnSpc>
                <a:spcPct val="115000"/>
              </a:lnSpc>
            </a:pPr>
            <a:r>
              <a:rPr lang="ru-RU" dirty="0">
                <a:latin typeface="Arial" panose="020B0604020202020204" pitchFamily="34" charset="0"/>
                <a:ea typeface="Arial" panose="020B0604020202020204" pitchFamily="34" charset="0"/>
              </a:rPr>
              <a:t>Целенаправленный поиск и всесторонняя подготовка таких пациенток к беременности обеспечивает снижение акушерских и перинатальных рисков и в конечном счете направлена на достижение здорового материнства. </a:t>
            </a:r>
            <a:r>
              <a:rPr lang="ru-RU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 </a:t>
            </a:r>
          </a:p>
        </p:txBody>
      </p:sp>
      <p:pic>
        <p:nvPicPr>
          <p:cNvPr id="9" name="Рисунок 8" descr="Изображение выглядит как овощи&#10;&#10;Автоматически созданное описание">
            <a:extLst>
              <a:ext uri="{FF2B5EF4-FFF2-40B4-BE49-F238E27FC236}">
                <a16:creationId xmlns:a16="http://schemas.microsoft.com/office/drawing/2014/main" id="{F20ADE35-0D49-215E-0C76-1C0DDDFDF9AE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734" r="5417"/>
          <a:stretch/>
        </p:blipFill>
        <p:spPr>
          <a:xfrm>
            <a:off x="4557647" y="2320762"/>
            <a:ext cx="3948178" cy="4708688"/>
          </a:xfrm>
          <a:prstGeom prst="rect">
            <a:avLst/>
          </a:prstGeom>
          <a:effectLst>
            <a:softEdge rad="635000"/>
          </a:effectLst>
        </p:spPr>
      </p:pic>
    </p:spTree>
    <p:extLst>
      <p:ext uri="{BB962C8B-B14F-4D97-AF65-F5344CB8AC3E}">
        <p14:creationId xmlns:p14="http://schemas.microsoft.com/office/powerpoint/2010/main" val="1664160466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184</TotalTime>
  <Words>412</Words>
  <Application>Microsoft Office PowerPoint</Application>
  <PresentationFormat>Широкоэкранный</PresentationFormat>
  <Paragraphs>44</Paragraphs>
  <Slides>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2" baseType="lpstr">
      <vt:lpstr>Arial</vt:lpstr>
      <vt:lpstr>Calibri</vt:lpstr>
      <vt:lpstr>Calibri Light</vt:lpstr>
      <vt:lpstr>Source Sans Pro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Nikolay</dc:creator>
  <cp:lastModifiedBy>Nikolay</cp:lastModifiedBy>
  <cp:revision>4</cp:revision>
  <dcterms:created xsi:type="dcterms:W3CDTF">2023-04-23T12:49:47Z</dcterms:created>
  <dcterms:modified xsi:type="dcterms:W3CDTF">2023-04-23T15:54:16Z</dcterms:modified>
</cp:coreProperties>
</file>