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4"/>
  </p:notesMasterIdLst>
  <p:sldIdLst>
    <p:sldId id="256" r:id="rId2"/>
    <p:sldId id="267" r:id="rId3"/>
    <p:sldId id="257" r:id="rId4"/>
    <p:sldId id="259" r:id="rId5"/>
    <p:sldId id="258" r:id="rId6"/>
    <p:sldId id="260" r:id="rId7"/>
    <p:sldId id="268" r:id="rId8"/>
    <p:sldId id="269" r:id="rId9"/>
    <p:sldId id="261" r:id="rId10"/>
    <p:sldId id="271" r:id="rId11"/>
    <p:sldId id="270" r:id="rId12"/>
    <p:sldId id="273" r:id="rId13"/>
  </p:sldIdLst>
  <p:sldSz cx="12192000" cy="6858000"/>
  <p:notesSz cx="6858000" cy="9144000"/>
  <p:embeddedFontLst>
    <p:embeddedFont>
      <p:font typeface="Calibri" pitchFamily="34" charset="0"/>
      <p:regular r:id="rId15"/>
      <p:bold r:id="rId16"/>
      <p:italic r:id="rId17"/>
      <p:boldItalic r:id="rId18"/>
    </p:embeddedFont>
    <p:embeddedFont>
      <p:font typeface="IBM Plex Sans" charset="0"/>
      <p:regular r:id="rId19"/>
      <p:bold r:id="rId20"/>
      <p:italic r:id="rId21"/>
      <p:boldItalic r:id="rId22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8B6B"/>
    <a:srgbClr val="990099"/>
    <a:srgbClr val="C39E6F"/>
    <a:srgbClr val="24406B"/>
    <a:srgbClr val="2A4A6F"/>
    <a:srgbClr val="2E4E75"/>
    <a:srgbClr val="3D527E"/>
    <a:srgbClr val="49739E"/>
    <a:srgbClr val="1E3A63"/>
    <a:srgbClr val="418A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2" autoAdjust="0"/>
    <p:restoredTop sz="91023" autoAdjust="0"/>
  </p:normalViewPr>
  <p:slideViewPr>
    <p:cSldViewPr snapToGrid="0">
      <p:cViewPr varScale="1">
        <p:scale>
          <a:sx n="84" d="100"/>
          <a:sy n="84" d="100"/>
        </p:scale>
        <p:origin x="-138" y="5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EF2B3E-ADE0-4250-BD25-D2B574B1C873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692DDD-E3D8-49EA-993D-020D0CD227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377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92DDD-E3D8-49EA-993D-020D0CD2278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896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83C57-E8BE-406F-920E-BECE31FD230B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DB9FF-F17E-45EA-8CA2-5D499A827C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650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83C57-E8BE-406F-920E-BECE31FD230B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DB9FF-F17E-45EA-8CA2-5D499A827C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170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83C57-E8BE-406F-920E-BECE31FD230B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DB9FF-F17E-45EA-8CA2-5D499A827C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311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83C57-E8BE-406F-920E-BECE31FD230B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DB9FF-F17E-45EA-8CA2-5D499A827C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108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83C57-E8BE-406F-920E-BECE31FD230B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DB9FF-F17E-45EA-8CA2-5D499A827C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29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83C57-E8BE-406F-920E-BECE31FD230B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DB9FF-F17E-45EA-8CA2-5D499A827C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2431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83C57-E8BE-406F-920E-BECE31FD230B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DB9FF-F17E-45EA-8CA2-5D499A827C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0947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83C57-E8BE-406F-920E-BECE31FD230B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DB9FF-F17E-45EA-8CA2-5D499A827C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341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83C57-E8BE-406F-920E-BECE31FD230B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5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74BDB9FF-F17E-45EA-8CA2-5D499A827CC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5736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83C57-E8BE-406F-920E-BECE31FD230B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DB9FF-F17E-45EA-8CA2-5D499A827C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7784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83C57-E8BE-406F-920E-BECE31FD230B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DB9FF-F17E-45EA-8CA2-5D499A827C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976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FD553957-2527-ABCD-553A-A13419E594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 l="52787"/>
          <a:stretch/>
        </p:blipFill>
        <p:spPr>
          <a:xfrm>
            <a:off x="-1" y="429303"/>
            <a:ext cx="3208421" cy="420287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944067"/>
            <a:ext cx="10515600" cy="5633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41224"/>
            <a:ext cx="10515600" cy="33926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IBM Plex Sans" panose="020B0503050203000203" pitchFamily="34" charset="0"/>
              </a:defRPr>
            </a:lvl1pPr>
          </a:lstStyle>
          <a:p>
            <a:fld id="{62F83C57-E8BE-406F-920E-BECE31FD230B}" type="datetimeFigureOut">
              <a:rPr lang="ru-RU" smtClean="0"/>
              <a:pPr/>
              <a:t>15.07.2024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IBM Plex Sans" panose="020B0503050203000203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201443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2">
                    <a:lumMod val="50000"/>
                  </a:schemeClr>
                </a:solidFill>
                <a:latin typeface="IBM Plex Sans" panose="020B0503050203000203" pitchFamily="34" charset="0"/>
              </a:defRPr>
            </a:lvl1pPr>
          </a:lstStyle>
          <a:p>
            <a:fld id="{A011FC5E-7488-C945-B887-63A1644F9B74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109F0B3-D7A8-C4D7-9BF7-80ED2C7855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 t="24712"/>
          <a:stretch/>
        </p:blipFill>
        <p:spPr>
          <a:xfrm>
            <a:off x="4038600" y="0"/>
            <a:ext cx="7772400" cy="5913933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84EECE98-41B0-A370-2792-6F73CB3D4AFE}"/>
              </a:ext>
            </a:extLst>
          </p:cNvPr>
          <p:cNvSpPr/>
          <p:nvPr userDrawn="1"/>
        </p:nvSpPr>
        <p:spPr>
          <a:xfrm>
            <a:off x="9481625" y="944067"/>
            <a:ext cx="1872175" cy="45719"/>
          </a:xfrm>
          <a:prstGeom prst="rect">
            <a:avLst/>
          </a:prstGeom>
          <a:solidFill>
            <a:srgbClr val="C39E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916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C39E6F"/>
          </a:solidFill>
          <a:latin typeface="IBM Plex Sans" panose="020B05030502030002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</a:schemeClr>
          </a:solidFill>
          <a:latin typeface="IBM Plex Sans" panose="020B05030502030002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IBM Plex Sans" panose="020B05030502030002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</a:schemeClr>
          </a:solidFill>
          <a:latin typeface="IBM Plex Sans" panose="020B05030502030002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</a:schemeClr>
          </a:solidFill>
          <a:latin typeface="IBM Plex Sans" panose="020B05030502030002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</a:schemeClr>
          </a:solidFill>
          <a:latin typeface="IBM Plex Sans" panose="020B050305020300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6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уппа 17">
            <a:extLst>
              <a:ext uri="{FF2B5EF4-FFF2-40B4-BE49-F238E27FC236}">
                <a16:creationId xmlns:a16="http://schemas.microsoft.com/office/drawing/2014/main" xmlns="" id="{99DBB66A-BC31-BFE2-AEB2-063B6AF06D45}"/>
              </a:ext>
            </a:extLst>
          </p:cNvPr>
          <p:cNvGrpSpPr/>
          <p:nvPr/>
        </p:nvGrpSpPr>
        <p:grpSpPr>
          <a:xfrm>
            <a:off x="-445477" y="-167009"/>
            <a:ext cx="12192000" cy="6858000"/>
            <a:chOff x="0" y="0"/>
            <a:chExt cx="12192000" cy="685800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xmlns="" id="{BC72C5CF-9564-D3B4-FF57-8359DFDD7367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2440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xmlns="" id="{AD597A30-1616-F9A7-6204-CCB46AC1E4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 t="25760"/>
            <a:stretch/>
          </p:blipFill>
          <p:spPr>
            <a:xfrm>
              <a:off x="870067" y="0"/>
              <a:ext cx="10970585" cy="6575772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87790" y="3287886"/>
            <a:ext cx="11158733" cy="673407"/>
          </a:xfrm>
        </p:spPr>
        <p:txBody>
          <a:bodyPr/>
          <a:lstStyle/>
          <a:p>
            <a:r>
              <a:rPr lang="ru-RU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«Мастерская управления стрессом </a:t>
            </a:r>
            <a:br>
              <a:rPr lang="ru-RU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беременных и членов их семей </a:t>
            </a:r>
            <a:br>
              <a:rPr lang="ru-RU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условиях СВО»</a:t>
            </a:r>
            <a:endParaRPr lang="ru-RU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02994" y="4276166"/>
            <a:ext cx="5488892" cy="450383"/>
          </a:xfrm>
        </p:spPr>
        <p:txBody>
          <a:bodyPr>
            <a:noAutofit/>
          </a:bodyPr>
          <a:lstStyle/>
          <a:p>
            <a:pPr algn="l"/>
            <a:endParaRPr lang="ru-RU" sz="1800" i="1" dirty="0">
              <a:solidFill>
                <a:srgbClr val="C39E6F"/>
              </a:solidFill>
              <a:latin typeface="IBM Plex Sans" panose="020B0503050203000203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1" y="464301"/>
            <a:ext cx="117465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39E6F"/>
                </a:solidFill>
                <a:latin typeface="IBM Plex Sans" panose="020B0503050203000203" pitchFamily="34" charset="0"/>
                <a:cs typeface="Gotham Pro" panose="02000503040000020004" pitchFamily="2" charset="0"/>
              </a:rPr>
              <a:t>ТРЕТИЙ ВСЕРОССИЙСКИЙ КОНКУРСНЫЙ </a:t>
            </a:r>
            <a:r>
              <a:rPr lang="ru-RU" sz="2400" b="1" dirty="0" smtClean="0">
                <a:solidFill>
                  <a:srgbClr val="C39E6F"/>
                </a:solidFill>
                <a:latin typeface="IBM Plex Sans" panose="020B0503050203000203" pitchFamily="34" charset="0"/>
                <a:cs typeface="Gotham Pro" panose="02000503040000020004" pitchFamily="2" charset="0"/>
              </a:rPr>
              <a:t>ОТБОР </a:t>
            </a:r>
            <a:r>
              <a:rPr lang="ru-RU" sz="2400" b="1" dirty="0">
                <a:solidFill>
                  <a:srgbClr val="C39E6F"/>
                </a:solidFill>
                <a:latin typeface="IBM Plex Sans" panose="020B0503050203000203" pitchFamily="34" charset="0"/>
                <a:cs typeface="Gotham Pro" panose="02000503040000020004" pitchFamily="2" charset="0"/>
              </a:rPr>
              <a:t>ЛУШИХ СОЦИАЛЬНЫХ ПРОЕКТОВ </a:t>
            </a:r>
            <a:r>
              <a:rPr lang="ru-RU" sz="2400" b="1" dirty="0" smtClean="0">
                <a:solidFill>
                  <a:srgbClr val="C39E6F"/>
                </a:solidFill>
                <a:latin typeface="IBM Plex Sans" panose="020B0503050203000203" pitchFamily="34" charset="0"/>
                <a:cs typeface="Gotham Pro" panose="02000503040000020004" pitchFamily="2" charset="0"/>
              </a:rPr>
              <a:t>«</a:t>
            </a:r>
            <a:r>
              <a:rPr lang="ru-RU" sz="2400" b="1" dirty="0">
                <a:solidFill>
                  <a:srgbClr val="C39E6F"/>
                </a:solidFill>
                <a:latin typeface="IBM Plex Sans" panose="020B0503050203000203" pitchFamily="34" charset="0"/>
                <a:cs typeface="Gotham Pro" panose="02000503040000020004" pitchFamily="2" charset="0"/>
              </a:rPr>
              <a:t>ЖЕНЩИНЫ ЗА ЗДОРОВОЕ ОБЩЕСТВО» </a:t>
            </a:r>
          </a:p>
          <a:p>
            <a:pPr algn="ctr"/>
            <a:r>
              <a:rPr lang="ru-RU" sz="2400" b="1" dirty="0" smtClean="0">
                <a:solidFill>
                  <a:srgbClr val="C39E6F"/>
                </a:solidFill>
                <a:latin typeface="IBM Plex Sans" panose="020B0503050203000203" pitchFamily="34" charset="0"/>
                <a:cs typeface="Gotham Pro" panose="02000503040000020004" pitchFamily="2" charset="0"/>
              </a:rPr>
              <a:t>Номинация:</a:t>
            </a:r>
          </a:p>
          <a:p>
            <a:pPr algn="ctr"/>
            <a:r>
              <a:rPr lang="ru-RU" sz="2400" b="1" dirty="0" smtClean="0">
                <a:solidFill>
                  <a:srgbClr val="C39E6F"/>
                </a:solidFill>
                <a:latin typeface="IBM Plex Sans" panose="020B0503050203000203" pitchFamily="34" charset="0"/>
                <a:cs typeface="Gotham Pro" panose="02000503040000020004" pitchFamily="2" charset="0"/>
              </a:rPr>
              <a:t> Здоровый образ жизни.</a:t>
            </a:r>
            <a:endParaRPr lang="ru-RU" sz="2400" b="1" dirty="0">
              <a:solidFill>
                <a:srgbClr val="C39E6F"/>
              </a:solidFill>
              <a:latin typeface="IBM Plex Sans" panose="020B0503050203000203" pitchFamily="34" charset="0"/>
              <a:cs typeface="Gotham Pro" panose="02000503040000020004" pitchFamily="2" charset="0"/>
            </a:endParaRPr>
          </a:p>
        </p:txBody>
      </p:sp>
      <p:sp>
        <p:nvSpPr>
          <p:cNvPr id="13" name="Подзаголовок 2">
            <a:extLst>
              <a:ext uri="{FF2B5EF4-FFF2-40B4-BE49-F238E27FC236}">
                <a16:creationId xmlns:a16="http://schemas.microsoft.com/office/drawing/2014/main" xmlns="" id="{90778F59-5606-D508-3692-EFE16852C7A8}"/>
              </a:ext>
            </a:extLst>
          </p:cNvPr>
          <p:cNvSpPr txBox="1">
            <a:spLocks/>
          </p:cNvSpPr>
          <p:nvPr/>
        </p:nvSpPr>
        <p:spPr>
          <a:xfrm>
            <a:off x="4326188" y="4652407"/>
            <a:ext cx="5877169" cy="8149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b="1" dirty="0" smtClean="0">
                <a:solidFill>
                  <a:srgbClr val="C39E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Хоменко Венера Альбертовна- Главный врач ,</a:t>
            </a:r>
            <a:r>
              <a:rPr lang="ru-RU" sz="1600" b="1" dirty="0" err="1" smtClean="0">
                <a:solidFill>
                  <a:srgbClr val="C39E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кмн</a:t>
            </a:r>
            <a:r>
              <a:rPr lang="ru-RU" sz="1600" b="1" dirty="0" smtClean="0">
                <a:solidFill>
                  <a:srgbClr val="C39E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/>
            <a:r>
              <a:rPr lang="ru-RU" sz="1600" b="1" dirty="0" smtClean="0">
                <a:solidFill>
                  <a:srgbClr val="C39E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C39E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Мумрова</a:t>
            </a:r>
            <a:r>
              <a:rPr lang="ru-RU" sz="1600" b="1" dirty="0">
                <a:solidFill>
                  <a:srgbClr val="C39E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Елена </a:t>
            </a:r>
            <a:r>
              <a:rPr lang="ru-RU" sz="1600" b="1" dirty="0" smtClean="0">
                <a:solidFill>
                  <a:srgbClr val="C39E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Ивановна – Заместитель главного врача по медицинской части, </a:t>
            </a:r>
            <a:r>
              <a:rPr lang="ru-RU" sz="1600" b="1" dirty="0" err="1" smtClean="0">
                <a:solidFill>
                  <a:srgbClr val="C39E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кмн</a:t>
            </a:r>
            <a:endParaRPr lang="ru-RU" sz="1600" b="1" dirty="0" smtClean="0">
              <a:solidFill>
                <a:srgbClr val="C39E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1600" b="1" dirty="0" smtClean="0">
                <a:solidFill>
                  <a:srgbClr val="C39E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Есина Наталья Викторовна – Перинатальный психолог</a:t>
            </a:r>
          </a:p>
        </p:txBody>
      </p:sp>
      <p:sp>
        <p:nvSpPr>
          <p:cNvPr id="23" name="Подзаголовок 2">
            <a:extLst>
              <a:ext uri="{FF2B5EF4-FFF2-40B4-BE49-F238E27FC236}">
                <a16:creationId xmlns:a16="http://schemas.microsoft.com/office/drawing/2014/main" xmlns="" id="{E360BC5A-D055-6607-7FAC-61AEDF419F13}"/>
              </a:ext>
            </a:extLst>
          </p:cNvPr>
          <p:cNvSpPr txBox="1">
            <a:spLocks/>
          </p:cNvSpPr>
          <p:nvPr/>
        </p:nvSpPr>
        <p:spPr>
          <a:xfrm>
            <a:off x="2375362" y="5549559"/>
            <a:ext cx="3209899" cy="5686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300"/>
              </a:spcBef>
            </a:pPr>
            <a:endParaRPr lang="ru-RU" sz="1200" i="1" dirty="0">
              <a:solidFill>
                <a:schemeClr val="bg1"/>
              </a:solidFill>
              <a:latin typeface="IBM Plex Sans" panose="020B0503050203000203" pitchFamily="34" charset="0"/>
            </a:endParaRPr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xmlns="" id="{D8B38CAB-8635-C54D-F46C-275EBC454263}"/>
              </a:ext>
            </a:extLst>
          </p:cNvPr>
          <p:cNvSpPr/>
          <p:nvPr/>
        </p:nvSpPr>
        <p:spPr>
          <a:xfrm>
            <a:off x="606989" y="4726549"/>
            <a:ext cx="1517014" cy="1517014"/>
          </a:xfrm>
          <a:prstGeom prst="ellipse">
            <a:avLst/>
          </a:prstGeom>
          <a:noFill/>
          <a:ln w="19050">
            <a:solidFill>
              <a:srgbClr val="C39E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25728" y="10475234"/>
            <a:ext cx="9007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фото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810" y="3577879"/>
            <a:ext cx="3952072" cy="2964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28579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Стратегия развития «Мастерской стресса…»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6" name="Picture 2" descr="https://sgc-opeca.ru/upload/iblock/f35/sst1r2d1c0hv0c8ftuh7svav2ttxb7r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502" y="2743199"/>
            <a:ext cx="3236562" cy="1487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982346" y="1921790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611105" y="1766808"/>
            <a:ext cx="4804475" cy="5114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Перинатальный центр г. Макеевка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502617" y="5284922"/>
            <a:ext cx="5145437" cy="635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Удовлетворенные пациенты и члены их семей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0244380" y="1967509"/>
            <a:ext cx="45719" cy="782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9391973" y="1766808"/>
            <a:ext cx="1642820" cy="12243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Обучение принципам и инструментам проекта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391973" y="3099661"/>
            <a:ext cx="2402237" cy="12398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Создание условий консультирования для пациентов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9391974" y="4664989"/>
            <a:ext cx="1961826" cy="15808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Разработка методических рекомендаций  по реализации проекта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838200" y="1766808"/>
            <a:ext cx="179651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Мотивация коллег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16976" y="2979748"/>
            <a:ext cx="2650211" cy="12202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Обучение медицинского персонала других организаций и регионов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56459" y="4432515"/>
            <a:ext cx="2743979" cy="16191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Развитие взаимоотношений с другими организациями и регионами  по принципу доверия и сотрудничества</a:t>
            </a:r>
            <a:endParaRPr lang="ru-RU" dirty="0"/>
          </a:p>
        </p:txBody>
      </p:sp>
      <p:cxnSp>
        <p:nvCxnSpPr>
          <p:cNvPr id="19" name="Прямая со стрелкой 18"/>
          <p:cNvCxnSpPr>
            <a:stCxn id="9" idx="1"/>
          </p:cNvCxnSpPr>
          <p:nvPr/>
        </p:nvCxnSpPr>
        <p:spPr>
          <a:xfrm flipH="1">
            <a:off x="2634712" y="2022530"/>
            <a:ext cx="976393" cy="2324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9" idx="2"/>
          </p:cNvCxnSpPr>
          <p:nvPr/>
        </p:nvCxnSpPr>
        <p:spPr>
          <a:xfrm flipH="1">
            <a:off x="2836190" y="2278251"/>
            <a:ext cx="3177153" cy="12243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9" idx="2"/>
          </p:cNvCxnSpPr>
          <p:nvPr/>
        </p:nvCxnSpPr>
        <p:spPr>
          <a:xfrm>
            <a:off x="6013343" y="2278251"/>
            <a:ext cx="3487118" cy="12243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9" idx="2"/>
          </p:cNvCxnSpPr>
          <p:nvPr/>
        </p:nvCxnSpPr>
        <p:spPr>
          <a:xfrm flipH="1">
            <a:off x="2781947" y="2278251"/>
            <a:ext cx="3231396" cy="28206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5998620" y="2169762"/>
            <a:ext cx="3580109" cy="30066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7" name="Прямая со стрелкой 1026"/>
          <p:cNvCxnSpPr/>
          <p:nvPr/>
        </p:nvCxnSpPr>
        <p:spPr>
          <a:xfrm flipH="1">
            <a:off x="4556502" y="4339525"/>
            <a:ext cx="635430" cy="10538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0" name="Прямая со стрелкой 1029"/>
          <p:cNvCxnSpPr/>
          <p:nvPr/>
        </p:nvCxnSpPr>
        <p:spPr>
          <a:xfrm>
            <a:off x="6096000" y="4339525"/>
            <a:ext cx="0" cy="7594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2" name="Прямая со стрелкой 1031"/>
          <p:cNvCxnSpPr/>
          <p:nvPr/>
        </p:nvCxnSpPr>
        <p:spPr>
          <a:xfrm>
            <a:off x="6974237" y="4339525"/>
            <a:ext cx="526943" cy="7594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4" name="Прямая со стрелкой 1033"/>
          <p:cNvCxnSpPr>
            <a:stCxn id="9" idx="3"/>
          </p:cNvCxnSpPr>
          <p:nvPr/>
        </p:nvCxnSpPr>
        <p:spPr>
          <a:xfrm>
            <a:off x="8415580" y="2022530"/>
            <a:ext cx="1163149" cy="1472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6" name="Прямая со стрелкой 1035"/>
          <p:cNvCxnSpPr>
            <a:endCxn id="10" idx="1"/>
          </p:cNvCxnSpPr>
          <p:nvPr/>
        </p:nvCxnSpPr>
        <p:spPr>
          <a:xfrm>
            <a:off x="3186582" y="5501898"/>
            <a:ext cx="316035" cy="1007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8" name="Прямая со стрелкой 1037"/>
          <p:cNvCxnSpPr>
            <a:stCxn id="14" idx="1"/>
          </p:cNvCxnSpPr>
          <p:nvPr/>
        </p:nvCxnSpPr>
        <p:spPr>
          <a:xfrm flipH="1">
            <a:off x="8861997" y="5455403"/>
            <a:ext cx="529977" cy="695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75148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Потенциал тиражирования -  высокий!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41224"/>
            <a:ext cx="10515600" cy="516401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Проект «Мастерская управления стрессом для беременных и членов их семей» имеет очень высокий потенциал тиражирования, так как  мы имеем все возможности проводить обучение ( в </a:t>
            </a:r>
            <a:r>
              <a:rPr lang="ru-RU" sz="3600" dirty="0" err="1" smtClean="0"/>
              <a:t>т.ч</a:t>
            </a:r>
            <a:r>
              <a:rPr lang="ru-RU" sz="3600" dirty="0" smtClean="0"/>
              <a:t>. онлайн)  коллег из других регионов предложенной нами методике.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8784010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619931"/>
          </a:xfrm>
        </p:spPr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Благодарим за внимание!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695" y="883403"/>
            <a:ext cx="6896746" cy="5974597"/>
          </a:xfrm>
        </p:spPr>
      </p:pic>
    </p:spTree>
    <p:extLst>
      <p:ext uri="{BB962C8B-B14F-4D97-AF65-F5344CB8AC3E}">
        <p14:creationId xmlns:p14="http://schemas.microsoft.com/office/powerpoint/2010/main" val="4172756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5">
            <a:extLst>
              <a:ext uri="{FF2B5EF4-FFF2-40B4-BE49-F238E27FC236}">
                <a16:creationId xmlns="" xmlns:a16="http://schemas.microsoft.com/office/drawing/2014/main" id="{877DEF95-17BF-D256-ACBA-01E2AFD9A349}"/>
              </a:ext>
            </a:extLst>
          </p:cNvPr>
          <p:cNvSpPr txBox="1">
            <a:spLocks/>
          </p:cNvSpPr>
          <p:nvPr/>
        </p:nvSpPr>
        <p:spPr>
          <a:xfrm>
            <a:off x="838200" y="1359589"/>
            <a:ext cx="10515600" cy="11079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Объект 5">
            <a:extLst>
              <a:ext uri="{FF2B5EF4-FFF2-40B4-BE49-F238E27FC236}">
                <a16:creationId xmlns="" xmlns:a16="http://schemas.microsoft.com/office/drawing/2014/main" id="{6C1439CB-704C-3996-1271-18B26C99DBE1}"/>
              </a:ext>
            </a:extLst>
          </p:cNvPr>
          <p:cNvSpPr txBox="1">
            <a:spLocks/>
          </p:cNvSpPr>
          <p:nvPr/>
        </p:nvSpPr>
        <p:spPr>
          <a:xfrm>
            <a:off x="1018082" y="2987018"/>
            <a:ext cx="10515600" cy="3865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748588" y="260235"/>
            <a:ext cx="9095427" cy="86649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МИССИЯ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278969" y="906566"/>
            <a:ext cx="11716719" cy="4327330"/>
          </a:xfrm>
        </p:spPr>
        <p:txBody>
          <a:bodyPr>
            <a:noAutofit/>
          </a:bodyPr>
          <a:lstStyle/>
          <a:p>
            <a:r>
              <a:rPr lang="ru-RU" sz="2400" dirty="0"/>
              <a:t>В настоящее время показатели общего здоровья </a:t>
            </a:r>
            <a:r>
              <a:rPr lang="ru-RU" sz="2400" dirty="0" smtClean="0"/>
              <a:t>населения имеют </a:t>
            </a:r>
            <a:r>
              <a:rPr lang="ru-RU" sz="2400" dirty="0"/>
              <a:t>негативную динамику, что обусловлено </a:t>
            </a:r>
            <a:r>
              <a:rPr lang="ru-RU" sz="2400" dirty="0" smtClean="0"/>
              <a:t>состоянием  </a:t>
            </a:r>
            <a:r>
              <a:rPr lang="ru-RU" sz="2400" dirty="0"/>
              <a:t>социально-экономической  </a:t>
            </a:r>
            <a:r>
              <a:rPr lang="ru-RU" sz="2400" dirty="0" smtClean="0"/>
              <a:t>нестабильности  [ Аникина В.А.. 2022г].  Особое  </a:t>
            </a:r>
            <a:r>
              <a:rPr lang="ru-RU" sz="2400" dirty="0"/>
              <a:t>внимание  уделяется  репродуктивному  здоровью  женщин  в </a:t>
            </a:r>
            <a:r>
              <a:rPr lang="ru-RU" sz="2400" dirty="0" smtClean="0"/>
              <a:t>условиях  </a:t>
            </a:r>
            <a:r>
              <a:rPr lang="ru-RU" sz="2400" dirty="0"/>
              <a:t>социально-экономической  </a:t>
            </a:r>
            <a:r>
              <a:rPr lang="ru-RU" sz="2400" dirty="0" smtClean="0"/>
              <a:t>нестабильности. </a:t>
            </a:r>
          </a:p>
          <a:p>
            <a:r>
              <a:rPr lang="ru-RU" sz="2400" dirty="0" smtClean="0"/>
              <a:t>Неблагоприятная социально-экономическая  </a:t>
            </a:r>
            <a:r>
              <a:rPr lang="ru-RU" sz="2400" dirty="0"/>
              <a:t>ситуация  создает  условия  хронического </a:t>
            </a:r>
            <a:r>
              <a:rPr lang="ru-RU" sz="2400" dirty="0" smtClean="0"/>
              <a:t>психоэмоционального  </a:t>
            </a:r>
            <a:r>
              <a:rPr lang="ru-RU" sz="2400" dirty="0"/>
              <a:t>стресса,  приводит  к  аффективным  </a:t>
            </a:r>
            <a:r>
              <a:rPr lang="ru-RU" sz="2400" dirty="0" smtClean="0"/>
              <a:t>нарушениям </a:t>
            </a:r>
            <a:r>
              <a:rPr lang="ru-RU" sz="2400" dirty="0"/>
              <a:t>и, тем самым, оказывает вторичное негативное влияние </a:t>
            </a:r>
            <a:r>
              <a:rPr lang="ru-RU" sz="2400" dirty="0" smtClean="0"/>
              <a:t>на </a:t>
            </a:r>
            <a:r>
              <a:rPr lang="ru-RU" sz="2400" dirty="0"/>
              <a:t>репродуктивное здоровье </a:t>
            </a:r>
            <a:r>
              <a:rPr lang="ru-RU" sz="2400" dirty="0" smtClean="0"/>
              <a:t>женщины. В </a:t>
            </a:r>
            <a:r>
              <a:rPr lang="ru-RU" sz="2400" dirty="0"/>
              <a:t>связи с этим, </a:t>
            </a:r>
            <a:r>
              <a:rPr lang="ru-RU" sz="2400" dirty="0" smtClean="0"/>
              <a:t>отмечается </a:t>
            </a:r>
            <a:r>
              <a:rPr lang="ru-RU" sz="2400" dirty="0"/>
              <a:t>высокая актуальность изучения психосоматических </a:t>
            </a:r>
            <a:r>
              <a:rPr lang="ru-RU" sz="2400" dirty="0" smtClean="0"/>
              <a:t>взаимоотношений </a:t>
            </a:r>
            <a:r>
              <a:rPr lang="ru-RU" sz="2400" dirty="0"/>
              <a:t>при беременности на фоне смешанных тревожных и </a:t>
            </a:r>
            <a:r>
              <a:rPr lang="ru-RU" sz="2400" dirty="0" smtClean="0"/>
              <a:t>депрессивных </a:t>
            </a:r>
            <a:r>
              <a:rPr lang="ru-RU" sz="2400" dirty="0"/>
              <a:t>расстройств в условиях социально-экономической </a:t>
            </a:r>
            <a:r>
              <a:rPr lang="ru-RU" sz="2400" dirty="0" smtClean="0"/>
              <a:t>нестабильности</a:t>
            </a:r>
            <a:r>
              <a:rPr lang="ru-RU" sz="2400" dirty="0"/>
              <a:t>. </a:t>
            </a:r>
            <a:endParaRPr lang="ru-RU" sz="2400" dirty="0" smtClean="0"/>
          </a:p>
          <a:p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Поэтому, чрезвычайно полезным и востребованным является создание групп психологического сопровождения и поддержки для  обучения первичным навыкам психологической помощи и самопомощи в условиях военных 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действий для беременных и членов их семей.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264566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5">
            <a:extLst>
              <a:ext uri="{FF2B5EF4-FFF2-40B4-BE49-F238E27FC236}">
                <a16:creationId xmlns:a16="http://schemas.microsoft.com/office/drawing/2014/main" xmlns="" id="{EC3B68A6-0BE3-71C8-962C-3B0228D8E839}"/>
              </a:ext>
            </a:extLst>
          </p:cNvPr>
          <p:cNvSpPr txBox="1">
            <a:spLocks/>
          </p:cNvSpPr>
          <p:nvPr/>
        </p:nvSpPr>
        <p:spPr>
          <a:xfrm>
            <a:off x="2172325" y="3526663"/>
            <a:ext cx="10515600" cy="3865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18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14203" y="1186700"/>
            <a:ext cx="1021454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Постановка проблемы:</a:t>
            </a:r>
          </a:p>
          <a:p>
            <a:endParaRPr lang="ru-RU" sz="2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Нами проведен  анализ первичного анкетирования беременных женщин по вопросу их  психологического состояния ( методика Спилберга - Ханина). </a:t>
            </a: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Все, участвующие в анкетировании  беременные, проживают на обстреливаемых территориях и 28,5% - жены участников СВО. </a:t>
            </a:r>
          </a:p>
          <a:p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Выявлено: 100%  респондентов испытывают стресс, переживают </a:t>
            </a:r>
            <a:r>
              <a:rPr lang="ru-RU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внутриличностные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противоречия, депрессивные состояния и семейные конфликты напрямую или косвенно связанные с военными действиями в регионе.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Течение беременности у данных женщин осложнилось </a:t>
            </a:r>
          </a:p>
          <a:p>
            <a:pPr marL="342900" indent="-342900">
              <a:buFontTx/>
              <a:buChar char="-"/>
            </a:pP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Угроза прерывания беременности – 26,9%</a:t>
            </a:r>
          </a:p>
          <a:p>
            <a:pPr marL="342900" indent="-342900">
              <a:buFontTx/>
              <a:buChar char="-"/>
            </a:pP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Преждевременные роды – 16,3%</a:t>
            </a:r>
          </a:p>
          <a:p>
            <a:pPr marL="342900" indent="-342900">
              <a:buFontTx/>
              <a:buChar char="-"/>
            </a:pP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Гипертензивные расстройства  - 8,7%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427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>
            <a:extLst>
              <a:ext uri="{FF2B5EF4-FFF2-40B4-BE49-F238E27FC236}">
                <a16:creationId xmlns:a16="http://schemas.microsoft.com/office/drawing/2014/main" xmlns="" id="{54438586-0466-AF45-20F0-B97D8915B853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xmlns="" id="{A9EDE294-70FF-354E-0A00-4331D43717B1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xmlns="" id="{97819669-A397-4EFB-8D7B-10C19B4259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6658042" y="1130531"/>
              <a:ext cx="5181892" cy="5237018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D354735-ACB6-2E6C-AE75-CAE1522097FB}"/>
              </a:ext>
            </a:extLst>
          </p:cNvPr>
          <p:cNvSpPr txBox="1"/>
          <p:nvPr/>
        </p:nvSpPr>
        <p:spPr>
          <a:xfrm>
            <a:off x="726577" y="713258"/>
            <a:ext cx="10401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IBM Plex Sans" panose="020B0503050203000203" pitchFamily="34" charset="0"/>
              </a:rPr>
              <a:t>ЦЕЛЕВАЯ </a:t>
            </a:r>
            <a:r>
              <a:rPr lang="ru-RU" sz="3600" b="1" dirty="0" smtClean="0">
                <a:solidFill>
                  <a:schemeClr val="bg1"/>
                </a:solidFill>
                <a:latin typeface="IBM Plex Sans" panose="020B0503050203000203" pitchFamily="34" charset="0"/>
              </a:rPr>
              <a:t>АУДИТОРИЯ ( объект проекта)</a:t>
            </a:r>
            <a:endParaRPr lang="ru-RU" sz="3600" b="1" dirty="0">
              <a:solidFill>
                <a:schemeClr val="bg1"/>
              </a:solidFill>
              <a:latin typeface="IBM Plex Sans" panose="020B0503050203000203" pitchFamily="34" charset="0"/>
            </a:endParaRPr>
          </a:p>
        </p:txBody>
      </p:sp>
      <p:sp>
        <p:nvSpPr>
          <p:cNvPr id="8" name="Объект 5">
            <a:extLst>
              <a:ext uri="{FF2B5EF4-FFF2-40B4-BE49-F238E27FC236}">
                <a16:creationId xmlns:a16="http://schemas.microsoft.com/office/drawing/2014/main" xmlns="" id="{6C6F9EDA-3BD3-BBE7-4EB9-4FC494B22988}"/>
              </a:ext>
            </a:extLst>
          </p:cNvPr>
          <p:cNvSpPr txBox="1">
            <a:spLocks/>
          </p:cNvSpPr>
          <p:nvPr/>
        </p:nvSpPr>
        <p:spPr>
          <a:xfrm>
            <a:off x="838200" y="2225711"/>
            <a:ext cx="10515600" cy="53621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9" name="Объект 5">
            <a:extLst>
              <a:ext uri="{FF2B5EF4-FFF2-40B4-BE49-F238E27FC236}">
                <a16:creationId xmlns:a16="http://schemas.microsoft.com/office/drawing/2014/main" xmlns="" id="{9F2D05C6-54E6-4CD7-A939-EB48EEFCD9D4}"/>
              </a:ext>
            </a:extLst>
          </p:cNvPr>
          <p:cNvSpPr txBox="1">
            <a:spLocks/>
          </p:cNvSpPr>
          <p:nvPr/>
        </p:nvSpPr>
        <p:spPr>
          <a:xfrm>
            <a:off x="838200" y="1776862"/>
            <a:ext cx="10515600" cy="35750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ru-R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Мастерская управления стрессом предназначена 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консультирования и обучения беременных женщин и членов их семей, проживающих на территории проведения военных действий в рамках СВО.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Особое внимание в   этой аудитории следует уделить детям, подросткам и молодым людям, которые являются резервом формирования здорового поколения.  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827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C619034-E4CD-5476-5C14-54CFCB0218CC}"/>
              </a:ext>
            </a:extLst>
          </p:cNvPr>
          <p:cNvSpPr txBox="1"/>
          <p:nvPr/>
        </p:nvSpPr>
        <p:spPr>
          <a:xfrm>
            <a:off x="726577" y="713258"/>
            <a:ext cx="83176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IBM Plex Sans" panose="020B0503050203000203" pitchFamily="34" charset="0"/>
              </a:rPr>
              <a:t>ЦЕЛИ </a:t>
            </a:r>
            <a:r>
              <a:rPr lang="ru-RU" sz="3600" b="1" dirty="0">
                <a:solidFill>
                  <a:srgbClr val="FF0000"/>
                </a:solidFill>
                <a:latin typeface="IBM Plex Sans" panose="020B0503050203000203" pitchFamily="34" charset="0"/>
              </a:rPr>
              <a:t>И РЕШАЕМЫЕ ЗАДАЧИ</a:t>
            </a:r>
          </a:p>
          <a:p>
            <a:endParaRPr lang="ru-RU" sz="3600" b="1" dirty="0">
              <a:solidFill>
                <a:srgbClr val="C39E6F"/>
              </a:solidFill>
              <a:latin typeface="IBM Plex Sans" panose="020B0503050203000203" pitchFamily="34" charset="0"/>
            </a:endParaRPr>
          </a:p>
        </p:txBody>
      </p:sp>
      <p:sp>
        <p:nvSpPr>
          <p:cNvPr id="4" name="Объект 5">
            <a:extLst>
              <a:ext uri="{FF2B5EF4-FFF2-40B4-BE49-F238E27FC236}">
                <a16:creationId xmlns:a16="http://schemas.microsoft.com/office/drawing/2014/main" xmlns="" id="{877DEF95-17BF-D256-ACBA-01E2AFD9A349}"/>
              </a:ext>
            </a:extLst>
          </p:cNvPr>
          <p:cNvSpPr txBox="1">
            <a:spLocks/>
          </p:cNvSpPr>
          <p:nvPr/>
        </p:nvSpPr>
        <p:spPr>
          <a:xfrm flipV="1">
            <a:off x="838200" y="1035424"/>
            <a:ext cx="10515600" cy="78387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Объект 5">
            <a:extLst>
              <a:ext uri="{FF2B5EF4-FFF2-40B4-BE49-F238E27FC236}">
                <a16:creationId xmlns:a16="http://schemas.microsoft.com/office/drawing/2014/main" xmlns="" id="{6C1439CB-704C-3996-1271-18B26C99DBE1}"/>
              </a:ext>
            </a:extLst>
          </p:cNvPr>
          <p:cNvSpPr txBox="1">
            <a:spLocks/>
          </p:cNvSpPr>
          <p:nvPr/>
        </p:nvSpPr>
        <p:spPr>
          <a:xfrm>
            <a:off x="691625" y="1487837"/>
            <a:ext cx="10515600" cy="4974815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26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80000"/>
              </a:lnSpc>
            </a:pP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80000"/>
              </a:lnSpc>
            </a:pPr>
            <a:r>
              <a:rPr lang="ru-RU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- Проведение первичного анкетирования беременных на приеме в     женской консультации на  уровень </a:t>
            </a:r>
            <a:r>
              <a:rPr lang="ru-RU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 личностной и ситуационной тревожности с целью своевременного выявления целевой аудитории;</a:t>
            </a:r>
          </a:p>
          <a:p>
            <a:pPr algn="just">
              <a:lnSpc>
                <a:spcPct val="80000"/>
              </a:lnSpc>
            </a:pPr>
            <a:r>
              <a:rPr lang="ru-RU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- Создание </a:t>
            </a:r>
            <a:r>
              <a:rPr lang="ru-RU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пространства для групп психологического сопровождения и поддержки и индивидуальных консультаций по запросу</a:t>
            </a:r>
          </a:p>
          <a:p>
            <a:pPr marL="285750" indent="-285750" algn="just">
              <a:lnSpc>
                <a:spcPct val="80000"/>
              </a:lnSpc>
              <a:buFontTx/>
              <a:buChar char="-"/>
            </a:pPr>
            <a:r>
              <a:rPr lang="ru-RU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Проведение  психологических упражнений с погружением и обсуждения, работа с разными чувствами с помощью </a:t>
            </a:r>
            <a:r>
              <a:rPr lang="ru-RU" sz="24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арттерапии</a:t>
            </a:r>
            <a:r>
              <a:rPr lang="ru-RU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 ( изобразительные средства, песочная терапия пластилин, бумага) , психологические игры, упражнения на восполнения внутренних ресурсов, мозговой штурм для решения актуальной сложной ситуации;</a:t>
            </a:r>
          </a:p>
          <a:p>
            <a:pPr marL="285750" indent="-285750" algn="just">
              <a:lnSpc>
                <a:spcPct val="80000"/>
              </a:lnSpc>
              <a:buFontTx/>
              <a:buChar char="-"/>
            </a:pPr>
            <a:r>
              <a:rPr lang="ru-RU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Обучение принципам первой психологической помощи для себя и членов семьи;</a:t>
            </a:r>
          </a:p>
          <a:p>
            <a:pPr marL="285750" indent="-285750" algn="just">
              <a:lnSpc>
                <a:spcPct val="80000"/>
              </a:lnSpc>
              <a:buFontTx/>
              <a:buChar char="-"/>
            </a:pPr>
            <a:r>
              <a:rPr lang="ru-RU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 Каждая встреча формируется по принципу актуальности непосредственно из запросов участников проекта, таким </a:t>
            </a:r>
            <a:r>
              <a:rPr lang="ru-RU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образом </a:t>
            </a:r>
            <a:r>
              <a:rPr lang="ru-RU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каждый из участников группы может </a:t>
            </a:r>
            <a:r>
              <a:rPr lang="ru-RU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работать </a:t>
            </a:r>
            <a:r>
              <a:rPr lang="ru-RU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над самыми « наболевшими и важными для него вопросами»</a:t>
            </a:r>
          </a:p>
          <a:p>
            <a:pPr marL="285750" indent="-285750" algn="just">
              <a:lnSpc>
                <a:spcPct val="80000"/>
              </a:lnSpc>
              <a:buFontTx/>
              <a:buChar char="-"/>
            </a:pPr>
            <a:r>
              <a:rPr lang="ru-RU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Результаты работы оценить заключительным анкетированием</a:t>
            </a:r>
          </a:p>
          <a:p>
            <a:pPr marL="285750" indent="-285750" algn="just">
              <a:lnSpc>
                <a:spcPct val="80000"/>
              </a:lnSpc>
              <a:buFontTx/>
              <a:buChar char="-"/>
            </a:pPr>
            <a:r>
              <a:rPr lang="ru-RU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Создание  веб-портал предназначенного для беременных женщин, столкнувшихся  с травмами войны для получения информации о проекте, </a:t>
            </a:r>
            <a:r>
              <a:rPr lang="ru-RU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взаимопомощи </a:t>
            </a:r>
            <a:r>
              <a:rPr lang="ru-RU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и общения</a:t>
            </a:r>
          </a:p>
          <a:p>
            <a:pPr marL="0" indent="0">
              <a:buNone/>
            </a:pPr>
            <a:r>
              <a:rPr lang="ru-RU" sz="2100" b="1" u="sng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1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8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750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535FC6C-C317-295D-2A6D-1B1292AB1364}"/>
              </a:ext>
            </a:extLst>
          </p:cNvPr>
          <p:cNvSpPr txBox="1"/>
          <p:nvPr/>
        </p:nvSpPr>
        <p:spPr>
          <a:xfrm>
            <a:off x="672789" y="232089"/>
            <a:ext cx="75046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IBM Plex Sans" panose="020B0503050203000203" pitchFamily="34" charset="0"/>
              </a:rPr>
              <a:t>Новаторство проекта</a:t>
            </a:r>
            <a:endParaRPr lang="ru-RU" sz="3600" b="1" dirty="0">
              <a:solidFill>
                <a:srgbClr val="FF0000"/>
              </a:solidFill>
              <a:latin typeface="IBM Plex Sans" panose="020B0503050203000203" pitchFamily="34" charset="0"/>
            </a:endParaRPr>
          </a:p>
        </p:txBody>
      </p:sp>
      <p:sp>
        <p:nvSpPr>
          <p:cNvPr id="4" name="Объект 5">
            <a:extLst>
              <a:ext uri="{FF2B5EF4-FFF2-40B4-BE49-F238E27FC236}">
                <a16:creationId xmlns:a16="http://schemas.microsoft.com/office/drawing/2014/main" xmlns="" id="{A48D28DF-0672-25B8-5F02-134EAC279BC7}"/>
              </a:ext>
            </a:extLst>
          </p:cNvPr>
          <p:cNvSpPr txBox="1">
            <a:spLocks/>
          </p:cNvSpPr>
          <p:nvPr/>
        </p:nvSpPr>
        <p:spPr>
          <a:xfrm>
            <a:off x="3733325" y="5695660"/>
            <a:ext cx="10515600" cy="53621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/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EDF85B2-621F-DE3C-B91E-761DD3975A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0557" y="232089"/>
            <a:ext cx="3209365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35545" y="1264362"/>
            <a:ext cx="9253887" cy="5459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</a:pPr>
            <a:r>
              <a:rPr lang="ru-RU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20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Нами проведен анализ существующих форматов психологического консультирования для беременных.</a:t>
            </a:r>
          </a:p>
          <a:p>
            <a:pPr algn="just">
              <a:lnSpc>
                <a:spcPct val="80000"/>
              </a:lnSpc>
            </a:pPr>
            <a:r>
              <a:rPr lang="ru-RU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- Выявлено, что существующие психологические практики помогают пациенту справиться со сложными  </a:t>
            </a:r>
            <a:r>
              <a:rPr lang="ru-RU" sz="2000" b="1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внутриличностными</a:t>
            </a:r>
            <a:r>
              <a:rPr lang="ru-RU" sz="20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 ситуациями, консультирую по вопросам психологии беременности, грудному вскармливанию и т.д.</a:t>
            </a:r>
          </a:p>
          <a:p>
            <a:pPr algn="just">
              <a:lnSpc>
                <a:spcPct val="80000"/>
              </a:lnSpc>
            </a:pPr>
            <a:endParaRPr lang="ru-RU" sz="2400" b="1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80000"/>
              </a:lnSpc>
            </a:pPr>
            <a:r>
              <a:rPr lang="ru-RU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Нет ни одного предложения  по ОБУЧЕНИЮ МЕТОДАМ  ПСИХОЛОГИЧЕСКОЙ САМОПОМОЩИ В КРИТИЧЕСКОЙ СИТУАЦИИ </a:t>
            </a:r>
          </a:p>
          <a:p>
            <a:pPr algn="just">
              <a:lnSpc>
                <a:spcPct val="80000"/>
              </a:lnSpc>
            </a:pPr>
            <a:endParaRPr lang="ru-RU" sz="2400" b="1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lnSpc>
                <a:spcPct val="80000"/>
              </a:lnSpc>
              <a:buFontTx/>
              <a:buChar char="-"/>
            </a:pPr>
            <a:r>
              <a:rPr lang="ru-RU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Наш проект позволяет обучить женщин практикам оказания психологической помощи себе и  своим мужьям ( в </a:t>
            </a:r>
            <a:r>
              <a:rPr lang="ru-RU" sz="2400" b="1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т.ч.участникам</a:t>
            </a:r>
            <a:r>
              <a:rPr lang="ru-RU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 боевых действий), своим детям и другим членам семей для выстраивания здоровых отношений с участниками боевых действий, а также в условиях обстрелов и их угрозе и т.д.</a:t>
            </a:r>
          </a:p>
          <a:p>
            <a:pPr marL="342900" indent="-342900" algn="just">
              <a:lnSpc>
                <a:spcPct val="80000"/>
              </a:lnSpc>
              <a:buFontTx/>
              <a:buChar char="-"/>
            </a:pPr>
            <a:r>
              <a:rPr lang="ru-RU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 Женщина сама, ПО ПРОДОЛЖЕНИЮ,  обучает членов своей семьи принципам психологической  самопомощи.</a:t>
            </a:r>
          </a:p>
        </p:txBody>
      </p:sp>
    </p:spTree>
    <p:extLst>
      <p:ext uri="{BB962C8B-B14F-4D97-AF65-F5344CB8AC3E}">
        <p14:creationId xmlns:p14="http://schemas.microsoft.com/office/powerpoint/2010/main" val="3192192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Методы и ресурсы проекта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80000"/>
              </a:lnSpc>
            </a:pPr>
            <a:r>
              <a:rPr lang="ru-RU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Создание пространства для групп психологического сопровождения и поддержки и индивидуальных консультаций по </a:t>
            </a:r>
            <a:r>
              <a:rPr lang="ru-RU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запросу (оборудование кабинета консультирования, музыкальный центр, мониторы, мультимедийный проектор, методические пособия для проведения методик (канцтовары, песочные блоки, пластилин и др.)</a:t>
            </a:r>
            <a:endParaRPr lang="ru-RU" b="1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ct val="80000"/>
              </a:lnSpc>
              <a:buFontTx/>
              <a:buChar char="-"/>
            </a:pPr>
            <a:r>
              <a:rPr lang="ru-RU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Проведение  психологических упражнений с погружением и обсуждения, работа с разными чувствами с помощью </a:t>
            </a:r>
            <a:r>
              <a:rPr lang="ru-RU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арттерапии</a:t>
            </a:r>
            <a:r>
              <a:rPr lang="ru-RU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 ( изобразительные средства, песочная терапия пластилин, бумага) , психологические игры, упражнения на восполнения внутренних ресурсов, мозговой штурм для решения актуальной сложной ситуации</a:t>
            </a:r>
            <a:r>
              <a:rPr lang="ru-RU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algn="just">
              <a:lnSpc>
                <a:spcPct val="80000"/>
              </a:lnSpc>
              <a:buFontTx/>
              <a:buChar char="-"/>
            </a:pPr>
            <a:endParaRPr lang="ru-RU" b="1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lnSpc>
                <a:spcPct val="80000"/>
              </a:lnSpc>
              <a:buFontTx/>
              <a:buChar char="-"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Главный ресурс проекта – возможность обучения коллег других регионов  предложенной методике работы с беременными. 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056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Ресурсы затраченные при реализации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Обучение медицинского психолога учреждения по вопросам перинатальной психологии, специализация по работе с травмами войны.</a:t>
            </a:r>
          </a:p>
          <a:p>
            <a:r>
              <a:rPr lang="ru-RU" dirty="0" smtClean="0"/>
              <a:t>Создание анкет для беременных в женской консультации.</a:t>
            </a:r>
          </a:p>
          <a:p>
            <a:r>
              <a:rPr lang="ru-RU" dirty="0" smtClean="0"/>
              <a:t>Оборудование кабинета психологического консультирования.</a:t>
            </a:r>
          </a:p>
          <a:p>
            <a:r>
              <a:rPr lang="ru-RU" dirty="0" smtClean="0"/>
              <a:t>Информирование о  проводимой работе в социальных  сетях.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14895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80238" y="271849"/>
            <a:ext cx="6170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0BB23B9C-B9BB-2ED2-E77E-1585DC269273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xmlns="" id="{36E02FB9-E7C8-263F-4B34-3B6E811F557A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xmlns="" id="{74EB2E5E-903E-A00D-2F49-9291C239F9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b="6657"/>
            <a:stretch/>
          </p:blipFill>
          <p:spPr>
            <a:xfrm>
              <a:off x="4174740" y="456515"/>
              <a:ext cx="5898772" cy="6401485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8732611-1B38-6632-EF52-3273CBF695BA}"/>
              </a:ext>
            </a:extLst>
          </p:cNvPr>
          <p:cNvSpPr txBox="1"/>
          <p:nvPr/>
        </p:nvSpPr>
        <p:spPr>
          <a:xfrm>
            <a:off x="232475" y="713258"/>
            <a:ext cx="119595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IBM Plex Sans" panose="020B0503050203000203" pitchFamily="34" charset="0"/>
              </a:rPr>
              <a:t>РЕЗУЛЬТАТЫ    И ПРАКТИЧЕСКАЯ ЗНАЧИМОСТЬ ПРОЕКТА</a:t>
            </a:r>
            <a:endParaRPr lang="ru-RU" sz="3200" b="1" dirty="0">
              <a:solidFill>
                <a:schemeClr val="bg1"/>
              </a:solidFill>
              <a:latin typeface="IBM Plex Sans" panose="020B0503050203000203" pitchFamily="34" charset="0"/>
            </a:endParaRPr>
          </a:p>
        </p:txBody>
      </p:sp>
      <p:sp>
        <p:nvSpPr>
          <p:cNvPr id="11" name="Объект 5">
            <a:extLst>
              <a:ext uri="{FF2B5EF4-FFF2-40B4-BE49-F238E27FC236}">
                <a16:creationId xmlns:a16="http://schemas.microsoft.com/office/drawing/2014/main" xmlns="" id="{71B7FDE8-5F2E-9EA0-E04E-2D4A95006069}"/>
              </a:ext>
            </a:extLst>
          </p:cNvPr>
          <p:cNvSpPr txBox="1">
            <a:spLocks/>
          </p:cNvSpPr>
          <p:nvPr/>
        </p:nvSpPr>
        <p:spPr>
          <a:xfrm>
            <a:off x="838200" y="1657715"/>
            <a:ext cx="10515600" cy="11042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Пополнение ресурсов 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жизни, получить поддержку, гармонизировать отношение в семье, улучшить состояние здоровья, повысить качество жизни</a:t>
            </a:r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Гармонизация отношений в семье, где один из членов семьи – участник СВО</a:t>
            </a:r>
            <a:endParaRPr lang="ru-RU" sz="2400" dirty="0">
              <a:solidFill>
                <a:schemeClr val="bg1"/>
              </a:solidFill>
            </a:endParaRPr>
          </a:p>
          <a:p>
            <a:r>
              <a:rPr lang="ru-RU" sz="2400" b="1" dirty="0" smtClean="0">
                <a:solidFill>
                  <a:schemeClr val="bg1"/>
                </a:solidFill>
              </a:rPr>
              <a:t>Обучение беременных женщин и членов их семей навыкам управления своим эмоциональным состоянием, оказания первичной психологической помощи членам своих семей и другим людям и самопомощи.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Снижение  тревожности, повышение стрессоустойчивости, выработка новых жизненных стратегий, что способствует улучшению течения процесса вынашивания новорожденного.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Улучшение  климата в семье, воспитание сильных духом и уверенных в себе детей.</a:t>
            </a:r>
          </a:p>
          <a:p>
            <a:endParaRPr lang="ru-RU" b="1" dirty="0" smtClean="0">
              <a:solidFill>
                <a:schemeClr val="bg1"/>
              </a:solidFill>
            </a:endParaRPr>
          </a:p>
          <a:p>
            <a:endParaRPr lang="ru-RU" b="1" dirty="0">
              <a:solidFill>
                <a:schemeClr val="bg1"/>
              </a:solidFill>
            </a:endParaRPr>
          </a:p>
          <a:p>
            <a:endParaRPr lang="ru-RU" b="1" dirty="0" smtClean="0">
              <a:solidFill>
                <a:schemeClr val="bg1"/>
              </a:solidFill>
            </a:endParaRPr>
          </a:p>
          <a:p>
            <a:endParaRPr lang="ru-RU" b="1" dirty="0">
              <a:solidFill>
                <a:schemeClr val="bg1"/>
              </a:solidFill>
            </a:endParaRPr>
          </a:p>
          <a:p>
            <a:endParaRPr lang="ru-RU" b="1" dirty="0" smtClean="0">
              <a:solidFill>
                <a:schemeClr val="bg1"/>
              </a:solidFill>
            </a:endParaRPr>
          </a:p>
          <a:p>
            <a:endParaRPr lang="ru-RU" b="1" dirty="0">
              <a:solidFill>
                <a:schemeClr val="bg1"/>
              </a:solidFill>
            </a:endParaRPr>
          </a:p>
          <a:p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rgbClr val="FFFF00"/>
                </a:solidFill>
              </a:rPr>
              <a:t>Итак, мобильное приложение для женщин сделает наших женщин здоровее, а значит весь мир -  счастливее!!!!!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                                     Будьте счастливы!!!!!!!!!!!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2" name="Объект 5">
            <a:extLst>
              <a:ext uri="{FF2B5EF4-FFF2-40B4-BE49-F238E27FC236}">
                <a16:creationId xmlns:a16="http://schemas.microsoft.com/office/drawing/2014/main" xmlns="" id="{1F265129-76A2-852B-AC37-BAAFFE1C87CB}"/>
              </a:ext>
            </a:extLst>
          </p:cNvPr>
          <p:cNvSpPr txBox="1">
            <a:spLocks/>
          </p:cNvSpPr>
          <p:nvPr/>
        </p:nvSpPr>
        <p:spPr>
          <a:xfrm>
            <a:off x="838200" y="2822126"/>
            <a:ext cx="10515600" cy="3865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1800" dirty="0">
              <a:solidFill>
                <a:schemeClr val="bg1"/>
              </a:solidFill>
            </a:endParaRP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xmlns="" id="{8BAB33F5-9B19-8625-0FF0-F16EA4D217B5}"/>
              </a:ext>
            </a:extLst>
          </p:cNvPr>
          <p:cNvGrpSpPr/>
          <p:nvPr/>
        </p:nvGrpSpPr>
        <p:grpSpPr>
          <a:xfrm>
            <a:off x="838200" y="3565764"/>
            <a:ext cx="541713" cy="541713"/>
            <a:chOff x="1760913" y="3523744"/>
            <a:chExt cx="541713" cy="541713"/>
          </a:xfrm>
        </p:grpSpPr>
        <p:sp>
          <p:nvSpPr>
            <p:cNvPr id="13" name="Объект 5">
              <a:extLst>
                <a:ext uri="{FF2B5EF4-FFF2-40B4-BE49-F238E27FC236}">
                  <a16:creationId xmlns:a16="http://schemas.microsoft.com/office/drawing/2014/main" xmlns="" id="{1085841E-067B-C1A6-B3D1-A723E798ED20}"/>
                </a:ext>
              </a:extLst>
            </p:cNvPr>
            <p:cNvSpPr txBox="1">
              <a:spLocks/>
            </p:cNvSpPr>
            <p:nvPr/>
          </p:nvSpPr>
          <p:spPr>
            <a:xfrm>
              <a:off x="1890929" y="3657257"/>
              <a:ext cx="245847" cy="32038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75000"/>
                    </a:schemeClr>
                  </a:solidFill>
                  <a:latin typeface="IBM Plex Sans" panose="020B050305020300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>
                      <a:lumMod val="75000"/>
                    </a:schemeClr>
                  </a:solidFill>
                  <a:latin typeface="IBM Plex Sans" panose="020B0503050203000203" pitchFamily="34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75000"/>
                    </a:schemeClr>
                  </a:solidFill>
                  <a:latin typeface="IBM Plex Sans" panose="020B0503050203000203" pitchFamily="34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75000"/>
                    </a:schemeClr>
                  </a:solidFill>
                  <a:latin typeface="IBM Plex Sans" panose="020B0503050203000203" pitchFamily="34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75000"/>
                    </a:schemeClr>
                  </a:solidFill>
                  <a:latin typeface="IBM Plex Sans" panose="020B0503050203000203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endParaRPr lang="ru-RU" sz="1800" dirty="0">
                <a:solidFill>
                  <a:schemeClr val="bg1"/>
                </a:solidFill>
              </a:endParaRPr>
            </a:p>
          </p:txBody>
        </p:sp>
        <p:sp>
          <p:nvSpPr>
            <p:cNvPr id="14" name="Овал 13">
              <a:extLst>
                <a:ext uri="{FF2B5EF4-FFF2-40B4-BE49-F238E27FC236}">
                  <a16:creationId xmlns:a16="http://schemas.microsoft.com/office/drawing/2014/main" xmlns="" id="{2F73CFF5-B1AF-D6F7-560A-E80F3C727A60}"/>
                </a:ext>
              </a:extLst>
            </p:cNvPr>
            <p:cNvSpPr/>
            <p:nvPr/>
          </p:nvSpPr>
          <p:spPr>
            <a:xfrm>
              <a:off x="1760913" y="3523744"/>
              <a:ext cx="541713" cy="541713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xmlns="" id="{AC1A0CE1-47FF-5317-33A9-898FB188C3A9}"/>
              </a:ext>
            </a:extLst>
          </p:cNvPr>
          <p:cNvGrpSpPr/>
          <p:nvPr/>
        </p:nvGrpSpPr>
        <p:grpSpPr>
          <a:xfrm>
            <a:off x="3533808" y="3506840"/>
            <a:ext cx="541713" cy="541713"/>
            <a:chOff x="1760913" y="3523744"/>
            <a:chExt cx="541713" cy="541713"/>
          </a:xfrm>
        </p:grpSpPr>
        <p:sp>
          <p:nvSpPr>
            <p:cNvPr id="20" name="Объект 5">
              <a:extLst>
                <a:ext uri="{FF2B5EF4-FFF2-40B4-BE49-F238E27FC236}">
                  <a16:creationId xmlns:a16="http://schemas.microsoft.com/office/drawing/2014/main" xmlns="" id="{C500638B-466D-0EA2-8504-54ED827FFC3C}"/>
                </a:ext>
              </a:extLst>
            </p:cNvPr>
            <p:cNvSpPr txBox="1">
              <a:spLocks/>
            </p:cNvSpPr>
            <p:nvPr/>
          </p:nvSpPr>
          <p:spPr>
            <a:xfrm>
              <a:off x="1890929" y="3657257"/>
              <a:ext cx="245847" cy="32038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75000"/>
                    </a:schemeClr>
                  </a:solidFill>
                  <a:latin typeface="IBM Plex Sans" panose="020B050305020300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>
                      <a:lumMod val="75000"/>
                    </a:schemeClr>
                  </a:solidFill>
                  <a:latin typeface="IBM Plex Sans" panose="020B0503050203000203" pitchFamily="34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75000"/>
                    </a:schemeClr>
                  </a:solidFill>
                  <a:latin typeface="IBM Plex Sans" panose="020B0503050203000203" pitchFamily="34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75000"/>
                    </a:schemeClr>
                  </a:solidFill>
                  <a:latin typeface="IBM Plex Sans" panose="020B0503050203000203" pitchFamily="34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75000"/>
                    </a:schemeClr>
                  </a:solidFill>
                  <a:latin typeface="IBM Plex Sans" panose="020B0503050203000203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endParaRPr lang="ru-RU" sz="1800" dirty="0">
                <a:solidFill>
                  <a:schemeClr val="bg1"/>
                </a:solidFill>
              </a:endParaRPr>
            </a:p>
          </p:txBody>
        </p:sp>
        <p:sp>
          <p:nvSpPr>
            <p:cNvPr id="21" name="Овал 20">
              <a:extLst>
                <a:ext uri="{FF2B5EF4-FFF2-40B4-BE49-F238E27FC236}">
                  <a16:creationId xmlns:a16="http://schemas.microsoft.com/office/drawing/2014/main" xmlns="" id="{8C2747E4-248E-E73F-AD6B-325E34496F3C}"/>
                </a:ext>
              </a:extLst>
            </p:cNvPr>
            <p:cNvSpPr/>
            <p:nvPr/>
          </p:nvSpPr>
          <p:spPr>
            <a:xfrm>
              <a:off x="1760913" y="3523744"/>
              <a:ext cx="541713" cy="541713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xmlns="" id="{F55A6DDB-A95A-EC5E-09A1-102700A1CEA7}"/>
              </a:ext>
            </a:extLst>
          </p:cNvPr>
          <p:cNvGrpSpPr/>
          <p:nvPr/>
        </p:nvGrpSpPr>
        <p:grpSpPr>
          <a:xfrm>
            <a:off x="6494485" y="3506839"/>
            <a:ext cx="541713" cy="541713"/>
            <a:chOff x="1760913" y="3523744"/>
            <a:chExt cx="541713" cy="541713"/>
          </a:xfrm>
        </p:grpSpPr>
        <p:sp>
          <p:nvSpPr>
            <p:cNvPr id="23" name="Объект 5">
              <a:extLst>
                <a:ext uri="{FF2B5EF4-FFF2-40B4-BE49-F238E27FC236}">
                  <a16:creationId xmlns:a16="http://schemas.microsoft.com/office/drawing/2014/main" xmlns="" id="{198EF1F4-F8CF-31DA-15D6-BC5981C3CC3A}"/>
                </a:ext>
              </a:extLst>
            </p:cNvPr>
            <p:cNvSpPr txBox="1">
              <a:spLocks/>
            </p:cNvSpPr>
            <p:nvPr/>
          </p:nvSpPr>
          <p:spPr>
            <a:xfrm>
              <a:off x="1890929" y="3657257"/>
              <a:ext cx="245847" cy="32038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75000"/>
                    </a:schemeClr>
                  </a:solidFill>
                  <a:latin typeface="IBM Plex Sans" panose="020B0503050203000203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>
                      <a:lumMod val="75000"/>
                    </a:schemeClr>
                  </a:solidFill>
                  <a:latin typeface="IBM Plex Sans" panose="020B0503050203000203" pitchFamily="34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75000"/>
                    </a:schemeClr>
                  </a:solidFill>
                  <a:latin typeface="IBM Plex Sans" panose="020B0503050203000203" pitchFamily="34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75000"/>
                    </a:schemeClr>
                  </a:solidFill>
                  <a:latin typeface="IBM Plex Sans" panose="020B0503050203000203" pitchFamily="34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75000"/>
                    </a:schemeClr>
                  </a:solidFill>
                  <a:latin typeface="IBM Plex Sans" panose="020B0503050203000203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endParaRPr lang="ru-RU" sz="1800" dirty="0">
                <a:solidFill>
                  <a:schemeClr val="bg1"/>
                </a:solidFill>
              </a:endParaRPr>
            </a:p>
          </p:txBody>
        </p:sp>
        <p:sp>
          <p:nvSpPr>
            <p:cNvPr id="24" name="Овал 23">
              <a:extLst>
                <a:ext uri="{FF2B5EF4-FFF2-40B4-BE49-F238E27FC236}">
                  <a16:creationId xmlns:a16="http://schemas.microsoft.com/office/drawing/2014/main" xmlns="" id="{5A3E5B8A-06E0-311C-46CC-F603201FACEA}"/>
                </a:ext>
              </a:extLst>
            </p:cNvPr>
            <p:cNvSpPr/>
            <p:nvPr/>
          </p:nvSpPr>
          <p:spPr>
            <a:xfrm>
              <a:off x="1760913" y="3523744"/>
              <a:ext cx="541713" cy="541713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8584919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Пользовательские 3">
      <a:dk1>
        <a:srgbClr val="1E3A63"/>
      </a:dk1>
      <a:lt1>
        <a:srgbClr val="FFFFFF"/>
      </a:lt1>
      <a:dk2>
        <a:srgbClr val="812368"/>
      </a:dk2>
      <a:lt2>
        <a:srgbClr val="E7E6E6"/>
      </a:lt2>
      <a:accent1>
        <a:srgbClr val="C29D6E"/>
      </a:accent1>
      <a:accent2>
        <a:srgbClr val="4FC230"/>
      </a:accent2>
      <a:accent3>
        <a:srgbClr val="008DCD"/>
      </a:accent3>
      <a:accent4>
        <a:srgbClr val="CB5DA8"/>
      </a:accent4>
      <a:accent5>
        <a:srgbClr val="9CD450"/>
      </a:accent5>
      <a:accent6>
        <a:srgbClr val="02B4E9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979</TotalTime>
  <Words>930</Words>
  <Application>Microsoft Office PowerPoint</Application>
  <PresentationFormat>Произвольный</PresentationFormat>
  <Paragraphs>83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Gotham Pro</vt:lpstr>
      <vt:lpstr>IBM Plex Sans</vt:lpstr>
      <vt:lpstr>Тема Office</vt:lpstr>
      <vt:lpstr>«Мастерская управления стрессом  для беременных и членов их семей  в условиях СВО»</vt:lpstr>
      <vt:lpstr>МИССИЯ</vt:lpstr>
      <vt:lpstr>Презентация PowerPoint</vt:lpstr>
      <vt:lpstr>Презентация PowerPoint</vt:lpstr>
      <vt:lpstr>Презентация PowerPoint</vt:lpstr>
      <vt:lpstr>Презентация PowerPoint</vt:lpstr>
      <vt:lpstr>Методы и ресурсы проекта</vt:lpstr>
      <vt:lpstr>Ресурсы затраченные при реализации проекта</vt:lpstr>
      <vt:lpstr>Презентация PowerPoint</vt:lpstr>
      <vt:lpstr> Стратегия развития «Мастерской стресса…»</vt:lpstr>
      <vt:lpstr> Потенциал тиражирования -  высокий!</vt:lpstr>
      <vt:lpstr> Благодарим за внимание!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Аксенова</dc:creator>
  <cp:lastModifiedBy>Пользователь</cp:lastModifiedBy>
  <cp:revision>84</cp:revision>
  <dcterms:created xsi:type="dcterms:W3CDTF">2023-06-07T15:15:17Z</dcterms:created>
  <dcterms:modified xsi:type="dcterms:W3CDTF">2024-07-15T20:46:53Z</dcterms:modified>
</cp:coreProperties>
</file>