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9129-8E2B-4574-BFB1-2E5490BBA205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7198-5E8F-48FD-B2DA-2C937691A29A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1454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9129-8E2B-4574-BFB1-2E5490BBA205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7198-5E8F-48FD-B2DA-2C937691A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0012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9129-8E2B-4574-BFB1-2E5490BBA205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7198-5E8F-48FD-B2DA-2C937691A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29754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9129-8E2B-4574-BFB1-2E5490BBA205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7198-5E8F-48FD-B2DA-2C937691A29A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318298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9129-8E2B-4574-BFB1-2E5490BBA205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7198-5E8F-48FD-B2DA-2C937691A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56683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9129-8E2B-4574-BFB1-2E5490BBA205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7198-5E8F-48FD-B2DA-2C937691A29A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873773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9129-8E2B-4574-BFB1-2E5490BBA205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7198-5E8F-48FD-B2DA-2C937691A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09057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9129-8E2B-4574-BFB1-2E5490BBA205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7198-5E8F-48FD-B2DA-2C937691A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0270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9129-8E2B-4574-BFB1-2E5490BBA205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7198-5E8F-48FD-B2DA-2C937691A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2279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9129-8E2B-4574-BFB1-2E5490BBA205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7198-5E8F-48FD-B2DA-2C937691A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230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9129-8E2B-4574-BFB1-2E5490BBA205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7198-5E8F-48FD-B2DA-2C937691A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0168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9129-8E2B-4574-BFB1-2E5490BBA205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7198-5E8F-48FD-B2DA-2C937691A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341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9129-8E2B-4574-BFB1-2E5490BBA205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7198-5E8F-48FD-B2DA-2C937691A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0226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9129-8E2B-4574-BFB1-2E5490BBA205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7198-5E8F-48FD-B2DA-2C937691A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0073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9129-8E2B-4574-BFB1-2E5490BBA205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7198-5E8F-48FD-B2DA-2C937691A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506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9129-8E2B-4574-BFB1-2E5490BBA205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7198-5E8F-48FD-B2DA-2C937691A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3164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9129-8E2B-4574-BFB1-2E5490BBA205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7198-5E8F-48FD-B2DA-2C937691A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7958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0859129-8E2B-4574-BFB1-2E5490BBA205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A337198-5E8F-48FD-B2DA-2C937691A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98296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2EBB2DE-F9FE-4EAF-838D-C36AD24697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1198523"/>
            <a:ext cx="5813571" cy="1895911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Социальный проект: </a:t>
            </a:r>
          </a:p>
          <a:p>
            <a:pPr algn="ctr"/>
            <a:r>
              <a:rPr lang="ru-RU" sz="2800" b="1" dirty="0">
                <a:solidFill>
                  <a:srgbClr val="002060"/>
                </a:solidFill>
              </a:rPr>
              <a:t>«Организация социальной и информационно-методической адресной поддержки овдовевших женщин (гражданских вдов)»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561A29B-2772-4F4A-9594-4982B9CD9961}"/>
              </a:ext>
            </a:extLst>
          </p:cNvPr>
          <p:cNvSpPr/>
          <p:nvPr/>
        </p:nvSpPr>
        <p:spPr>
          <a:xfrm>
            <a:off x="5396937" y="6188869"/>
            <a:ext cx="67938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/>
              <a:t>Автор: Рудницкая Анастасия Павловна, </a:t>
            </a:r>
            <a:r>
              <a:rPr lang="ru-RU" b="1" dirty="0" err="1"/>
              <a:t>к.пол.н</a:t>
            </a:r>
            <a:r>
              <a:rPr lang="ru-RU" b="1" dirty="0"/>
              <a:t>., доцент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4A06C8B-5EE8-43F2-B7B1-C70A544CD8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40562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1759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92344B-1DFD-417F-94BA-3770D00AF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598" y="141836"/>
            <a:ext cx="11236545" cy="764176"/>
          </a:xfrm>
        </p:spPr>
        <p:txBody>
          <a:bodyPr>
            <a:noAutofit/>
          </a:bodyPr>
          <a:lstStyle/>
          <a:p>
            <a:r>
              <a:rPr lang="ru-RU" sz="3200" b="1" dirty="0"/>
              <a:t>этапы проекта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BE4C6B0-429A-4838-B12A-AE753E09D2DC}"/>
              </a:ext>
            </a:extLst>
          </p:cNvPr>
          <p:cNvSpPr/>
          <p:nvPr/>
        </p:nvSpPr>
        <p:spPr>
          <a:xfrm>
            <a:off x="541598" y="906012"/>
            <a:ext cx="10003363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В рамках предлагаемого мной проекта планируется 4 этапа:</a:t>
            </a:r>
          </a:p>
          <a:p>
            <a:pPr algn="just"/>
            <a:endParaRPr lang="ru-RU" dirty="0"/>
          </a:p>
          <a:p>
            <a:pPr marL="285750" indent="-285750" algn="just">
              <a:buFontTx/>
              <a:buChar char="-"/>
            </a:pPr>
            <a:r>
              <a:rPr lang="ru-RU" b="1" dirty="0"/>
              <a:t>1 этап (нормативный). </a:t>
            </a:r>
            <a:r>
              <a:rPr lang="ru-RU" dirty="0"/>
              <a:t>Провести аудит законодательства и внести на рассмотрение в Комитет Государственной Думы Федерального Собрания Российской Федерации по вопросам семьи, женщин и детей, через онлайн обращение, предложение о восстановлении в нормативных актах закрепления видов семейного положения.</a:t>
            </a:r>
          </a:p>
          <a:p>
            <a:pPr marL="285750" indent="-285750" algn="just">
              <a:buFontTx/>
              <a:buChar char="-"/>
            </a:pPr>
            <a:r>
              <a:rPr lang="ru-RU" b="1" dirty="0"/>
              <a:t>2 этап (методический). </a:t>
            </a:r>
            <a:r>
              <a:rPr lang="ru-RU" dirty="0"/>
              <a:t>Разработать структуру единого методического справочника (навигатор в помощь в трудной ситуации), который будет содержать основные актуальные данные по нормативному законодательству, контакты профильных общественных организаций и фондов, куда можно обратиться с первого дня, а также контакты официальных служб и юридической помощи по вопросам ритуального характера, а также последующего юридического сопровождения. Опубликовать справочник в электронном виде на сайтах профильных организаций и в социальных сетях.</a:t>
            </a:r>
          </a:p>
          <a:p>
            <a:pPr marL="285750" indent="-285750" algn="just">
              <a:buFontTx/>
              <a:buChar char="-"/>
            </a:pPr>
            <a:r>
              <a:rPr lang="ru-RU" b="1" dirty="0"/>
              <a:t>3 этап (видеоконтент). </a:t>
            </a:r>
            <a:r>
              <a:rPr lang="ru-RU" dirty="0"/>
              <a:t>Продумать сценарий и подготовить социальный видеоролик о понимании статуса вдовы в общественной среде и важности профильной своевременной помощи в трудной ситуации.</a:t>
            </a:r>
          </a:p>
          <a:p>
            <a:pPr marL="285750" indent="-285750" algn="just">
              <a:buFontTx/>
              <a:buChar char="-"/>
            </a:pPr>
            <a:r>
              <a:rPr lang="ru-RU" b="1" dirty="0"/>
              <a:t>4 этап (медиа). </a:t>
            </a:r>
            <a:r>
              <a:rPr lang="ru-RU" dirty="0"/>
              <a:t>Провести в онлайн формате в социальной сети </a:t>
            </a:r>
            <a:r>
              <a:rPr lang="ru-RU" dirty="0" err="1"/>
              <a:t>ВКонтакте</a:t>
            </a:r>
            <a:r>
              <a:rPr lang="ru-RU" dirty="0"/>
              <a:t> тематическую сессию (встречу) при участии профильных фондов на тему «Будем жить!»</a:t>
            </a:r>
          </a:p>
        </p:txBody>
      </p:sp>
    </p:spTree>
    <p:extLst>
      <p:ext uri="{BB962C8B-B14F-4D97-AF65-F5344CB8AC3E}">
        <p14:creationId xmlns:p14="http://schemas.microsoft.com/office/powerpoint/2010/main" val="39741298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92344B-1DFD-417F-94BA-3770D00AF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598" y="141836"/>
            <a:ext cx="11236545" cy="764176"/>
          </a:xfrm>
        </p:spPr>
        <p:txBody>
          <a:bodyPr>
            <a:noAutofit/>
          </a:bodyPr>
          <a:lstStyle/>
          <a:p>
            <a:r>
              <a:rPr lang="ru-RU" sz="3200" b="1" dirty="0"/>
              <a:t>Планируемые результаты проекта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BE4C6B0-429A-4838-B12A-AE753E09D2DC}"/>
              </a:ext>
            </a:extLst>
          </p:cNvPr>
          <p:cNvSpPr/>
          <p:nvPr/>
        </p:nvSpPr>
        <p:spPr>
          <a:xfrm>
            <a:off x="541598" y="1484852"/>
            <a:ext cx="10003363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rabicPeriod"/>
            </a:pPr>
            <a:r>
              <a:rPr lang="ru-RU" dirty="0"/>
              <a:t>Возвращение в нормативное законодательное поле понятия "вдова (вдовец)", следовательно и формирование социального статуса овдовевшей женщины.</a:t>
            </a:r>
          </a:p>
          <a:p>
            <a:pPr marL="342900" indent="-342900" algn="just">
              <a:buAutoNum type="arabicPeriod"/>
            </a:pPr>
            <a:r>
              <a:rPr lang="ru-RU" dirty="0"/>
              <a:t>Методический справочник (навигатор), содержащий основные актуальные данные по нормативному законодательству, контакты профильных организаций и фондов, куда можно обратиться с первого дня, а также контакты официальных служб и юридической помощи (публикация справочника в онлайн формате с возможностью регулярного обновления и актуализации данных).</a:t>
            </a:r>
          </a:p>
          <a:p>
            <a:pPr marL="342900" indent="-342900" algn="just">
              <a:buFontTx/>
              <a:buAutoNum type="arabicPeriod"/>
            </a:pPr>
            <a:r>
              <a:rPr lang="ru-RU" dirty="0"/>
              <a:t>Социальный видеоролик о понимании статуса вдовы в общественной среде и важности профильной своевременной помощи в трудной ситуации.</a:t>
            </a:r>
          </a:p>
          <a:p>
            <a:pPr marL="342900" indent="-342900" algn="just">
              <a:buFontTx/>
              <a:buAutoNum type="arabicPeriod"/>
            </a:pPr>
            <a:r>
              <a:rPr lang="ru-RU" dirty="0"/>
              <a:t>Тематическая онлайн сессия (встреча) в эфире канала социально сети </a:t>
            </a:r>
            <a:r>
              <a:rPr lang="ru-RU" dirty="0" err="1"/>
              <a:t>ВКонтакте</a:t>
            </a:r>
            <a:r>
              <a:rPr lang="ru-RU" dirty="0"/>
              <a:t> при участии профильных фондов на тему "Будем жить!". </a:t>
            </a:r>
          </a:p>
        </p:txBody>
      </p:sp>
    </p:spTree>
    <p:extLst>
      <p:ext uri="{BB962C8B-B14F-4D97-AF65-F5344CB8AC3E}">
        <p14:creationId xmlns:p14="http://schemas.microsoft.com/office/powerpoint/2010/main" val="7703159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92344B-1DFD-417F-94BA-3770D00AF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599" y="141836"/>
            <a:ext cx="8534400" cy="764176"/>
          </a:xfrm>
        </p:spPr>
        <p:txBody>
          <a:bodyPr/>
          <a:lstStyle/>
          <a:p>
            <a:r>
              <a:rPr lang="ru-RU" b="1" dirty="0"/>
              <a:t>предыстория проекта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BE4C6B0-429A-4838-B12A-AE753E09D2DC}"/>
              </a:ext>
            </a:extLst>
          </p:cNvPr>
          <p:cNvSpPr/>
          <p:nvPr/>
        </p:nvSpPr>
        <p:spPr>
          <a:xfrm>
            <a:off x="541599" y="1523456"/>
            <a:ext cx="955874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Я – гражданская вдова. В июле 2021 года мой муж, Алексей </a:t>
            </a:r>
            <a:r>
              <a:rPr lang="ru-RU" dirty="0" err="1"/>
              <a:t>Рудницкий</a:t>
            </a:r>
            <a:r>
              <a:rPr lang="ru-RU" dirty="0"/>
              <a:t>, погиб от разрыва аневризмы сосуда головного мозга по дороге с работы домой. Последствия пандемии, стрессы, хроническая усталость, вынужденные рабочие перегрузки из-за необходимости обеспечивать семью, платить кредитные платежи – все совокупно оказало влияние на необратимость трагедии, произошедшей в нашей жизни.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Боль утраты любимого родного человека невыносима, каковы бы не были причины, особенно, когда это происходит внезапно. И в таком состоянии ты фактически остаешься один на один с тем, что называется «урегулирование сопутствующих ситуации вопросов».</a:t>
            </a:r>
          </a:p>
        </p:txBody>
      </p:sp>
    </p:spTree>
    <p:extLst>
      <p:ext uri="{BB962C8B-B14F-4D97-AF65-F5344CB8AC3E}">
        <p14:creationId xmlns:p14="http://schemas.microsoft.com/office/powerpoint/2010/main" val="57431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92344B-1DFD-417F-94BA-3770D00AF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599" y="141836"/>
            <a:ext cx="8534400" cy="764176"/>
          </a:xfrm>
        </p:spPr>
        <p:txBody>
          <a:bodyPr/>
          <a:lstStyle/>
          <a:p>
            <a:r>
              <a:rPr lang="ru-RU" b="1" dirty="0"/>
              <a:t>обоснование проекта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BE4C6B0-429A-4838-B12A-AE753E09D2DC}"/>
              </a:ext>
            </a:extLst>
          </p:cNvPr>
          <p:cNvSpPr/>
          <p:nvPr/>
        </p:nvSpPr>
        <p:spPr>
          <a:xfrm>
            <a:off x="541599" y="906012"/>
            <a:ext cx="955874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В России издавна, по-особому, формировалось отношение в обществе к социально-ущемленным слоям населения и тем, кто оказывался в трудной ситуации. Институт социального служения в нашей стране — это исторически сложившиеся гуманистические практики оказания бескорыстной помощи и поддержки нуждающимся людям. При этом не столь важно, обоснован ли их статус юридически или нет, важен сам факт проявления сочувствия и человечности, поскольку человеческая жизнь — это наивысшая ценность.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Современная практика реализации основ социальной политики в России достаточно широка и затрагивает большинство социально-значимых категорий для оказания адресной помощи.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Но, к сожалению, в юридическом поле, ни в какой нормативной форме до сих пор нет четкого закрепления понятий “вдова” и “гражданская вдова”, под которыми понимаются не только овдовевшие женщины, находившиеся в браке, но и те, кто не заключал брака в соответствии с законодательством Российской Федерации в </a:t>
            </a:r>
            <a:r>
              <a:rPr lang="ru-RU" dirty="0" err="1"/>
              <a:t>ЗАГСе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20978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92344B-1DFD-417F-94BA-3770D00AF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598" y="141836"/>
            <a:ext cx="9558745" cy="764176"/>
          </a:xfrm>
        </p:spPr>
        <p:txBody>
          <a:bodyPr>
            <a:noAutofit/>
          </a:bodyPr>
          <a:lstStyle/>
          <a:p>
            <a:r>
              <a:rPr lang="ru-RU" b="1" dirty="0"/>
              <a:t>Статистические показатели проекта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BE4C6B0-429A-4838-B12A-AE753E09D2DC}"/>
              </a:ext>
            </a:extLst>
          </p:cNvPr>
          <p:cNvSpPr/>
          <p:nvPr/>
        </p:nvSpPr>
        <p:spPr>
          <a:xfrm>
            <a:off x="541598" y="1493241"/>
            <a:ext cx="955874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Период пандемии и осложнение экономической, а также геополитической обстановки в мире (беспрецедентные западные санкции и военно-политические вызовы по отношению к России), вызвали увеличение уровня смертности в нашей стране. По данным Росстата в 2021 году впервые в истории современной Российской Федерации убыль населения достигла 1040000 чел., а в 2022 году убыль населения составила 599616 чел.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При этом в России мужчины составляют 80% умирающих в трудоспособном возрасте от 18 до 60 лет. Так масштабы мужской смертности оценила вице-премьер Татьяна Алексеевна Голикова, выступая на пленарной сессии Всероссийской недели охраны труда в сентябре 2021 года.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C6FA3C1-AF0A-4B81-99A4-E80BC74D40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877" y="4801282"/>
            <a:ext cx="1740208" cy="1740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832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92344B-1DFD-417F-94BA-3770D00AF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598" y="141836"/>
            <a:ext cx="9558745" cy="764176"/>
          </a:xfrm>
        </p:spPr>
        <p:txBody>
          <a:bodyPr>
            <a:noAutofit/>
          </a:bodyPr>
          <a:lstStyle/>
          <a:p>
            <a:r>
              <a:rPr lang="ru-RU" b="1" dirty="0"/>
              <a:t>Нормативное обоснование проекта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BE4C6B0-429A-4838-B12A-AE753E09D2DC}"/>
              </a:ext>
            </a:extLst>
          </p:cNvPr>
          <p:cNvSpPr/>
          <p:nvPr/>
        </p:nvSpPr>
        <p:spPr>
          <a:xfrm>
            <a:off x="541597" y="906012"/>
            <a:ext cx="955874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В Федеральном законе от 27.05.1998 N 76-ФЗ (ред. от 29.12.2022) "О статусе военнослужащих" в Статье 24. "Социальная защита членов семей военнослужащих, потерявших кормильца" четко сформулированы положения относительно материальной и социальной поддержки членов семей военнослужащих, потерявших кормильца, даже гражданских жен, не состоящих в официальном браке. </a:t>
            </a:r>
          </a:p>
          <a:p>
            <a:pPr algn="just"/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EBEC711-23DE-48D9-872D-2CDA2C190E0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555" t="14312" r="27683" b="34434"/>
          <a:stretch/>
        </p:blipFill>
        <p:spPr>
          <a:xfrm>
            <a:off x="541596" y="2937337"/>
            <a:ext cx="5335399" cy="3514987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CADAD349-DA2D-455B-ACAC-0ED0980BC2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5006" y="4722289"/>
            <a:ext cx="1730035" cy="1730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892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92344B-1DFD-417F-94BA-3770D00AF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598" y="141836"/>
            <a:ext cx="9558745" cy="764176"/>
          </a:xfrm>
        </p:spPr>
        <p:txBody>
          <a:bodyPr>
            <a:noAutofit/>
          </a:bodyPr>
          <a:lstStyle/>
          <a:p>
            <a:r>
              <a:rPr lang="ru-RU" b="1" dirty="0"/>
              <a:t>Нормативное обоснование проекта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BE4C6B0-429A-4838-B12A-AE753E09D2DC}"/>
              </a:ext>
            </a:extLst>
          </p:cNvPr>
          <p:cNvSpPr/>
          <p:nvPr/>
        </p:nvSpPr>
        <p:spPr>
          <a:xfrm>
            <a:off x="541597" y="906012"/>
            <a:ext cx="925674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Если рассмотреть утратившие силу акты, то в них содержались варианты семейного положения. Так, в Общероссийском классификаторе информации о населении, утвержденном Постановлением Госстандарта Российской Федерации от 31.07.1995 г. № 412 закрепляли следующие виды семейного положения:</a:t>
            </a:r>
          </a:p>
          <a:p>
            <a:pPr marL="285750" indent="-285750" algn="just">
              <a:buFontTx/>
              <a:buChar char="-"/>
            </a:pPr>
            <a:r>
              <a:rPr lang="ru-RU" dirty="0"/>
              <a:t>Никогда не состоял (-а). Это состояние означает, что мужчина и женщина никогда не состояли в официально зарегистрированном браке;</a:t>
            </a:r>
          </a:p>
          <a:p>
            <a:pPr marL="285750" indent="-285750" algn="just">
              <a:buFontTx/>
              <a:buChar char="-"/>
            </a:pPr>
            <a:r>
              <a:rPr lang="ru-RU" dirty="0"/>
              <a:t>Состоит в зарегистрированном браке. Это семейные отношения, которые зарегистрированы в органах </a:t>
            </a:r>
            <a:r>
              <a:rPr lang="ru-RU" dirty="0" err="1"/>
              <a:t>ЗАГСа</a:t>
            </a:r>
            <a:r>
              <a:rPr lang="ru-RU" dirty="0"/>
              <a:t>;</a:t>
            </a:r>
          </a:p>
          <a:p>
            <a:pPr marL="285750" indent="-285750" algn="just">
              <a:buFontTx/>
              <a:buChar char="-"/>
            </a:pPr>
            <a:r>
              <a:rPr lang="ru-RU" dirty="0"/>
              <a:t>Состоит в незарегистрированном браке. Это сожительство. Мужчина и женщина проживают как супруги, но юридически не оформили свои отношения;</a:t>
            </a:r>
          </a:p>
          <a:p>
            <a:pPr marL="285750" indent="-285750" algn="just">
              <a:buFontTx/>
              <a:buChar char="-"/>
            </a:pPr>
            <a:r>
              <a:rPr lang="ru-RU" dirty="0"/>
              <a:t>Вдова (вдовец). Это состояние означает, что супруги находились в зарегистрированном браке, но один из них скончался;</a:t>
            </a:r>
          </a:p>
          <a:p>
            <a:pPr marL="285750" indent="-285750" algn="just">
              <a:buFontTx/>
              <a:buChar char="-"/>
            </a:pPr>
            <a:r>
              <a:rPr lang="ru-RU" dirty="0"/>
              <a:t>Разведен (-а). Это значит, что мужчина или женщина были в браке, но расторгли его;</a:t>
            </a:r>
          </a:p>
          <a:p>
            <a:pPr marL="285750" indent="-285750" algn="just">
              <a:buFontTx/>
              <a:buChar char="-"/>
            </a:pPr>
            <a:r>
              <a:rPr lang="ru-RU" dirty="0"/>
              <a:t>Разошелся (разошлась). Это ситуация, когда мужчина и женщина состоят в зарегистрированном браке, но фактически не проживают вместе.</a:t>
            </a:r>
          </a:p>
          <a:p>
            <a:pPr algn="just"/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C374F9E-A50C-435F-9711-F19CEFA03C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82898" y="4668298"/>
            <a:ext cx="1866900" cy="186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36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92344B-1DFD-417F-94BA-3770D00AF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598" y="141836"/>
            <a:ext cx="9558745" cy="764176"/>
          </a:xfrm>
        </p:spPr>
        <p:txBody>
          <a:bodyPr>
            <a:noAutofit/>
          </a:bodyPr>
          <a:lstStyle/>
          <a:p>
            <a:r>
              <a:rPr lang="ru-RU" b="1" dirty="0"/>
              <a:t>Нормативное обоснование проекта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BE4C6B0-429A-4838-B12A-AE753E09D2DC}"/>
              </a:ext>
            </a:extLst>
          </p:cNvPr>
          <p:cNvSpPr/>
          <p:nvPr/>
        </p:nvSpPr>
        <p:spPr>
          <a:xfrm>
            <a:off x="541597" y="906012"/>
            <a:ext cx="925674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Если рассмотреть утратившие силу акты, то в них содержались варианты семейного положения. Так, в Общероссийском классификаторе информации о населении, утвержденном Постановлением Госстандарта Российской Федерации от 31.07.1995 г. № 412 закрепляли следующие виды семейного положения:</a:t>
            </a:r>
          </a:p>
          <a:p>
            <a:pPr marL="285750" indent="-285750" algn="just">
              <a:buFontTx/>
              <a:buChar char="-"/>
            </a:pPr>
            <a:r>
              <a:rPr lang="ru-RU" dirty="0"/>
              <a:t>Никогда не состоял (-а). Это состояние означает, что мужчина и женщина никогда не состояли в официально зарегистрированном браке;</a:t>
            </a:r>
          </a:p>
          <a:p>
            <a:pPr marL="285750" indent="-285750" algn="just">
              <a:buFontTx/>
              <a:buChar char="-"/>
            </a:pPr>
            <a:r>
              <a:rPr lang="ru-RU" dirty="0"/>
              <a:t>Состоит в зарегистрированном браке. Это семейные отношения, которые зарегистрированы в органах </a:t>
            </a:r>
            <a:r>
              <a:rPr lang="ru-RU" dirty="0" err="1"/>
              <a:t>ЗАГСа</a:t>
            </a:r>
            <a:r>
              <a:rPr lang="ru-RU" dirty="0"/>
              <a:t>;</a:t>
            </a:r>
          </a:p>
          <a:p>
            <a:pPr marL="285750" indent="-285750" algn="just">
              <a:buFontTx/>
              <a:buChar char="-"/>
            </a:pPr>
            <a:r>
              <a:rPr lang="ru-RU" dirty="0"/>
              <a:t>Состоит в незарегистрированном браке. Это сожительство. Мужчина и женщина проживают как супруги, но юридически не оформили свои отношения;</a:t>
            </a:r>
          </a:p>
          <a:p>
            <a:pPr marL="285750" indent="-285750" algn="just">
              <a:buFontTx/>
              <a:buChar char="-"/>
            </a:pPr>
            <a:r>
              <a:rPr lang="ru-RU" dirty="0"/>
              <a:t>Вдова (вдовец). Это состояние означает, что супруги находились в зарегистрированном браке, но один из них скончался;</a:t>
            </a:r>
          </a:p>
          <a:p>
            <a:pPr marL="285750" indent="-285750" algn="just">
              <a:buFontTx/>
              <a:buChar char="-"/>
            </a:pPr>
            <a:r>
              <a:rPr lang="ru-RU" dirty="0"/>
              <a:t>Разведен (-а). Это значит, что мужчина или женщина были в браке, но расторгли его;</a:t>
            </a:r>
          </a:p>
          <a:p>
            <a:pPr marL="285750" indent="-285750" algn="just">
              <a:buFontTx/>
              <a:buChar char="-"/>
            </a:pPr>
            <a:r>
              <a:rPr lang="ru-RU" dirty="0"/>
              <a:t>Разошелся (разошлась). Это ситуация, когда мужчина и женщина состоят в зарегистрированном браке, но фактически не проживают вместе.</a:t>
            </a:r>
          </a:p>
          <a:p>
            <a:pPr algn="just"/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C374F9E-A50C-435F-9711-F19CEFA03C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82898" y="4668298"/>
            <a:ext cx="1866900" cy="186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02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92344B-1DFD-417F-94BA-3770D00AF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598" y="141836"/>
            <a:ext cx="11236545" cy="764176"/>
          </a:xfrm>
        </p:spPr>
        <p:txBody>
          <a:bodyPr>
            <a:noAutofit/>
          </a:bodyPr>
          <a:lstStyle/>
          <a:p>
            <a:r>
              <a:rPr lang="ru-RU" sz="3200" b="1" dirty="0"/>
              <a:t>Практические формы реализации идеи проекта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BE4C6B0-429A-4838-B12A-AE753E09D2DC}"/>
              </a:ext>
            </a:extLst>
          </p:cNvPr>
          <p:cNvSpPr/>
          <p:nvPr/>
        </p:nvSpPr>
        <p:spPr>
          <a:xfrm>
            <a:off x="541598" y="1040236"/>
            <a:ext cx="925674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Осуществляют профильную деятельность отдельные общественные и благотворительные организации, такие как:</a:t>
            </a:r>
          </a:p>
          <a:p>
            <a:pPr algn="just"/>
            <a:endParaRPr lang="ru-RU" dirty="0"/>
          </a:p>
          <a:p>
            <a:pPr marL="285750" indent="-285750" algn="just">
              <a:buFontTx/>
              <a:buChar char="-"/>
            </a:pPr>
            <a:r>
              <a:rPr lang="ru-RU" dirty="0"/>
              <a:t>Калининградская региональная общественная организация вдов рыбаков "Судьба";</a:t>
            </a:r>
          </a:p>
          <a:p>
            <a:pPr marL="285750" indent="-285750" algn="just">
              <a:buFontTx/>
              <a:buChar char="-"/>
            </a:pPr>
            <a:endParaRPr lang="ru-RU" dirty="0"/>
          </a:p>
          <a:p>
            <a:pPr marL="285750" indent="-285750" algn="just">
              <a:buFontTx/>
              <a:buChar char="-"/>
            </a:pPr>
            <a:r>
              <a:rPr lang="ru-RU" dirty="0"/>
              <a:t>Московская благотворительная общественная организация членов семей умерших участников ликвидации аварии на Чернобыльской АЭС "Вдовы Чернобыля";</a:t>
            </a:r>
          </a:p>
          <a:p>
            <a:pPr marL="285750" indent="-285750" algn="just">
              <a:buFontTx/>
              <a:buChar char="-"/>
            </a:pPr>
            <a:endParaRPr lang="ru-RU" dirty="0"/>
          </a:p>
          <a:p>
            <a:pPr marL="285750" indent="-285750" algn="just">
              <a:buFontTx/>
              <a:buChar char="-"/>
            </a:pPr>
            <a:r>
              <a:rPr lang="ru-RU" dirty="0"/>
              <a:t>Благотворительный фонд «Словом и делом» (проект «Жить дальше»);</a:t>
            </a:r>
          </a:p>
          <a:p>
            <a:pPr marL="285750" indent="-285750" algn="just">
              <a:buFontTx/>
              <a:buChar char="-"/>
            </a:pPr>
            <a:endParaRPr lang="ru-RU" dirty="0"/>
          </a:p>
          <a:p>
            <a:pPr marL="285750" indent="-285750" algn="just">
              <a:buFontTx/>
              <a:buChar char="-"/>
            </a:pPr>
            <a:r>
              <a:rPr lang="ru-RU" dirty="0"/>
              <a:t>Благотворительный фонд семьям, потерявшим кормильца «Жизнь… Продолжается» и др.</a:t>
            </a:r>
          </a:p>
          <a:p>
            <a:pPr algn="just"/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C6AE024-9C74-4DA7-9DE6-0AD847AFC6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1429" y="5112914"/>
            <a:ext cx="1554934" cy="1554934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058AEEE-480A-4753-B0FA-BF9572DFFC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239" y="5112913"/>
            <a:ext cx="1554933" cy="1554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2717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92344B-1DFD-417F-94BA-3770D00AF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598" y="141836"/>
            <a:ext cx="11236545" cy="764176"/>
          </a:xfrm>
        </p:spPr>
        <p:txBody>
          <a:bodyPr>
            <a:noAutofit/>
          </a:bodyPr>
          <a:lstStyle/>
          <a:p>
            <a:r>
              <a:rPr lang="ru-RU" sz="3200" b="1" dirty="0"/>
              <a:t>Цель проекта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BE4C6B0-429A-4838-B12A-AE753E09D2DC}"/>
              </a:ext>
            </a:extLst>
          </p:cNvPr>
          <p:cNvSpPr/>
          <p:nvPr/>
        </p:nvSpPr>
        <p:spPr>
          <a:xfrm>
            <a:off x="541598" y="1132516"/>
            <a:ext cx="396329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Разработать системные общефедеральные механизмы для осуществления комплексной адресной поддержки овдовевших женщин (гражданских вдов)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CDCB4765-EC0A-48CD-A932-873B7604B0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1296" y="1037530"/>
            <a:ext cx="4457538" cy="546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637715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TM02900771[[fn=Сектор]]</Template>
  <TotalTime>55</TotalTime>
  <Words>1159</Words>
  <Application>Microsoft Office PowerPoint</Application>
  <PresentationFormat>Широкоэкранный</PresentationFormat>
  <Paragraphs>59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Century Gothic</vt:lpstr>
      <vt:lpstr>Wingdings 3</vt:lpstr>
      <vt:lpstr>Сектор</vt:lpstr>
      <vt:lpstr>Презентация PowerPoint</vt:lpstr>
      <vt:lpstr>предыстория проекта</vt:lpstr>
      <vt:lpstr>обоснование проекта</vt:lpstr>
      <vt:lpstr>Статистические показатели проекта</vt:lpstr>
      <vt:lpstr>Нормативное обоснование проекта</vt:lpstr>
      <vt:lpstr>Нормативное обоснование проекта</vt:lpstr>
      <vt:lpstr>Нормативное обоснование проекта</vt:lpstr>
      <vt:lpstr>Практические формы реализации идеи проекта</vt:lpstr>
      <vt:lpstr>Цель проекта</vt:lpstr>
      <vt:lpstr>этапы проекта</vt:lpstr>
      <vt:lpstr>Планируемые результаты проекта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Рудницкая Анастасия</dc:creator>
  <cp:lastModifiedBy>Рудницкая Анастасия</cp:lastModifiedBy>
  <cp:revision>6</cp:revision>
  <dcterms:created xsi:type="dcterms:W3CDTF">2023-03-14T08:33:43Z</dcterms:created>
  <dcterms:modified xsi:type="dcterms:W3CDTF">2023-03-14T09:29:07Z</dcterms:modified>
</cp:coreProperties>
</file>