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2E87"/>
    <a:srgbClr val="A23694"/>
    <a:srgbClr val="863458"/>
    <a:srgbClr val="651C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405"/>
  </p:normalViewPr>
  <p:slideViewPr>
    <p:cSldViewPr snapToGrid="0" snapToObjects="1">
      <p:cViewPr varScale="1">
        <p:scale>
          <a:sx n="121" d="100"/>
          <a:sy n="121" d="100"/>
        </p:scale>
        <p:origin x="6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5.wmf"/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5.wmf"/><Relationship Id="rId8" Type="http://schemas.openxmlformats.org/officeDocument/2006/relationships/oleObject" Target="../embeddings/oleObject4.bin"/><Relationship Id="rId7" Type="http://schemas.openxmlformats.org/officeDocument/2006/relationships/image" Target="../media/image4.wmf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1" Type="http://schemas.openxmlformats.org/officeDocument/2006/relationships/vmlDrawing" Target="../drawings/vmlDrawing1.vml"/><Relationship Id="rId10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41434" y="1145628"/>
            <a:ext cx="11319642" cy="5370786"/>
          </a:xfrm>
          <a:prstGeom prst="roundRect">
            <a:avLst>
              <a:gd name="adj" fmla="val 5904"/>
            </a:avLst>
          </a:prstGeom>
          <a:solidFill>
            <a:srgbClr val="A72E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62933" y="113255"/>
            <a:ext cx="1661510" cy="86420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67255" y="1848585"/>
            <a:ext cx="59791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Всероссийский конкурсный отбор проектов 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</a:rPr>
              <a:t>«Женщины за здоровое общество»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7080" y="2921635"/>
            <a:ext cx="6609715" cy="1553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700"/>
              </a:lnSpc>
            </a:pPr>
            <a:r>
              <a:rPr lang="ru-RU" sz="5400" dirty="0">
                <a:solidFill>
                  <a:schemeClr val="bg1"/>
                </a:solidFill>
                <a:latin typeface="Playfair Display" pitchFamily="2" charset="-52"/>
              </a:rPr>
              <a:t>Ментальное здоровье женщин</a:t>
            </a:r>
            <a:endParaRPr lang="ru-RU" sz="4800" dirty="0">
              <a:solidFill>
                <a:schemeClr val="bg1"/>
              </a:solidFill>
              <a:latin typeface="Playfair Display" pitchFamily="2" charset="-5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7080" y="5488305"/>
            <a:ext cx="1085786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</a:rPr>
              <a:t>Руководитель команды: Хабирова Алина Саримовна, 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dirty="0">
                <a:solidFill>
                  <a:schemeClr val="bg1"/>
                </a:solidFill>
              </a:rPr>
              <a:t>АНО Центр социальных технологий «Ломая барьеры», Россия, Республика Башкортостан, г. Уфа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7080" y="4716780"/>
            <a:ext cx="106070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Playfair Display" pitchFamily="2" charset="-52"/>
              </a:rPr>
              <a:t>Специальная номинация: ментальное здоровье</a:t>
            </a:r>
            <a:endParaRPr lang="ru-RU" sz="3200" dirty="0">
              <a:solidFill>
                <a:schemeClr val="bg1"/>
              </a:solidFill>
              <a:latin typeface="Playfair Display" pitchFamily="2" charset="-5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9090" y="588577"/>
            <a:ext cx="5553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Каналы продвижения проекта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Прямоугольник: скругленные углы 19"/>
          <p:cNvSpPr/>
          <p:nvPr/>
        </p:nvSpPr>
        <p:spPr>
          <a:xfrm>
            <a:off x="599091" y="1952331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/>
              <a:t>Средства массовой информации</a:t>
            </a:r>
            <a:endParaRPr lang="ru-RU" dirty="0"/>
          </a:p>
        </p:txBody>
      </p:sp>
      <p:sp>
        <p:nvSpPr>
          <p:cNvPr id="9" name="Прямоугольник: скругленные углы 20"/>
          <p:cNvSpPr/>
          <p:nvPr/>
        </p:nvSpPr>
        <p:spPr>
          <a:xfrm>
            <a:off x="3276719" y="1952331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Публикация релизов проекта ведущими СМИ региона: ИА «Башинформ» (</a:t>
            </a:r>
            <a:r>
              <a:rPr lang="en-US" altLang="ru-RU" dirty="0"/>
              <a:t>https://www.bashinform.ru/news/social/2025-04-03/v-bashkirii-startoval-proekt-mentalnoe-zdorovie-zhenschin-4182607</a:t>
            </a:r>
            <a:r>
              <a:rPr lang="ru-RU" altLang="en-US" dirty="0"/>
              <a:t>); Вечерняя Уфа (</a:t>
            </a:r>
            <a:r>
              <a:rPr lang="en-US" altLang="ru-RU" dirty="0"/>
              <a:t>vechufa.ru</a:t>
            </a:r>
            <a:r>
              <a:rPr lang="ru-RU" altLang="en-US" dirty="0"/>
              <a:t>), Молодежная газета (</a:t>
            </a:r>
            <a:r>
              <a:rPr lang="en-US" altLang="ru-RU" dirty="0"/>
              <a:t>mgazeta.com</a:t>
            </a:r>
            <a:r>
              <a:rPr lang="ru-RU" altLang="en-US" dirty="0"/>
              <a:t>). Инструмент продвижения: рассылка релизов СМИ</a:t>
            </a:r>
            <a:endParaRPr lang="ru-RU" altLang="en-US" dirty="0"/>
          </a:p>
        </p:txBody>
      </p:sp>
      <p:sp>
        <p:nvSpPr>
          <p:cNvPr id="10" name="Прямоугольник: скругленные углы 21"/>
          <p:cNvSpPr/>
          <p:nvPr/>
        </p:nvSpPr>
        <p:spPr>
          <a:xfrm>
            <a:off x="599091" y="3392745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/>
              <a:t>Социальные сети и мессенджеры</a:t>
            </a:r>
            <a:endParaRPr lang="ru-RU" dirty="0"/>
          </a:p>
        </p:txBody>
      </p:sp>
      <p:sp>
        <p:nvSpPr>
          <p:cNvPr id="11" name="Прямоугольник: скругленные углы 22"/>
          <p:cNvSpPr/>
          <p:nvPr/>
        </p:nvSpPr>
        <p:spPr>
          <a:xfrm>
            <a:off x="3265289" y="3392745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Информирование подписчиков групп в соцсетях ВК </a:t>
            </a:r>
            <a:r>
              <a:rPr lang="ru-RU" altLang="en-US" dirty="0">
                <a:sym typeface="+mn-ea"/>
              </a:rPr>
              <a:t>Центра «Ломая барьеры» </a:t>
            </a:r>
            <a:r>
              <a:rPr lang="ru-RU" dirty="0"/>
              <a:t>(</a:t>
            </a:r>
            <a:r>
              <a:rPr lang="en-US" altLang="ru-RU" dirty="0"/>
              <a:t>https://vk.com/wall-56111552_6974</a:t>
            </a:r>
            <a:r>
              <a:rPr lang="ru-RU" altLang="en-US" dirty="0"/>
              <a:t>), БФ «БлагоДать» (</a:t>
            </a:r>
            <a:r>
              <a:rPr lang="en-US" altLang="ru-RU" dirty="0"/>
              <a:t>https://vk.com/wall-205076094_1119</a:t>
            </a:r>
            <a:r>
              <a:rPr lang="ru-RU" altLang="en-US" dirty="0"/>
              <a:t>), телеграм-каналах (</a:t>
            </a:r>
            <a:r>
              <a:rPr lang="en-US" altLang="ru-RU" dirty="0"/>
              <a:t>https://t.me/OP_RB21/12876</a:t>
            </a:r>
            <a:r>
              <a:rPr lang="ru-RU" altLang="en-US" dirty="0"/>
              <a:t>). Инструмент продвижения: публикация постов, репосты в сторис, создание отчетных видео</a:t>
            </a:r>
            <a:endParaRPr lang="ru-RU" dirty="0"/>
          </a:p>
        </p:txBody>
      </p:sp>
      <p:sp>
        <p:nvSpPr>
          <p:cNvPr id="12" name="Прямоугольник: скругленные углы 25"/>
          <p:cNvSpPr/>
          <p:nvPr/>
        </p:nvSpPr>
        <p:spPr>
          <a:xfrm>
            <a:off x="599091" y="4833159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/>
              <a:t>Интернет-ресурсы</a:t>
            </a:r>
            <a:endParaRPr lang="ru-RU" dirty="0"/>
          </a:p>
        </p:txBody>
      </p:sp>
      <p:sp>
        <p:nvSpPr>
          <p:cNvPr id="13" name="Прямоугольник: скругленные углы 26"/>
          <p:cNvSpPr/>
          <p:nvPr/>
        </p:nvSpPr>
        <p:spPr>
          <a:xfrm>
            <a:off x="3265289" y="4833159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Размещение новостей проекта на сайте Центра «Ломая барьеры» (ломаябарьеры.рф), на сайте БФ «БлагоДать» (</a:t>
            </a:r>
            <a:r>
              <a:rPr lang="en-US" altLang="ru-RU" dirty="0"/>
              <a:t>fondblagodat.ru</a:t>
            </a:r>
            <a:r>
              <a:rPr lang="ru-RU" altLang="en-US" dirty="0"/>
              <a:t>), на сайте информационных партнеров, например: Общественная палата РБ (</a:t>
            </a:r>
            <a:r>
              <a:rPr lang="en-US" altLang="ru-RU" dirty="0"/>
              <a:t>op.bashkortostan.ru</a:t>
            </a:r>
            <a:r>
              <a:rPr lang="ru-RU" altLang="en-US" dirty="0"/>
              <a:t>). Инструмент продвижения: публикация новостей на сайтах</a:t>
            </a:r>
            <a:endParaRPr lang="ru-RU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9090" y="588577"/>
            <a:ext cx="1628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Ресурсы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2273" y="1952331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  <a:endParaRPr lang="ru-RU" sz="5400" dirty="0">
              <a:solidFill>
                <a:srgbClr val="B9D04A"/>
              </a:solidFill>
              <a:latin typeface="Dita Sweet" panose="02000503090000020004" pitchFamily="5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9090" y="3258533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  <a:endParaRPr lang="ru-RU" sz="5400" dirty="0">
              <a:solidFill>
                <a:srgbClr val="B9D04A"/>
              </a:solidFill>
              <a:latin typeface="Dita Sweet" panose="02000503090000020004" pitchFamily="50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6024" y="4645832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  <a:endParaRPr lang="ru-RU" sz="5400" dirty="0">
              <a:solidFill>
                <a:srgbClr val="B9D04A"/>
              </a:solidFill>
              <a:latin typeface="Dita Sweet" panose="02000503090000020004" pitchFamily="50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64946" y="2099909"/>
            <a:ext cx="3541527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Информационные: СМИ региона, видеомонтажеры, СММ, информационные партнеры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290981" y="3489960"/>
            <a:ext cx="3541527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Организационные: партнеры клиника </a:t>
            </a:r>
            <a:r>
              <a:rPr lang="" altLang="en-US" dirty="0"/>
              <a:t>«</a:t>
            </a:r>
            <a:r>
              <a:rPr lang="en-US" altLang="en-US" dirty="0"/>
              <a:t>Баланс</a:t>
            </a:r>
            <a:r>
              <a:rPr lang="" altLang="en-US" dirty="0"/>
              <a:t>»</a:t>
            </a:r>
            <a:r>
              <a:rPr lang="en-US" altLang="ru-RU" dirty="0"/>
              <a:t> (</a:t>
            </a:r>
            <a:r>
              <a:rPr lang="en-US" altLang="en-US" dirty="0"/>
              <a:t>г</a:t>
            </a:r>
            <a:r>
              <a:rPr lang="en-US" altLang="ru-RU" dirty="0"/>
              <a:t>.</a:t>
            </a:r>
            <a:r>
              <a:rPr lang="en-US" altLang="en-US" dirty="0"/>
              <a:t>Уфа</a:t>
            </a:r>
            <a:r>
              <a:rPr lang="en-US" altLang="ru-RU" dirty="0"/>
              <a:t>)</a:t>
            </a:r>
            <a:r>
              <a:rPr lang="ru-RU" altLang="en-US" dirty="0"/>
              <a:t>, </a:t>
            </a:r>
            <a:r>
              <a:rPr lang="ru-RU" dirty="0"/>
              <a:t> </a:t>
            </a:r>
            <a:r>
              <a:rPr lang="en-US" altLang="ru-RU" dirty="0"/>
              <a:t>SHERATONPLAZA Ufa Congress Hotel </a:t>
            </a:r>
            <a:endParaRPr lang="en-US" alt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264920" y="4880610"/>
            <a:ext cx="386651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Волонтерские: психологи,  фитнес - инструктора, визажист-стилист,  флорист, арт-терапевт, кинезиолог, этикет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5407233" y="1952331"/>
            <a:ext cx="6687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4.</a:t>
            </a:r>
            <a:endParaRPr lang="ru-RU" sz="5400" dirty="0">
              <a:solidFill>
                <a:srgbClr val="B9D04A"/>
              </a:solidFill>
              <a:latin typeface="Dita Sweet" panose="02000503090000020004" pitchFamily="50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30144" y="3258533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5.</a:t>
            </a:r>
            <a:endParaRPr lang="ru-RU" sz="5400" dirty="0">
              <a:solidFill>
                <a:srgbClr val="B9D04A"/>
              </a:solidFill>
              <a:latin typeface="Dita Sweet" panose="02000503090000020004" pitchFamily="50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47078" y="4645832"/>
            <a:ext cx="7040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6.</a:t>
            </a:r>
            <a:endParaRPr lang="ru-RU" sz="5400" dirty="0">
              <a:solidFill>
                <a:srgbClr val="B9D04A"/>
              </a:solidFill>
              <a:latin typeface="Dita Sweet" panose="02000503090000020004" pitchFamily="50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49645" y="2099945"/>
            <a:ext cx="488442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Материальные: партнеры сеть торговых центров «Аструм», </a:t>
            </a:r>
            <a:r>
              <a:rPr lang="en-US" altLang="en-US" dirty="0"/>
              <a:t>Республиканский</a:t>
            </a:r>
            <a:r>
              <a:rPr lang="en-US" altLang="ru-RU" dirty="0"/>
              <a:t> </a:t>
            </a:r>
            <a:r>
              <a:rPr lang="en-US" altLang="en-US" dirty="0"/>
              <a:t>врачебно</a:t>
            </a:r>
            <a:r>
              <a:rPr lang="en-US" altLang="ru-RU" dirty="0"/>
              <a:t>-</a:t>
            </a:r>
            <a:r>
              <a:rPr lang="en-US" altLang="en-US" dirty="0"/>
              <a:t>физкультурный</a:t>
            </a:r>
            <a:r>
              <a:rPr lang="en-US" altLang="ru-RU" dirty="0"/>
              <a:t> </a:t>
            </a:r>
            <a:r>
              <a:rPr lang="en-US" altLang="en-US" dirty="0"/>
              <a:t>диспансер</a:t>
            </a:r>
            <a:endParaRPr lang="en-US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096000" y="3429000"/>
            <a:ext cx="487362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Финансовые: собственные финансовые средства для оплаты  расходов проекта (транспортные, типографские, услуги специалистов и т.д.)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6096000" y="4880610"/>
            <a:ext cx="487362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Методические </a:t>
            </a:r>
            <a:r>
              <a:rPr lang="ru-RU" dirty="0"/>
              <a:t> (требуются): консультационная помощь в упаковке проекта для его масштабирования и сопровождения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9090" y="588577"/>
            <a:ext cx="3196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Команда проекта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9089" y="1366679"/>
            <a:ext cx="11037853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Инициаторами и руководителями проекта являются Хабирова Алина Саримовна и Назарова Лариса Геннадьевна. В команде проекта 8 специалистов по направлениям: психология, арт-терапия, </a:t>
            </a:r>
            <a:r>
              <a:rPr lang="ru-RU" sz="1400" dirty="0">
                <a:sym typeface="+mn-ea"/>
              </a:rPr>
              <a:t>фитнес, визаж,  флористика, этикет и кинезиология. Каждый член команды имеет большой опыт и является востребованным профессионалом своего дела. К проекту присоединились 5 партнеров.</a:t>
            </a:r>
            <a:endParaRPr lang="ru-RU" sz="1400" dirty="0"/>
          </a:p>
        </p:txBody>
      </p:sp>
      <p:sp>
        <p:nvSpPr>
          <p:cNvPr id="8" name="Овал 2"/>
          <p:cNvSpPr/>
          <p:nvPr/>
        </p:nvSpPr>
        <p:spPr>
          <a:xfrm>
            <a:off x="599090" y="3109150"/>
            <a:ext cx="1384995" cy="138499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Вставить фото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9" name="Овал 25"/>
          <p:cNvSpPr/>
          <p:nvPr/>
        </p:nvSpPr>
        <p:spPr>
          <a:xfrm>
            <a:off x="599090" y="4730259"/>
            <a:ext cx="1384995" cy="138499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Вставить фото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0" name="Овал 28"/>
          <p:cNvSpPr/>
          <p:nvPr/>
        </p:nvSpPr>
        <p:spPr>
          <a:xfrm>
            <a:off x="6423417" y="3088345"/>
            <a:ext cx="1384995" cy="138499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Вставить фото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1" name="Овал 44"/>
          <p:cNvSpPr/>
          <p:nvPr/>
        </p:nvSpPr>
        <p:spPr>
          <a:xfrm>
            <a:off x="6423417" y="4730259"/>
            <a:ext cx="1384995" cy="138499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Вставить фото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23025" y="3129821"/>
            <a:ext cx="4080922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Хабирова Алина Саримовна, </a:t>
            </a:r>
            <a:r>
              <a:rPr lang="ru-RU" sz="1400" dirty="0">
                <a:sym typeface="+mn-ea"/>
              </a:rPr>
              <a:t>1978 г.р.</a:t>
            </a:r>
            <a:endParaRPr lang="ru-RU" sz="1400" dirty="0">
              <a:sym typeface="+mn-ea"/>
            </a:endParaRPr>
          </a:p>
          <a:p>
            <a:r>
              <a:rPr lang="ru-RU" sz="1400" dirty="0"/>
              <a:t>директор АНО ЦСТ «Ломая барьеры», </a:t>
            </a:r>
            <a:r>
              <a:rPr lang="ru-RU" sz="1400" dirty="0">
                <a:sym typeface="+mn-ea"/>
              </a:rPr>
              <a:t>РФ, Республика Башкортостан, г.Уфа</a:t>
            </a:r>
            <a:br>
              <a:rPr lang="ru-RU" sz="1400" dirty="0">
                <a:sym typeface="+mn-ea"/>
              </a:rPr>
            </a:br>
            <a:r>
              <a:rPr lang="ru-RU" sz="1400" dirty="0"/>
              <a:t>Руководитель проектов:  «Особая забота: поддержка родителей особенных детей» (</a:t>
            </a:r>
            <a:r>
              <a:rPr lang="ru-RU" altLang="en-US" sz="1400" dirty="0"/>
              <a:t>президентскиегранты.рф</a:t>
            </a:r>
            <a:r>
              <a:rPr lang="en-US" altLang="ru-RU" sz="1400" dirty="0"/>
              <a:t>/Grant/View/265794</a:t>
            </a:r>
            <a:r>
              <a:rPr lang="ru-RU" altLang="en-US" sz="1400" dirty="0"/>
              <a:t>)</a:t>
            </a:r>
            <a:endParaRPr lang="ru-RU" altLang="en-US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2223025" y="4817076"/>
            <a:ext cx="4080922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Назарова Лариса Геннадьевна, президент БФ «БлагоДать» </a:t>
            </a:r>
            <a:r>
              <a:rPr lang="ru-RU" sz="1400" dirty="0">
                <a:sym typeface="+mn-ea"/>
              </a:rPr>
              <a:t>РФ, Республика Башкортостан, г.Уфа</a:t>
            </a:r>
            <a:br>
              <a:rPr lang="ru-RU" sz="1400" dirty="0">
                <a:sym typeface="+mn-ea"/>
              </a:rPr>
            </a:br>
            <a:br>
              <a:rPr lang="ru-RU" sz="1400" dirty="0">
                <a:sym typeface="+mn-ea"/>
              </a:rPr>
            </a:br>
            <a:r>
              <a:rPr lang="en-US" altLang="en-US" sz="1400" dirty="0">
                <a:sym typeface="+mn-ea"/>
              </a:rPr>
              <a:t>Основатель</a:t>
            </a:r>
            <a:r>
              <a:rPr lang="en-US" altLang="ru-RU" sz="1400" dirty="0">
                <a:sym typeface="+mn-ea"/>
              </a:rPr>
              <a:t> </a:t>
            </a:r>
            <a:r>
              <a:rPr lang="en-US" altLang="en-US" sz="1400" dirty="0">
                <a:sym typeface="+mn-ea"/>
              </a:rPr>
              <a:t>Клиники</a:t>
            </a:r>
            <a:r>
              <a:rPr lang="en-US" altLang="ru-RU" sz="1400" dirty="0">
                <a:sym typeface="+mn-ea"/>
              </a:rPr>
              <a:t> </a:t>
            </a:r>
            <a:r>
              <a:rPr lang="en-US" altLang="en-US" sz="1400" dirty="0">
                <a:sym typeface="+mn-ea"/>
              </a:rPr>
              <a:t>превентивной</a:t>
            </a:r>
            <a:r>
              <a:rPr lang="en-US" altLang="ru-RU" sz="1400" dirty="0">
                <a:sym typeface="+mn-ea"/>
              </a:rPr>
              <a:t> </a:t>
            </a:r>
            <a:r>
              <a:rPr lang="en-US" altLang="en-US" sz="1400" dirty="0">
                <a:sym typeface="+mn-ea"/>
              </a:rPr>
              <a:t>медицины</a:t>
            </a:r>
            <a:r>
              <a:rPr lang="en-US" altLang="ru-RU" sz="1400" dirty="0">
                <a:sym typeface="+mn-ea"/>
              </a:rPr>
              <a:t> </a:t>
            </a:r>
            <a:br>
              <a:rPr lang="en-US" altLang="ru-RU" sz="1400" dirty="0">
                <a:sym typeface="+mn-ea"/>
              </a:rPr>
            </a:br>
            <a:r>
              <a:rPr lang="" altLang="en-US" sz="1400" dirty="0">
                <a:sym typeface="+mn-ea"/>
              </a:rPr>
              <a:t>«</a:t>
            </a:r>
            <a:r>
              <a:rPr lang="en-US" altLang="en-US" sz="1400" dirty="0">
                <a:sym typeface="+mn-ea"/>
              </a:rPr>
              <a:t>Баланс</a:t>
            </a:r>
            <a:r>
              <a:rPr lang="" altLang="en-US" sz="1400" dirty="0">
                <a:sym typeface="+mn-ea"/>
              </a:rPr>
              <a:t>»</a:t>
            </a:r>
            <a:r>
              <a:rPr lang="ru-RU" sz="1400" dirty="0">
                <a:sym typeface="+mn-ea"/>
              </a:rPr>
              <a:t> (</a:t>
            </a:r>
            <a:r>
              <a:rPr lang="en-US" altLang="ru-RU" sz="1400" dirty="0"/>
              <a:t>ufabalance.ru</a:t>
            </a:r>
            <a:r>
              <a:rPr lang="ru-RU" altLang="en-US" sz="1400" dirty="0"/>
              <a:t>), автор проекта «Нежный завтрак»(</a:t>
            </a:r>
            <a:r>
              <a:rPr lang="en-US" altLang="ru-RU" sz="1400" dirty="0"/>
              <a:t>womensbreakfast.ru</a:t>
            </a:r>
            <a:r>
              <a:rPr lang="ru-RU" altLang="en-US" sz="1400" dirty="0"/>
              <a:t>)</a:t>
            </a:r>
            <a:endParaRPr lang="ru-RU" altLang="en-US" sz="1400" dirty="0"/>
          </a:p>
        </p:txBody>
      </p:sp>
      <p:sp>
        <p:nvSpPr>
          <p:cNvPr id="14" name="TextBox 13"/>
          <p:cNvSpPr txBox="1"/>
          <p:nvPr/>
        </p:nvSpPr>
        <p:spPr>
          <a:xfrm>
            <a:off x="8114727" y="3126847"/>
            <a:ext cx="3426088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Филина Елена Викторовна, директор БФ «БлагоДать», </a:t>
            </a:r>
            <a:r>
              <a:rPr lang="ru-RU" sz="1400" dirty="0">
                <a:sym typeface="+mn-ea"/>
              </a:rPr>
              <a:t>РФ, Республика Башкортостан</a:t>
            </a:r>
            <a:br>
              <a:rPr lang="ru-RU" sz="1400" dirty="0">
                <a:sym typeface="+mn-ea"/>
              </a:rPr>
            </a:br>
            <a:r>
              <a:rPr lang="ru-RU" sz="1400" dirty="0">
                <a:sym typeface="+mn-ea"/>
              </a:rPr>
              <a:t>Координатор проекта «Ментальное здоровье женщин»</a:t>
            </a:r>
            <a:br>
              <a:rPr lang="ru-RU" sz="1400" dirty="0">
                <a:sym typeface="+mn-ea"/>
              </a:rPr>
            </a:br>
            <a:endParaRPr lang="ru-RU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8114727" y="4807261"/>
            <a:ext cx="3426088" cy="1168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Ахмедшин Батыр, р</a:t>
            </a:r>
            <a:r>
              <a:rPr lang="ru-RU" sz="1400" dirty="0">
                <a:sym typeface="+mn-ea"/>
              </a:rPr>
              <a:t>уководитель </a:t>
            </a:r>
            <a:r>
              <a:rPr lang="en-US" altLang="en-US" sz="1400" dirty="0">
                <a:sym typeface="+mn-ea"/>
              </a:rPr>
              <a:t>Центр</a:t>
            </a:r>
            <a:r>
              <a:rPr lang="ru-RU" altLang="en-US" sz="1400" dirty="0">
                <a:sym typeface="+mn-ea"/>
              </a:rPr>
              <a:t>а</a:t>
            </a:r>
            <a:r>
              <a:rPr lang="en-US" altLang="ru-RU" sz="1400" dirty="0">
                <a:sym typeface="+mn-ea"/>
              </a:rPr>
              <a:t> </a:t>
            </a:r>
            <a:r>
              <a:rPr lang="en-US" altLang="en-US" sz="1400" dirty="0">
                <a:sym typeface="+mn-ea"/>
              </a:rPr>
              <a:t>психологии</a:t>
            </a:r>
            <a:r>
              <a:rPr lang="en-US" altLang="ru-RU" sz="1400" dirty="0">
                <a:sym typeface="+mn-ea"/>
              </a:rPr>
              <a:t> </a:t>
            </a:r>
            <a:r>
              <a:rPr lang="en-US" altLang="en-US" sz="1400" dirty="0">
                <a:sym typeface="+mn-ea"/>
              </a:rPr>
              <a:t>и</a:t>
            </a:r>
            <a:r>
              <a:rPr lang="en-US" altLang="ru-RU" sz="1400" dirty="0">
                <a:sym typeface="+mn-ea"/>
              </a:rPr>
              <a:t> </a:t>
            </a:r>
            <a:r>
              <a:rPr lang="en-US" altLang="en-US" sz="1400" dirty="0">
                <a:sym typeface="+mn-ea"/>
              </a:rPr>
              <a:t>развития</a:t>
            </a:r>
            <a:r>
              <a:rPr lang="en-US" altLang="ru-RU" sz="1400" dirty="0">
                <a:sym typeface="+mn-ea"/>
              </a:rPr>
              <a:t> "</a:t>
            </a:r>
            <a:r>
              <a:rPr lang="en-US" altLang="en-US" sz="1400" dirty="0">
                <a:sym typeface="+mn-ea"/>
              </a:rPr>
              <a:t>СЧАСТЬЕ</a:t>
            </a:r>
            <a:r>
              <a:rPr lang="en-US" altLang="ru-RU" sz="1400" dirty="0">
                <a:sym typeface="+mn-ea"/>
              </a:rPr>
              <a:t> </a:t>
            </a:r>
            <a:r>
              <a:rPr lang="en-US" altLang="en-US" sz="1400" dirty="0">
                <a:sym typeface="+mn-ea"/>
              </a:rPr>
              <a:t>ПЛЮС</a:t>
            </a:r>
            <a:r>
              <a:rPr lang="en-US" altLang="ru-RU" sz="1400" dirty="0">
                <a:sym typeface="+mn-ea"/>
              </a:rPr>
              <a:t>"</a:t>
            </a:r>
            <a:r>
              <a:rPr lang="ru-RU" sz="1400" dirty="0">
                <a:sym typeface="+mn-ea"/>
              </a:rPr>
              <a:t> </a:t>
            </a:r>
            <a:r>
              <a:rPr lang="ru-RU" sz="1400" dirty="0"/>
              <a:t> </a:t>
            </a:r>
            <a:r>
              <a:rPr lang="ru-RU" sz="1400" dirty="0">
                <a:sym typeface="+mn-ea"/>
              </a:rPr>
              <a:t>РФ, Республика Башкортостан, г.Уфа</a:t>
            </a:r>
            <a:br>
              <a:rPr lang="ru-RU" sz="1400" dirty="0">
                <a:sym typeface="+mn-ea"/>
              </a:rPr>
            </a:br>
            <a:r>
              <a:rPr lang="ru-RU" sz="1400" dirty="0">
                <a:sym typeface="+mn-ea"/>
              </a:rPr>
              <a:t>Психолог проекта «Ментальное здоровье женщин»</a:t>
            </a:r>
            <a:endParaRPr lang="ru-RU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584549" y="2590983"/>
            <a:ext cx="3038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A72E88"/>
                </a:solidFill>
                <a:latin typeface="Playfair Display SemiBold" pitchFamily="2" charset="-52"/>
              </a:rPr>
              <a:t>Руководители проекта</a:t>
            </a:r>
            <a:endParaRPr lang="ru-RU" sz="20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364656" y="2585320"/>
            <a:ext cx="35333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B9D04A"/>
                </a:solidFill>
                <a:latin typeface="Playfair Display SemiBold" pitchFamily="2" charset="-52"/>
              </a:rPr>
              <a:t>Ключевые члены команды</a:t>
            </a:r>
            <a:endParaRPr lang="ru-RU" sz="2000" dirty="0">
              <a:solidFill>
                <a:srgbClr val="B9D04A"/>
              </a:solidFill>
              <a:latin typeface="Playfair Display SemiBold" pitchFamily="2" charset="-52"/>
            </a:endParaRPr>
          </a:p>
        </p:txBody>
      </p:sp>
      <p:graphicFrame>
        <p:nvGraphicFramePr>
          <p:cNvPr id="3" name="Объект 2"/>
          <p:cNvGraphicFramePr/>
          <p:nvPr/>
        </p:nvGraphicFramePr>
        <p:xfrm>
          <a:off x="701675" y="3129915"/>
          <a:ext cx="1401445" cy="15252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" name="" r:id="rId2" imgW="1400175" imgH="1524000" progId="Paint.Picture">
                  <p:embed/>
                </p:oleObj>
              </mc:Choice>
              <mc:Fallback>
                <p:oleObj name="" r:id="rId2" imgW="1400175" imgH="1524000" progId="Paint.Picture">
                  <p:embed/>
                  <p:pic>
                    <p:nvPicPr>
                      <p:cNvPr id="0" name="Изображение 17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01675" y="3129915"/>
                        <a:ext cx="1401445" cy="15252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/>
          <p:nvPr/>
        </p:nvGraphicFramePr>
        <p:xfrm>
          <a:off x="682625" y="4894580"/>
          <a:ext cx="1420495" cy="1534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" name="" r:id="rId4" imgW="1419225" imgH="1533525" progId="Paint.Picture">
                  <p:embed/>
                </p:oleObj>
              </mc:Choice>
              <mc:Fallback>
                <p:oleObj name="" r:id="rId4" imgW="1419225" imgH="1533525" progId="Paint.Picture">
                  <p:embed/>
                  <p:pic>
                    <p:nvPicPr>
                      <p:cNvPr id="0" name="Изображение 19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82625" y="4894580"/>
                        <a:ext cx="1420495" cy="15347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/>
          <p:nvPr/>
        </p:nvGraphicFramePr>
        <p:xfrm>
          <a:off x="6369685" y="3129915"/>
          <a:ext cx="1401445" cy="1544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" name="" r:id="rId6" imgW="1400175" imgH="1543050" progId="Paint.Picture">
                  <p:embed/>
                </p:oleObj>
              </mc:Choice>
              <mc:Fallback>
                <p:oleObj name="" r:id="rId6" imgW="1400175" imgH="1543050" progId="Paint.Picture">
                  <p:embed/>
                  <p:pic>
                    <p:nvPicPr>
                      <p:cNvPr id="0" name="Изображение 23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369685" y="3129915"/>
                        <a:ext cx="1401445" cy="15443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/>
          <p:nvPr/>
        </p:nvGraphicFramePr>
        <p:xfrm>
          <a:off x="6364605" y="4894580"/>
          <a:ext cx="1391920" cy="15913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" name="" r:id="rId8" imgW="1390650" imgH="1714500" progId="Paint.Picture">
                  <p:embed/>
                </p:oleObj>
              </mc:Choice>
              <mc:Fallback>
                <p:oleObj name="" r:id="rId8" imgW="1390650" imgH="1714500" progId="Paint.Picture">
                  <p:embed/>
                  <p:pic>
                    <p:nvPicPr>
                      <p:cNvPr id="0" name="Изображение 25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364605" y="4894580"/>
                        <a:ext cx="1391920" cy="15913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9090" y="588577"/>
            <a:ext cx="7510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err="1">
                <a:solidFill>
                  <a:srgbClr val="A72E88"/>
                </a:solidFill>
                <a:latin typeface="Playfair Display SemiBold" pitchFamily="2" charset="-52"/>
              </a:rPr>
              <a:t>Проблематизация</a:t>
            </a: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. Актуальность проекта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9090" y="1223076"/>
            <a:ext cx="10731062" cy="2553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en-US" sz="2000" dirty="0">
                <a:sym typeface="+mn-ea"/>
              </a:rPr>
              <a:t>Согласно опросу подопечных (128 женщин, воспитывающие детей с ОВЗ и с инвалидностью) Центра «Ломая барьеры» (март 2025г.):</a:t>
            </a:r>
            <a:br>
              <a:rPr lang="ru-RU" altLang="en-US" sz="2000" dirty="0">
                <a:sym typeface="+mn-ea"/>
              </a:rPr>
            </a:br>
            <a:r>
              <a:rPr lang="ru-RU" altLang="en-US" sz="2000" dirty="0">
                <a:sym typeface="+mn-ea"/>
              </a:rPr>
              <a:t>-  80% отметили отсутствие компетенции по инструментам самопомощи;</a:t>
            </a:r>
            <a:endParaRPr lang="ru-RU" altLang="en-US" sz="2000" dirty="0">
              <a:sym typeface="+mn-ea"/>
            </a:endParaRPr>
          </a:p>
          <a:p>
            <a:r>
              <a:rPr lang="ru-RU" altLang="en-US" sz="2000" dirty="0">
                <a:sym typeface="+mn-ea"/>
              </a:rPr>
              <a:t>- 72% признались, что находятся в постоянном стрессе и/или состоянии тревожности; </a:t>
            </a:r>
            <a:endParaRPr lang="ru-RU" altLang="en-US" sz="2000" dirty="0">
              <a:sym typeface="+mn-ea"/>
            </a:endParaRPr>
          </a:p>
          <a:p>
            <a:r>
              <a:rPr lang="ru-RU" altLang="en-US" sz="2000" dirty="0">
                <a:sym typeface="+mn-ea"/>
              </a:rPr>
              <a:t>- 53 % отметили, что</a:t>
            </a:r>
            <a:r>
              <a:rPr lang="ru-RU" sz="2000" dirty="0"/>
              <a:t> не имеют возможности оплатить услуги профессиональных психологов</a:t>
            </a:r>
            <a:br>
              <a:rPr lang="ru-RU" sz="2000" dirty="0"/>
            </a:br>
            <a:r>
              <a:rPr lang="ru-RU" sz="2000" dirty="0"/>
              <a:t>Реализация проекта: Республика Башкортостан</a:t>
            </a:r>
            <a:endParaRPr lang="ru-RU" sz="2000" dirty="0"/>
          </a:p>
          <a:p>
            <a:endParaRPr lang="ru-RU" sz="2000" dirty="0"/>
          </a:p>
          <a:p>
            <a:endParaRPr lang="ru-RU" sz="2000" dirty="0"/>
          </a:p>
        </p:txBody>
      </p:sp>
      <p:sp>
        <p:nvSpPr>
          <p:cNvPr id="8" name="Прямоугольник: скругленные углы 5"/>
          <p:cNvSpPr/>
          <p:nvPr/>
        </p:nvSpPr>
        <p:spPr>
          <a:xfrm>
            <a:off x="704193" y="3321269"/>
            <a:ext cx="10731062" cy="2848303"/>
          </a:xfrm>
          <a:prstGeom prst="roundRect">
            <a:avLst>
              <a:gd name="adj" fmla="val 6704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770752" y="3558653"/>
            <a:ext cx="9295656" cy="645160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en-US" altLang="en-US" dirty="0">
                <a:solidFill>
                  <a:schemeClr val="bg1"/>
                </a:solidFill>
              </a:rPr>
              <a:t>Ментальное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здоровье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является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важной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проблемой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общественного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здравоохранения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характеризуется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высоким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ростом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заболеваемости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в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последние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десятилетия</a:t>
            </a:r>
            <a:r>
              <a:rPr lang="ru-RU" dirty="0">
                <a:solidFill>
                  <a:schemeClr val="bg1"/>
                </a:solidFill>
              </a:rPr>
              <a:t>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70752" y="4324794"/>
            <a:ext cx="9295656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dirty="0">
                <a:solidFill>
                  <a:schemeClr val="bg1"/>
                </a:solidFill>
              </a:rPr>
              <a:t>Проект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создан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в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ответ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на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растущую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потребность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в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психологической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помощи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практических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инструментах</a:t>
            </a:r>
            <a:r>
              <a:rPr lang="en-US" altLang="ru-RU" dirty="0">
                <a:solidFill>
                  <a:schemeClr val="bg1"/>
                </a:solidFill>
              </a:rPr>
              <a:t>, </a:t>
            </a:r>
            <a:r>
              <a:rPr lang="en-US" altLang="en-US" dirty="0">
                <a:solidFill>
                  <a:schemeClr val="bg1"/>
                </a:solidFill>
              </a:rPr>
              <a:t>способствующих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улучшению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качества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жизни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женщин</a:t>
            </a:r>
            <a:endParaRPr lang="en-US" alt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70752" y="5160779"/>
            <a:ext cx="9295656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en-US" dirty="0">
                <a:solidFill>
                  <a:schemeClr val="bg1"/>
                </a:solidFill>
              </a:rPr>
              <a:t>Проектом </a:t>
            </a:r>
            <a:r>
              <a:rPr lang="en-US" altLang="en-US" dirty="0">
                <a:solidFill>
                  <a:schemeClr val="bg1"/>
                </a:solidFill>
              </a:rPr>
              <a:t>будет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решена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проблема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отсутствия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ru-RU" altLang="en-US" dirty="0">
                <a:solidFill>
                  <a:schemeClr val="bg1"/>
                </a:solidFill>
              </a:rPr>
              <a:t>возможности получения профессиональной и комплексной </a:t>
            </a:r>
            <a:r>
              <a:rPr lang="en-US" altLang="en-US" dirty="0">
                <a:solidFill>
                  <a:schemeClr val="bg1"/>
                </a:solidFill>
              </a:rPr>
              <a:t>поддержки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ru-RU" altLang="en-US" dirty="0">
                <a:solidFill>
                  <a:schemeClr val="bg1"/>
                </a:solidFill>
              </a:rPr>
              <a:t>женщин, находящихся в трудной жизненной ситуации</a:t>
            </a:r>
            <a:endParaRPr lang="ru-RU" alt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43161" y="3372071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.</a:t>
            </a:r>
            <a:endParaRPr lang="ru-RU" sz="5400" dirty="0">
              <a:solidFill>
                <a:schemeClr val="bg1"/>
              </a:solidFill>
              <a:latin typeface="Dita Sweet" panose="02000503090000020004" pitchFamily="50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19978" y="4177828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2.</a:t>
            </a:r>
            <a:endParaRPr lang="ru-RU" sz="5400" dirty="0">
              <a:solidFill>
                <a:schemeClr val="bg1"/>
              </a:solidFill>
              <a:latin typeface="Dita Sweet" panose="02000503090000020004" pitchFamily="50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36912" y="5022280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3.</a:t>
            </a:r>
            <a:endParaRPr lang="ru-RU" sz="5400" dirty="0">
              <a:solidFill>
                <a:schemeClr val="bg1"/>
              </a:solidFill>
              <a:latin typeface="Dita Sweet" panose="02000503090000020004" pitchFamily="50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99090" y="588577"/>
            <a:ext cx="35686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Целевая аудитория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57555" y="1941830"/>
            <a:ext cx="9918065" cy="4092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en-US" sz="2000" dirty="0"/>
              <a:t>Ж</a:t>
            </a:r>
            <a:r>
              <a:rPr lang="en-US" altLang="en-US" sz="2000" dirty="0"/>
              <a:t>енщины</a:t>
            </a:r>
            <a:r>
              <a:rPr lang="ru-RU" altLang="en-US" sz="2000" dirty="0"/>
              <a:t> в возрасте от 30 до 55 лет</a:t>
            </a:r>
            <a:r>
              <a:rPr lang="en-US" altLang="ru-RU" sz="2000" dirty="0"/>
              <a:t>, </a:t>
            </a:r>
            <a:r>
              <a:rPr lang="ru-RU" altLang="en-US" sz="2000" dirty="0"/>
              <a:t>вне зависимости от уровня образования и социального статуса, </a:t>
            </a:r>
            <a:r>
              <a:rPr lang="en-US" altLang="en-US" sz="2000" dirty="0"/>
              <a:t>находящиеся</a:t>
            </a:r>
            <a:r>
              <a:rPr lang="en-US" altLang="ru-RU" sz="2000" dirty="0"/>
              <a:t> </a:t>
            </a:r>
            <a:r>
              <a:rPr lang="en-US" altLang="en-US" sz="2000" dirty="0"/>
              <a:t>в</a:t>
            </a:r>
            <a:r>
              <a:rPr lang="en-US" altLang="ru-RU" sz="2000" dirty="0"/>
              <a:t> </a:t>
            </a:r>
            <a:r>
              <a:rPr lang="en-US" altLang="en-US" sz="2000" dirty="0"/>
              <a:t>трудной</a:t>
            </a:r>
            <a:r>
              <a:rPr lang="en-US" altLang="ru-RU" sz="2000" dirty="0"/>
              <a:t> </a:t>
            </a:r>
            <a:r>
              <a:rPr lang="en-US" altLang="en-US" sz="2000" dirty="0"/>
              <a:t>жизненной</a:t>
            </a:r>
            <a:r>
              <a:rPr lang="en-US" altLang="ru-RU" sz="2000" dirty="0"/>
              <a:t> </a:t>
            </a:r>
            <a:r>
              <a:rPr lang="en-US" altLang="en-US" sz="2000" dirty="0"/>
              <a:t>ситуации</a:t>
            </a:r>
            <a:r>
              <a:rPr lang="en-US" altLang="ru-RU" sz="2000" dirty="0"/>
              <a:t>, </a:t>
            </a:r>
            <a:r>
              <a:rPr lang="en-US" altLang="en-US" sz="2000" dirty="0">
                <a:sym typeface="+mn-ea"/>
              </a:rPr>
              <a:t>проживающие</a:t>
            </a:r>
            <a:r>
              <a:rPr lang="en-US" altLang="ru-RU" sz="2000" dirty="0">
                <a:sym typeface="+mn-ea"/>
              </a:rPr>
              <a:t> </a:t>
            </a:r>
            <a:r>
              <a:rPr lang="ru-RU" altLang="en-US" sz="2000" dirty="0">
                <a:sym typeface="+mn-ea"/>
              </a:rPr>
              <a:t>на территории </a:t>
            </a:r>
            <a:r>
              <a:rPr lang="en-US" altLang="en-US" sz="2000" dirty="0">
                <a:sym typeface="+mn-ea"/>
              </a:rPr>
              <a:t>Республик</a:t>
            </a:r>
            <a:r>
              <a:rPr lang="ru-RU" altLang="en-US" sz="2000" dirty="0">
                <a:sym typeface="+mn-ea"/>
              </a:rPr>
              <a:t>и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Башкортостан</a:t>
            </a:r>
            <a:r>
              <a:rPr lang="ru-RU" altLang="en-US" sz="2000" dirty="0">
                <a:sym typeface="+mn-ea"/>
              </a:rPr>
              <a:t>: </a:t>
            </a:r>
            <a:endParaRPr lang="ru-RU" altLang="en-US" sz="2000" dirty="0">
              <a:sym typeface="+mn-ea"/>
            </a:endParaRPr>
          </a:p>
          <a:p>
            <a:endParaRPr lang="ru-RU" altLang="en-US" sz="2000" dirty="0">
              <a:sym typeface="+mn-ea"/>
            </a:endParaRPr>
          </a:p>
          <a:p>
            <a:r>
              <a:rPr lang="ru-RU" altLang="en-US" sz="2000" dirty="0">
                <a:sym typeface="+mn-ea"/>
              </a:rPr>
              <a:t>- </a:t>
            </a:r>
            <a:r>
              <a:rPr lang="en-US" altLang="en-US" sz="2000" dirty="0"/>
              <a:t>воспитывающие</a:t>
            </a:r>
            <a:r>
              <a:rPr lang="en-US" altLang="ru-RU" sz="2000" dirty="0"/>
              <a:t> </a:t>
            </a:r>
            <a:r>
              <a:rPr lang="en-US" altLang="en-US" sz="2000" dirty="0"/>
              <a:t>детей</a:t>
            </a:r>
            <a:r>
              <a:rPr lang="en-US" altLang="ru-RU" sz="2000" dirty="0"/>
              <a:t> </a:t>
            </a:r>
            <a:r>
              <a:rPr lang="en-US" altLang="en-US" sz="2000" dirty="0"/>
              <a:t>с</a:t>
            </a:r>
            <a:r>
              <a:rPr lang="en-US" altLang="ru-RU" sz="2000" dirty="0"/>
              <a:t> </a:t>
            </a:r>
            <a:r>
              <a:rPr lang="ru-RU" altLang="en-US" sz="2000" dirty="0"/>
              <a:t>ограниченными возможностями здоровья</a:t>
            </a:r>
            <a:r>
              <a:rPr lang="en-US" altLang="ru-RU" sz="2000" dirty="0"/>
              <a:t> </a:t>
            </a:r>
            <a:r>
              <a:rPr lang="en-US" altLang="en-US" sz="2000" dirty="0"/>
              <a:t>и</a:t>
            </a:r>
            <a:r>
              <a:rPr lang="en-US" altLang="ru-RU" sz="2000" dirty="0"/>
              <a:t> </a:t>
            </a:r>
            <a:r>
              <a:rPr lang="en-US" altLang="en-US" sz="2000" dirty="0"/>
              <a:t>детей</a:t>
            </a:r>
            <a:r>
              <a:rPr lang="en-US" altLang="ru-RU" sz="2000" dirty="0"/>
              <a:t> </a:t>
            </a:r>
            <a:r>
              <a:rPr lang="en-US" altLang="en-US" sz="2000" dirty="0"/>
              <a:t>с</a:t>
            </a:r>
            <a:r>
              <a:rPr lang="en-US" altLang="ru-RU" sz="2000" dirty="0"/>
              <a:t> </a:t>
            </a:r>
            <a:r>
              <a:rPr lang="en-US" altLang="en-US" sz="2000" dirty="0"/>
              <a:t>инвалидностью</a:t>
            </a:r>
            <a:r>
              <a:rPr lang="en-US" altLang="ru-RU" sz="2000" dirty="0"/>
              <a:t>, </a:t>
            </a:r>
            <a:endParaRPr lang="en-US" altLang="ru-RU" sz="2000" dirty="0"/>
          </a:p>
          <a:p>
            <a:r>
              <a:rPr lang="ru-RU" altLang="en-US" sz="2000" dirty="0"/>
              <a:t>- являющиеся </a:t>
            </a:r>
            <a:r>
              <a:rPr lang="en-US" altLang="en-US" sz="2000" dirty="0"/>
              <a:t>многодетны</a:t>
            </a:r>
            <a:r>
              <a:rPr lang="ru-RU" altLang="en-US" sz="2000" dirty="0"/>
              <a:t>ми</a:t>
            </a:r>
            <a:r>
              <a:rPr lang="en-US" altLang="ru-RU" sz="2000" dirty="0"/>
              <a:t> </a:t>
            </a:r>
            <a:r>
              <a:rPr lang="en-US" altLang="en-US" sz="2000" dirty="0"/>
              <a:t>мам</a:t>
            </a:r>
            <a:r>
              <a:rPr lang="ru-RU" altLang="en-US" sz="2000" dirty="0"/>
              <a:t>ами или мамами-одиночками</a:t>
            </a:r>
            <a:r>
              <a:rPr lang="en-US" altLang="ru-RU" sz="2000" dirty="0"/>
              <a:t>,</a:t>
            </a:r>
            <a:br>
              <a:rPr lang="en-US" altLang="ru-RU" sz="2000" dirty="0"/>
            </a:br>
            <a:r>
              <a:rPr lang="ru-RU" altLang="en-US" sz="2000" dirty="0"/>
              <a:t>- имеющие низкий личный ресурсный потенциал с отсутствием компетенций по инструментам самопомощи,</a:t>
            </a:r>
            <a:br>
              <a:rPr lang="ru-RU" altLang="en-US" sz="2000" dirty="0"/>
            </a:br>
            <a:r>
              <a:rPr lang="ru-RU" altLang="en-US" sz="2000" dirty="0"/>
              <a:t>- не имеющие возможности получения профессиональной психологической помощи,</a:t>
            </a:r>
            <a:br>
              <a:rPr lang="ru-RU" altLang="en-US" sz="2000" dirty="0"/>
            </a:br>
            <a:r>
              <a:rPr lang="ru-RU" altLang="en-US" sz="2000" dirty="0"/>
              <a:t>- проживающие период кризиса и/или неблагоприятную ситуацию. </a:t>
            </a:r>
            <a:endParaRPr lang="en-US" altLang="en-US" sz="2000" dirty="0"/>
          </a:p>
          <a:p>
            <a:endParaRPr lang="ru-RU" sz="2000" dirty="0"/>
          </a:p>
          <a:p>
            <a:endParaRPr lang="ru-RU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9090" y="588577"/>
            <a:ext cx="625042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Стадия проекта. Зрелость проекта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9528" y="1918069"/>
            <a:ext cx="10290624" cy="1168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000" dirty="0"/>
              <a:t>Активный проект (сформирована команда проекта, привлечены необходимые ресурсы, проект реализуется в настощий момент на территории Республики Башкортостан в г.Уфа</a:t>
            </a:r>
            <a:endParaRPr lang="ru-RU" sz="2000" dirty="0"/>
          </a:p>
          <a:p>
            <a:pPr>
              <a:spcBef>
                <a:spcPts val="1200"/>
              </a:spcBef>
            </a:pPr>
            <a:endParaRPr lang="ru-RU" sz="2000" dirty="0"/>
          </a:p>
        </p:txBody>
      </p:sp>
      <p:sp>
        <p:nvSpPr>
          <p:cNvPr id="8" name="Овал 2"/>
          <p:cNvSpPr/>
          <p:nvPr/>
        </p:nvSpPr>
        <p:spPr>
          <a:xfrm>
            <a:off x="707844" y="1983217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9090" y="588577"/>
            <a:ext cx="72266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Миссия проекта. Цели и задачи проекта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7531" y="3199152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A72E88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.</a:t>
            </a:r>
            <a:endParaRPr lang="ru-RU" sz="5400" dirty="0">
              <a:solidFill>
                <a:srgbClr val="A72E88"/>
              </a:solidFill>
              <a:latin typeface="Dita Sweet" panose="02000503090000020004" pitchFamily="50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98792" y="3199152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  <a:endParaRPr lang="ru-RU" sz="5400" dirty="0">
              <a:solidFill>
                <a:srgbClr val="B9D04A"/>
              </a:solidFill>
              <a:latin typeface="Dita Sweet" panose="02000503090000020004" pitchFamily="50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75609" y="4004909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  <a:endParaRPr lang="ru-RU" sz="5400" dirty="0">
              <a:solidFill>
                <a:srgbClr val="B9D04A"/>
              </a:solidFill>
              <a:latin typeface="Dita Sweet" panose="02000503090000020004" pitchFamily="50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92543" y="4849361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  <a:endParaRPr lang="ru-RU" sz="5400" dirty="0">
              <a:solidFill>
                <a:srgbClr val="B9D04A"/>
              </a:solidFill>
              <a:latin typeface="Dita Sweet" panose="02000503090000020004" pitchFamily="50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86088" y="2534664"/>
            <a:ext cx="26773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Playfair Display SemiBold" pitchFamily="2" charset="-52"/>
              </a:rPr>
              <a:t>Цели и задачи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  <a:latin typeface="Playfair Display SemiBold" pitchFamily="2" charset="-5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30204" y="3346730"/>
            <a:ext cx="3541527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en-US" dirty="0"/>
              <a:t>У</a:t>
            </a:r>
            <a:r>
              <a:rPr lang="en-US" altLang="en-US" dirty="0"/>
              <a:t>лучшение</a:t>
            </a:r>
            <a:r>
              <a:rPr lang="en-US" altLang="ru-RU" dirty="0"/>
              <a:t> </a:t>
            </a:r>
            <a:r>
              <a:rPr lang="en-US" altLang="en-US" dirty="0"/>
              <a:t>качества</a:t>
            </a:r>
            <a:r>
              <a:rPr lang="en-US" altLang="ru-RU" dirty="0"/>
              <a:t> </a:t>
            </a:r>
            <a:r>
              <a:rPr lang="en-US" altLang="en-US" dirty="0"/>
              <a:t>жизни</a:t>
            </a:r>
            <a:r>
              <a:rPr lang="en-US" altLang="ru-RU" dirty="0"/>
              <a:t>  </a:t>
            </a:r>
            <a:r>
              <a:rPr lang="en-US" altLang="en-US" dirty="0"/>
              <a:t>женщин</a:t>
            </a:r>
            <a:r>
              <a:rPr lang="en-US" altLang="ru-RU" dirty="0"/>
              <a:t>, </a:t>
            </a:r>
            <a:r>
              <a:rPr lang="en-US" altLang="en-US" dirty="0"/>
              <a:t>находящихся</a:t>
            </a:r>
            <a:r>
              <a:rPr lang="en-US" altLang="ru-RU" dirty="0"/>
              <a:t> </a:t>
            </a:r>
            <a:r>
              <a:rPr lang="en-US" altLang="en-US" dirty="0"/>
              <a:t>в</a:t>
            </a:r>
            <a:r>
              <a:rPr lang="en-US" altLang="ru-RU" dirty="0"/>
              <a:t> </a:t>
            </a:r>
            <a:r>
              <a:rPr lang="en-US" altLang="en-US" dirty="0"/>
              <a:t>трудной</a:t>
            </a:r>
            <a:r>
              <a:rPr lang="en-US" altLang="ru-RU" dirty="0"/>
              <a:t> </a:t>
            </a:r>
            <a:r>
              <a:rPr lang="en-US" altLang="en-US" dirty="0"/>
              <a:t>жизненной</a:t>
            </a:r>
            <a:r>
              <a:rPr lang="en-US" altLang="ru-RU" dirty="0"/>
              <a:t> </a:t>
            </a:r>
            <a:r>
              <a:rPr lang="en-US" altLang="en-US" dirty="0"/>
              <a:t>ситуации</a:t>
            </a:r>
            <a:r>
              <a:rPr lang="ru-RU" altLang="en-US" dirty="0"/>
              <a:t>, проживающих на территории Республики Башкортостан</a:t>
            </a:r>
            <a:endParaRPr lang="ru-RU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637530" y="3346450"/>
            <a:ext cx="565912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Задача: </a:t>
            </a:r>
            <a:r>
              <a:rPr lang="en-US" altLang="en-US" dirty="0"/>
              <a:t>повысить</a:t>
            </a:r>
            <a:r>
              <a:rPr lang="en-US" altLang="ru-RU" dirty="0"/>
              <a:t> </a:t>
            </a:r>
            <a:r>
              <a:rPr lang="en-US" altLang="en-US" dirty="0"/>
              <a:t>физическую</a:t>
            </a:r>
            <a:r>
              <a:rPr lang="en-US" altLang="ru-RU" dirty="0"/>
              <a:t> </a:t>
            </a:r>
            <a:r>
              <a:rPr lang="en-US" altLang="en-US" dirty="0"/>
              <a:t>активность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психологическую</a:t>
            </a:r>
            <a:r>
              <a:rPr lang="en-US" altLang="ru-RU" dirty="0"/>
              <a:t> </a:t>
            </a:r>
            <a:r>
              <a:rPr lang="en-US" altLang="en-US" dirty="0"/>
              <a:t>устойчивость</a:t>
            </a:r>
            <a:r>
              <a:rPr lang="ru-RU" altLang="en-US" dirty="0"/>
              <a:t> участниц проекта</a:t>
            </a:r>
            <a:endParaRPr lang="ru-RU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637530" y="4175125"/>
            <a:ext cx="525335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ym typeface="+mn-ea"/>
              </a:rPr>
              <a:t>Задача: </a:t>
            </a:r>
            <a:r>
              <a:rPr lang="en-US" altLang="en-US" dirty="0">
                <a:sym typeface="+mn-ea"/>
              </a:rPr>
              <a:t>привить</a:t>
            </a:r>
            <a:r>
              <a:rPr lang="en-US" altLang="ru-RU" dirty="0">
                <a:sym typeface="+mn-ea"/>
              </a:rPr>
              <a:t> </a:t>
            </a:r>
            <a:r>
              <a:rPr lang="en-US" altLang="en-US" dirty="0">
                <a:sym typeface="+mn-ea"/>
              </a:rPr>
              <a:t>участницам</a:t>
            </a:r>
            <a:r>
              <a:rPr lang="en-US" altLang="ru-RU" dirty="0">
                <a:sym typeface="+mn-ea"/>
              </a:rPr>
              <a:t> </a:t>
            </a:r>
            <a:r>
              <a:rPr lang="ru-RU" altLang="en-US" dirty="0">
                <a:sym typeface="+mn-ea"/>
              </a:rPr>
              <a:t>проекта </a:t>
            </a:r>
            <a:r>
              <a:rPr lang="en-US" altLang="en-US" dirty="0">
                <a:sym typeface="+mn-ea"/>
              </a:rPr>
              <a:t>культуру</a:t>
            </a:r>
            <a:r>
              <a:rPr lang="en-US" altLang="ru-RU" dirty="0">
                <a:sym typeface="+mn-ea"/>
              </a:rPr>
              <a:t> </a:t>
            </a:r>
            <a:r>
              <a:rPr lang="en-US" altLang="en-US" dirty="0">
                <a:sym typeface="+mn-ea"/>
              </a:rPr>
              <a:t>заботы</a:t>
            </a:r>
            <a:r>
              <a:rPr lang="en-US" altLang="ru-RU" dirty="0">
                <a:sym typeface="+mn-ea"/>
              </a:rPr>
              <a:t> </a:t>
            </a:r>
            <a:r>
              <a:rPr lang="en-US" altLang="en-US" dirty="0">
                <a:sym typeface="+mn-ea"/>
              </a:rPr>
              <a:t>о</a:t>
            </a:r>
            <a:r>
              <a:rPr lang="en-US" altLang="ru-RU" dirty="0">
                <a:sym typeface="+mn-ea"/>
              </a:rPr>
              <a:t> </a:t>
            </a:r>
            <a:r>
              <a:rPr lang="en-US" altLang="en-US" dirty="0">
                <a:sym typeface="+mn-ea"/>
              </a:rPr>
              <a:t>себе</a:t>
            </a:r>
            <a:endParaRPr lang="en-US" altLang="en-US" dirty="0"/>
          </a:p>
          <a:p>
            <a:endParaRPr lang="en-US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637530" y="5083810"/>
            <a:ext cx="527304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ym typeface="+mn-ea"/>
              </a:rPr>
              <a:t>Задача: </a:t>
            </a:r>
            <a:r>
              <a:rPr lang="ru-RU" dirty="0">
                <a:sym typeface="+mn-ea"/>
              </a:rPr>
              <a:t>масштабировать проект на территории Республики Башкортостан и другие регионы России</a:t>
            </a:r>
            <a:endParaRPr lang="en-US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9090" y="588577"/>
            <a:ext cx="25314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Суть проекта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9440" y="1108075"/>
            <a:ext cx="11003280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dirty="0"/>
              <a:t>Проект</a:t>
            </a:r>
            <a:r>
              <a:rPr lang="en-US" altLang="ru-RU" sz="2000" dirty="0"/>
              <a:t> </a:t>
            </a:r>
            <a:r>
              <a:rPr lang="en-US" altLang="en-US" sz="2000" dirty="0"/>
              <a:t>объединяет</a:t>
            </a:r>
            <a:r>
              <a:rPr lang="en-US" altLang="ru-RU" sz="2000" dirty="0"/>
              <a:t> </a:t>
            </a:r>
            <a:r>
              <a:rPr lang="en-US" altLang="en-US" sz="2000" dirty="0"/>
              <a:t>специалистов</a:t>
            </a:r>
            <a:r>
              <a:rPr lang="en-US" altLang="ru-RU" sz="2000" dirty="0"/>
              <a:t> </a:t>
            </a:r>
            <a:r>
              <a:rPr lang="en-US" altLang="en-US" sz="2000" dirty="0"/>
              <a:t>в</a:t>
            </a:r>
            <a:r>
              <a:rPr lang="en-US" altLang="ru-RU" sz="2000" dirty="0"/>
              <a:t> </a:t>
            </a:r>
            <a:r>
              <a:rPr lang="en-US" altLang="en-US" sz="2000" dirty="0"/>
              <a:t>области</a:t>
            </a:r>
            <a:r>
              <a:rPr lang="en-US" altLang="ru-RU" sz="2000" dirty="0"/>
              <a:t> </a:t>
            </a:r>
            <a:r>
              <a:rPr lang="en-US" altLang="en-US" sz="2000" dirty="0"/>
              <a:t>психологии</a:t>
            </a:r>
            <a:r>
              <a:rPr lang="en-US" altLang="ru-RU" sz="2000" dirty="0"/>
              <a:t>, </a:t>
            </a:r>
            <a:r>
              <a:rPr lang="en-US" altLang="en-US" sz="2000" dirty="0"/>
              <a:t>медицины</a:t>
            </a:r>
            <a:r>
              <a:rPr lang="en-US" altLang="ru-RU" sz="2000" dirty="0"/>
              <a:t> </a:t>
            </a:r>
            <a:r>
              <a:rPr lang="en-US" altLang="en-US" sz="2000" dirty="0"/>
              <a:t>и</a:t>
            </a:r>
            <a:r>
              <a:rPr lang="en-US" altLang="ru-RU" sz="2000" dirty="0"/>
              <a:t> </a:t>
            </a:r>
            <a:r>
              <a:rPr lang="en-US" altLang="en-US" sz="2000" dirty="0"/>
              <a:t>некоммерческих</a:t>
            </a:r>
            <a:r>
              <a:rPr lang="en-US" altLang="ru-RU" sz="2000" dirty="0"/>
              <a:t> </a:t>
            </a:r>
            <a:r>
              <a:rPr lang="en-US" altLang="en-US" sz="2000" dirty="0"/>
              <a:t>организаций</a:t>
            </a:r>
            <a:r>
              <a:rPr lang="ru-RU" altLang="en-US" sz="2000" dirty="0"/>
              <a:t> </a:t>
            </a:r>
            <a:r>
              <a:rPr lang="en-US" altLang="en-US" sz="2000" dirty="0"/>
              <a:t>через</a:t>
            </a:r>
            <a:r>
              <a:rPr lang="en-US" altLang="ru-RU" sz="2000" dirty="0"/>
              <a:t> </a:t>
            </a:r>
            <a:r>
              <a:rPr lang="en-US" altLang="en-US" sz="2000" dirty="0"/>
              <a:t>организацию</a:t>
            </a:r>
            <a:r>
              <a:rPr lang="en-US" altLang="ru-RU" sz="2000" dirty="0"/>
              <a:t> </a:t>
            </a:r>
            <a:r>
              <a:rPr lang="en-US" altLang="en-US" sz="2000" dirty="0"/>
              <a:t>комплексной</a:t>
            </a:r>
            <a:r>
              <a:rPr lang="ru-RU" altLang="en-US" sz="2000" dirty="0"/>
              <a:t> и долговременной</a:t>
            </a:r>
            <a:r>
              <a:rPr lang="en-US" altLang="ru-RU" sz="2000" dirty="0"/>
              <a:t> </a:t>
            </a:r>
            <a:r>
              <a:rPr lang="ru-RU" altLang="en-US" sz="2000" dirty="0"/>
              <a:t>психологической помощи женщинам, находящихся в ТЖС</a:t>
            </a:r>
            <a:r>
              <a:rPr lang="en-US" altLang="ru-RU" sz="2000" dirty="0"/>
              <a:t>.</a:t>
            </a:r>
            <a:r>
              <a:rPr lang="ru-RU" altLang="en-US" sz="2000" dirty="0"/>
              <a:t> Предусмотрена трехэтапная система поддержки участниц проекта.</a:t>
            </a:r>
            <a:endParaRPr lang="en-US" altLang="ru-RU" sz="2000" dirty="0"/>
          </a:p>
          <a:p>
            <a:endParaRPr lang="en-US" altLang="ru-RU" sz="2000" dirty="0"/>
          </a:p>
        </p:txBody>
      </p:sp>
      <p:sp>
        <p:nvSpPr>
          <p:cNvPr id="8" name="Прямоугольник: скругленные углы 11"/>
          <p:cNvSpPr/>
          <p:nvPr/>
        </p:nvSpPr>
        <p:spPr>
          <a:xfrm>
            <a:off x="1266718" y="2254942"/>
            <a:ext cx="9658564" cy="115047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r>
              <a:rPr lang="ru-RU" dirty="0"/>
              <a:t>Этап 1:  </a:t>
            </a:r>
            <a:r>
              <a:rPr lang="en-US" altLang="en-US" dirty="0"/>
              <a:t>Курс</a:t>
            </a:r>
            <a:r>
              <a:rPr lang="en-US" altLang="ru-RU" dirty="0"/>
              <a:t> </a:t>
            </a:r>
            <a:r>
              <a:rPr lang="en-US" altLang="en-US" dirty="0"/>
              <a:t>психологической</a:t>
            </a:r>
            <a:r>
              <a:rPr lang="en-US" altLang="ru-RU" dirty="0"/>
              <a:t> </a:t>
            </a:r>
            <a:r>
              <a:rPr lang="en-US" altLang="en-US" dirty="0"/>
              <a:t>поддержки</a:t>
            </a:r>
            <a:br>
              <a:rPr lang="en-US" altLang="en-US" dirty="0"/>
            </a:br>
            <a:r>
              <a:rPr lang="ru-RU" altLang="en-US" dirty="0"/>
              <a:t>(</a:t>
            </a:r>
            <a:r>
              <a:rPr lang="en-US" altLang="en-US" dirty="0"/>
              <a:t>групповые</a:t>
            </a:r>
            <a:r>
              <a:rPr lang="en-US" altLang="ru-RU" dirty="0"/>
              <a:t> </a:t>
            </a:r>
            <a:r>
              <a:rPr lang="en-US" altLang="en-US" dirty="0"/>
              <a:t>тренинги</a:t>
            </a:r>
            <a:r>
              <a:rPr lang="en-US" altLang="ru-RU" dirty="0"/>
              <a:t>, </a:t>
            </a:r>
            <a:r>
              <a:rPr lang="en-US" altLang="en-US" dirty="0"/>
              <a:t>индивидуальные</a:t>
            </a:r>
            <a:r>
              <a:rPr lang="en-US" altLang="ru-RU" dirty="0"/>
              <a:t> </a:t>
            </a:r>
            <a:r>
              <a:rPr lang="en-US" altLang="en-US" dirty="0"/>
              <a:t>консультации</a:t>
            </a:r>
            <a:r>
              <a:rPr lang="en-US" altLang="ru-RU" dirty="0"/>
              <a:t>, </a:t>
            </a:r>
            <a:r>
              <a:rPr lang="en-US" altLang="en-US" dirty="0"/>
              <a:t>ресурсные</a:t>
            </a:r>
            <a:r>
              <a:rPr lang="en-US" altLang="ru-RU" dirty="0"/>
              <a:t> </a:t>
            </a:r>
            <a:r>
              <a:rPr lang="en-US" altLang="en-US" dirty="0"/>
              <a:t>встречи</a:t>
            </a:r>
            <a:r>
              <a:rPr lang="en-US" altLang="ru-RU" dirty="0"/>
              <a:t>, BalanceBox</a:t>
            </a:r>
            <a:r>
              <a:rPr lang="ru-RU" altLang="en-US" dirty="0"/>
              <a:t>)</a:t>
            </a:r>
            <a:endParaRPr lang="en-US" altLang="en-US" dirty="0"/>
          </a:p>
          <a:p>
            <a:pPr algn="ctr"/>
            <a:endParaRPr lang="en-US" altLang="ru-RU" dirty="0"/>
          </a:p>
          <a:p>
            <a:pPr algn="ctr"/>
            <a:endParaRPr lang="en-US" altLang="ru-RU" dirty="0"/>
          </a:p>
        </p:txBody>
      </p:sp>
      <p:sp>
        <p:nvSpPr>
          <p:cNvPr id="9" name="Прямоугольник: скругленные углы 15"/>
          <p:cNvSpPr/>
          <p:nvPr/>
        </p:nvSpPr>
        <p:spPr>
          <a:xfrm>
            <a:off x="1266718" y="3640621"/>
            <a:ext cx="9658564" cy="115047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Этап 2: </a:t>
            </a:r>
            <a:r>
              <a:rPr lang="en-US" altLang="en-US" dirty="0"/>
              <a:t>Курс</a:t>
            </a:r>
            <a:r>
              <a:rPr lang="en-US" altLang="ru-RU" dirty="0"/>
              <a:t> </a:t>
            </a:r>
            <a:r>
              <a:rPr lang="en-US" altLang="en-US" dirty="0"/>
              <a:t>физиотерапевтической</a:t>
            </a:r>
            <a:r>
              <a:rPr lang="en-US" altLang="ru-RU" dirty="0"/>
              <a:t> </a:t>
            </a:r>
            <a:r>
              <a:rPr lang="en-US" altLang="en-US" dirty="0"/>
              <a:t>поддержки</a:t>
            </a:r>
            <a:br>
              <a:rPr lang="en-US" altLang="en-US" dirty="0"/>
            </a:br>
            <a:r>
              <a:rPr lang="ru-RU" altLang="en-US" dirty="0"/>
              <a:t>(</a:t>
            </a:r>
            <a:r>
              <a:rPr lang="en-US" altLang="en-US" dirty="0"/>
              <a:t>ЛФК</a:t>
            </a:r>
            <a:r>
              <a:rPr lang="ru-RU" altLang="en-US" dirty="0"/>
              <a:t> и адаптивная физкультура</a:t>
            </a:r>
            <a:r>
              <a:rPr lang="en-US" altLang="ru-RU" dirty="0"/>
              <a:t>, </a:t>
            </a:r>
            <a:r>
              <a:rPr lang="en-US" altLang="en-US" dirty="0"/>
              <a:t>магнитотерапия</a:t>
            </a:r>
            <a:r>
              <a:rPr lang="en-US" altLang="ru-RU" dirty="0"/>
              <a:t>, </a:t>
            </a:r>
            <a:r>
              <a:rPr lang="en-US" altLang="en-US" dirty="0"/>
              <a:t>гидротерапия</a:t>
            </a:r>
            <a:r>
              <a:rPr lang="en-US" altLang="ru-RU" dirty="0"/>
              <a:t>, </a:t>
            </a:r>
            <a:r>
              <a:rPr lang="en-US" altLang="en-US" dirty="0"/>
              <a:t>дарсонваль</a:t>
            </a:r>
            <a:r>
              <a:rPr lang="en-US" altLang="ru-RU" dirty="0"/>
              <a:t>)</a:t>
            </a:r>
            <a:endParaRPr lang="en-US" altLang="ru-RU" dirty="0"/>
          </a:p>
        </p:txBody>
      </p:sp>
      <p:sp>
        <p:nvSpPr>
          <p:cNvPr id="10" name="Прямоугольник: скругленные углы 16"/>
          <p:cNvSpPr/>
          <p:nvPr/>
        </p:nvSpPr>
        <p:spPr>
          <a:xfrm>
            <a:off x="1266718" y="5026300"/>
            <a:ext cx="9658564" cy="115047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  <a:p>
            <a:pPr algn="ctr"/>
            <a:r>
              <a:rPr lang="ru-RU" dirty="0"/>
              <a:t>Этап 3: </a:t>
            </a:r>
            <a:r>
              <a:rPr lang="en-US" altLang="en-US" dirty="0"/>
              <a:t>Досуговая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творческая</a:t>
            </a:r>
            <a:r>
              <a:rPr lang="en-US" altLang="ru-RU" dirty="0"/>
              <a:t> </a:t>
            </a:r>
            <a:r>
              <a:rPr lang="en-US" altLang="en-US" dirty="0"/>
              <a:t>активность</a:t>
            </a:r>
            <a:br>
              <a:rPr lang="en-US" altLang="en-US" dirty="0"/>
            </a:br>
            <a:r>
              <a:rPr lang="ru-RU" altLang="en-US" dirty="0"/>
              <a:t>(</a:t>
            </a:r>
            <a:r>
              <a:rPr lang="en-US" altLang="en-US" dirty="0"/>
              <a:t>арт</a:t>
            </a:r>
            <a:r>
              <a:rPr lang="en-US" altLang="ru-RU" dirty="0"/>
              <a:t>-</a:t>
            </a:r>
            <a:r>
              <a:rPr lang="en-US" altLang="en-US" dirty="0"/>
              <a:t>терапия</a:t>
            </a:r>
            <a:r>
              <a:rPr lang="en-US" altLang="ru-RU" dirty="0"/>
              <a:t>, </a:t>
            </a:r>
            <a:r>
              <a:rPr lang="en-US" altLang="en-US" dirty="0"/>
              <a:t>социокультурная</a:t>
            </a:r>
            <a:r>
              <a:rPr lang="en-US" altLang="ru-RU" dirty="0"/>
              <a:t> </a:t>
            </a:r>
            <a:r>
              <a:rPr lang="en-US" altLang="en-US" dirty="0"/>
              <a:t>реабилитация</a:t>
            </a:r>
            <a:r>
              <a:rPr lang="en-US" altLang="ru-RU" dirty="0"/>
              <a:t>, </a:t>
            </a:r>
            <a:r>
              <a:rPr lang="en-US" altLang="en-US" dirty="0"/>
              <a:t>мастер</a:t>
            </a:r>
            <a:r>
              <a:rPr lang="en-US" altLang="ru-RU" dirty="0"/>
              <a:t>-</a:t>
            </a:r>
            <a:r>
              <a:rPr lang="en-US" altLang="en-US" dirty="0"/>
              <a:t>классы</a:t>
            </a:r>
            <a:r>
              <a:rPr lang="en-US" altLang="ru-RU" dirty="0"/>
              <a:t>)</a:t>
            </a:r>
            <a:r>
              <a:rPr lang="ru-RU" altLang="en-US" dirty="0"/>
              <a:t> </a:t>
            </a:r>
            <a:br>
              <a:rPr lang="ru-RU" altLang="en-US" dirty="0"/>
            </a:br>
            <a:endParaRPr lang="ru-RU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9090" y="588577"/>
            <a:ext cx="343235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Механика проекта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Прямоугольник: скругленные углы 6"/>
          <p:cNvSpPr/>
          <p:nvPr/>
        </p:nvSpPr>
        <p:spPr>
          <a:xfrm>
            <a:off x="599090" y="2475552"/>
            <a:ext cx="4845269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В марте 25 г. сформирована команда проекта и привлечены партнеры. В апреле стартовал первый поток, из участниц г.Уфы. В мае 2025 г. запланированы запуски в 4 городах республики</a:t>
            </a:r>
            <a:endParaRPr lang="ru-RU" dirty="0"/>
          </a:p>
        </p:txBody>
      </p:sp>
      <p:sp>
        <p:nvSpPr>
          <p:cNvPr id="9" name="Прямоугольник: скругленные углы 7"/>
          <p:cNvSpPr/>
          <p:nvPr/>
        </p:nvSpPr>
        <p:spPr>
          <a:xfrm>
            <a:off x="5559973" y="2475552"/>
            <a:ext cx="6032938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Инструменты:</a:t>
            </a:r>
            <a:endParaRPr lang="ru-RU" dirty="0"/>
          </a:p>
          <a:p>
            <a:r>
              <a:rPr lang="ru-RU" dirty="0"/>
              <a:t>1. Психологическая поддержка</a:t>
            </a:r>
            <a:endParaRPr lang="ru-RU" dirty="0"/>
          </a:p>
          <a:p>
            <a:r>
              <a:rPr lang="ru-RU" dirty="0"/>
              <a:t>2. Физиотерапевтическая поддержка</a:t>
            </a:r>
            <a:endParaRPr lang="ru-RU" dirty="0"/>
          </a:p>
          <a:p>
            <a:r>
              <a:rPr lang="ru-RU" dirty="0"/>
              <a:t>3. Социокультурная поддержка</a:t>
            </a:r>
            <a:endParaRPr lang="ru-RU" dirty="0"/>
          </a:p>
        </p:txBody>
      </p:sp>
      <p:sp>
        <p:nvSpPr>
          <p:cNvPr id="10" name="Прямоугольник: скругленные углы 8"/>
          <p:cNvSpPr/>
          <p:nvPr/>
        </p:nvSpPr>
        <p:spPr>
          <a:xfrm>
            <a:off x="598805" y="4493895"/>
            <a:ext cx="10993755" cy="2039620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Последовательность:</a:t>
            </a:r>
            <a:endParaRPr lang="ru-RU" dirty="0"/>
          </a:p>
          <a:p>
            <a:r>
              <a:rPr lang="ru-RU" dirty="0"/>
              <a:t>1. Реализация проекта г. Уфа Республики Башкортостан</a:t>
            </a:r>
            <a:endParaRPr lang="ru-RU" dirty="0"/>
          </a:p>
          <a:p>
            <a:r>
              <a:rPr lang="ru-RU" dirty="0"/>
              <a:t>2. </a:t>
            </a:r>
            <a:r>
              <a:rPr lang="ru-RU" dirty="0">
                <a:sym typeface="+mn-ea"/>
              </a:rPr>
              <a:t>Реализация проекта в 4 городах Республики Башкортостан</a:t>
            </a:r>
            <a:endParaRPr lang="ru-RU" dirty="0"/>
          </a:p>
          <a:p>
            <a:r>
              <a:rPr lang="ru-RU" dirty="0"/>
              <a:t>3. Вручение </a:t>
            </a:r>
            <a:r>
              <a:rPr lang="en-US" altLang="ru-RU" dirty="0">
                <a:sym typeface="+mn-ea"/>
              </a:rPr>
              <a:t>BalanceBox</a:t>
            </a:r>
            <a:r>
              <a:rPr lang="ru-RU" altLang="en-US" dirty="0">
                <a:sym typeface="+mn-ea"/>
              </a:rPr>
              <a:t> (</a:t>
            </a:r>
            <a:r>
              <a:rPr lang="en-US" altLang="en-US" dirty="0">
                <a:sym typeface="+mn-ea"/>
              </a:rPr>
              <a:t>коробка</a:t>
            </a:r>
            <a:r>
              <a:rPr lang="en-US" altLang="ru-RU" dirty="0">
                <a:sym typeface="+mn-ea"/>
              </a:rPr>
              <a:t> </a:t>
            </a:r>
            <a:r>
              <a:rPr lang="en-US" altLang="en-US" dirty="0">
                <a:sym typeface="+mn-ea"/>
              </a:rPr>
              <a:t>заботы</a:t>
            </a:r>
            <a:r>
              <a:rPr lang="en-US" altLang="ru-RU" dirty="0">
                <a:sym typeface="+mn-ea"/>
              </a:rPr>
              <a:t> </a:t>
            </a:r>
            <a:r>
              <a:rPr lang="en-US" altLang="en-US" dirty="0">
                <a:sym typeface="+mn-ea"/>
              </a:rPr>
              <a:t>о</a:t>
            </a:r>
            <a:r>
              <a:rPr lang="en-US" altLang="ru-RU" dirty="0">
                <a:sym typeface="+mn-ea"/>
              </a:rPr>
              <a:t> </a:t>
            </a:r>
            <a:r>
              <a:rPr lang="en-US" altLang="en-US" dirty="0">
                <a:sym typeface="+mn-ea"/>
              </a:rPr>
              <a:t>ментальном</a:t>
            </a:r>
            <a:r>
              <a:rPr lang="en-US" altLang="ru-RU" dirty="0">
                <a:sym typeface="+mn-ea"/>
              </a:rPr>
              <a:t> </a:t>
            </a:r>
            <a:r>
              <a:rPr lang="en-US" altLang="en-US" dirty="0">
                <a:sym typeface="+mn-ea"/>
              </a:rPr>
              <a:t>здоровье</a:t>
            </a:r>
            <a:r>
              <a:rPr lang="ru-RU" altLang="en-US" b="1" dirty="0">
                <a:sym typeface="+mn-ea"/>
              </a:rPr>
              <a:t>)</a:t>
            </a:r>
            <a:br>
              <a:rPr lang="ru-RU" altLang="en-US" b="1" dirty="0">
                <a:sym typeface="+mn-ea"/>
              </a:rPr>
            </a:br>
            <a:r>
              <a:rPr lang="ru-RU" altLang="en-US" dirty="0">
                <a:sym typeface="+mn-ea"/>
              </a:rPr>
              <a:t>4. Завершение проекта с получением обратной связи от участниц проекта и анализ эффективности</a:t>
            </a:r>
            <a:endParaRPr lang="ru-RU" altLang="en-US" dirty="0">
              <a:sym typeface="+mn-ea"/>
            </a:endParaRPr>
          </a:p>
          <a:p>
            <a:r>
              <a:rPr lang="ru-RU" altLang="en-US" dirty="0">
                <a:sym typeface="+mn-ea"/>
              </a:rPr>
              <a:t>5. Сбор данных для упаковки проекта к масштабированию на другие регионы России</a:t>
            </a:r>
            <a:endParaRPr lang="ru-RU" altLang="en-US" b="1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9090" y="588577"/>
            <a:ext cx="5606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Основные результаты проекта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Овал 9"/>
          <p:cNvSpPr/>
          <p:nvPr/>
        </p:nvSpPr>
        <p:spPr>
          <a:xfrm>
            <a:off x="707844" y="2296600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10"/>
          <p:cNvSpPr/>
          <p:nvPr/>
        </p:nvSpPr>
        <p:spPr>
          <a:xfrm>
            <a:off x="707844" y="2937184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11"/>
          <p:cNvSpPr/>
          <p:nvPr/>
        </p:nvSpPr>
        <p:spPr>
          <a:xfrm>
            <a:off x="707844" y="3555730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2"/>
          <p:cNvSpPr/>
          <p:nvPr/>
        </p:nvSpPr>
        <p:spPr>
          <a:xfrm>
            <a:off x="707844" y="4174327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3"/>
          <p:cNvSpPr/>
          <p:nvPr/>
        </p:nvSpPr>
        <p:spPr>
          <a:xfrm>
            <a:off x="707844" y="4799034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96871" y="2219793"/>
            <a:ext cx="10324662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dirty="0"/>
              <a:t>в</a:t>
            </a:r>
            <a:r>
              <a:rPr lang="en-US" altLang="ru-RU" sz="2000" dirty="0"/>
              <a:t> </a:t>
            </a:r>
            <a:r>
              <a:rPr lang="en-US" altLang="en-US" sz="2000" dirty="0"/>
              <a:t>проекте</a:t>
            </a:r>
            <a:r>
              <a:rPr lang="en-US" altLang="ru-RU" sz="2000" dirty="0"/>
              <a:t> </a:t>
            </a:r>
            <a:r>
              <a:rPr lang="en-US" altLang="en-US" sz="2000" dirty="0"/>
              <a:t>примут</a:t>
            </a:r>
            <a:r>
              <a:rPr lang="en-US" altLang="ru-RU" sz="2000" dirty="0"/>
              <a:t> </a:t>
            </a:r>
            <a:r>
              <a:rPr lang="en-US" altLang="en-US" sz="2000" dirty="0"/>
              <a:t>участие</a:t>
            </a:r>
            <a:r>
              <a:rPr lang="en-US" altLang="ru-RU" sz="2000" dirty="0"/>
              <a:t> 35 </a:t>
            </a:r>
            <a:r>
              <a:rPr lang="en-US" altLang="en-US" sz="2000" dirty="0"/>
              <a:t>женщин</a:t>
            </a:r>
            <a:r>
              <a:rPr lang="ru-RU" altLang="en-US" sz="2000" dirty="0"/>
              <a:t>, находящихся в ТЖС</a:t>
            </a:r>
            <a:r>
              <a:rPr lang="en-US" altLang="ru-RU" sz="2000" dirty="0"/>
              <a:t> </a:t>
            </a:r>
            <a:r>
              <a:rPr lang="en-US" altLang="en-US" sz="2000" dirty="0"/>
              <a:t>из</a:t>
            </a:r>
            <a:r>
              <a:rPr lang="en-US" altLang="ru-RU" sz="2000" dirty="0"/>
              <a:t> </a:t>
            </a:r>
            <a:r>
              <a:rPr lang="ru-RU" altLang="en-US" sz="2000" dirty="0"/>
              <a:t>4</a:t>
            </a:r>
            <a:r>
              <a:rPr lang="en-US" altLang="ru-RU" sz="2000" dirty="0"/>
              <a:t> </a:t>
            </a:r>
            <a:r>
              <a:rPr lang="en-US" altLang="en-US" sz="2000" dirty="0"/>
              <a:t>городов</a:t>
            </a:r>
            <a:r>
              <a:rPr lang="en-US" altLang="ru-RU" sz="2000" dirty="0"/>
              <a:t> </a:t>
            </a:r>
            <a:r>
              <a:rPr lang="en-US" altLang="en-US" sz="2000" dirty="0"/>
              <a:t>республики</a:t>
            </a:r>
            <a:endParaRPr lang="en-US" alt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1096871" y="2844500"/>
            <a:ext cx="10324662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en-US" sz="2000" dirty="0"/>
              <a:t>проведено </a:t>
            </a:r>
            <a:r>
              <a:rPr lang="en-US" altLang="ru-RU" sz="2000" dirty="0"/>
              <a:t>15 </a:t>
            </a:r>
            <a:r>
              <a:rPr lang="en-US" altLang="en-US" sz="2000" dirty="0"/>
              <a:t>групповых</a:t>
            </a:r>
            <a:r>
              <a:rPr lang="en-US" altLang="ru-RU" sz="2000" dirty="0"/>
              <a:t> </a:t>
            </a:r>
            <a:r>
              <a:rPr lang="en-US" altLang="en-US" sz="2000" dirty="0"/>
              <a:t>психологических</a:t>
            </a:r>
            <a:r>
              <a:rPr lang="en-US" altLang="ru-RU" sz="2000" dirty="0"/>
              <a:t> </a:t>
            </a:r>
            <a:r>
              <a:rPr lang="en-US" altLang="en-US" sz="2000" dirty="0"/>
              <a:t>тренингов</a:t>
            </a:r>
            <a:endParaRPr lang="en-US" altLang="en-US" sz="2000" dirty="0"/>
          </a:p>
          <a:p>
            <a:endParaRPr lang="en-US" alt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1096871" y="3469207"/>
            <a:ext cx="10324662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en-US" sz="2000" dirty="0"/>
              <a:t>оказано свыше </a:t>
            </a:r>
            <a:r>
              <a:rPr lang="en-US" altLang="ru-RU" sz="2000" dirty="0"/>
              <a:t>5</a:t>
            </a:r>
            <a:r>
              <a:rPr lang="ru-RU" altLang="en-US" sz="2000" dirty="0"/>
              <a:t>0</a:t>
            </a:r>
            <a:r>
              <a:rPr lang="en-US" altLang="ru-RU" sz="2000" dirty="0"/>
              <a:t> </a:t>
            </a:r>
            <a:r>
              <a:rPr lang="en-US" altLang="en-US" sz="2000" dirty="0"/>
              <a:t>индивидуальных</a:t>
            </a:r>
            <a:r>
              <a:rPr lang="en-US" altLang="ru-RU" sz="2000" dirty="0"/>
              <a:t> </a:t>
            </a:r>
            <a:r>
              <a:rPr lang="en-US" altLang="en-US" sz="2000" dirty="0"/>
              <a:t>консультаций</a:t>
            </a:r>
            <a:r>
              <a:rPr lang="en-US" altLang="ru-RU" sz="2000" dirty="0"/>
              <a:t> </a:t>
            </a:r>
            <a:r>
              <a:rPr lang="en-US" altLang="en-US" sz="2000" dirty="0"/>
              <a:t>психолога</a:t>
            </a:r>
            <a:endParaRPr lang="en-US" altLang="en-US" sz="2000" dirty="0"/>
          </a:p>
          <a:p>
            <a:endParaRPr lang="en-US" alt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1096871" y="4093914"/>
            <a:ext cx="10324662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en-US" sz="2000" dirty="0"/>
              <a:t>организовано </a:t>
            </a:r>
            <a:r>
              <a:rPr lang="en-US" altLang="en-US" sz="2000" dirty="0"/>
              <a:t>свыше</a:t>
            </a:r>
            <a:r>
              <a:rPr lang="en-US" altLang="ru-RU" sz="2000" dirty="0"/>
              <a:t> 10 </a:t>
            </a:r>
            <a:r>
              <a:rPr lang="en-US" altLang="en-US" sz="2000" dirty="0"/>
              <a:t>мастер</a:t>
            </a:r>
            <a:r>
              <a:rPr lang="en-US" altLang="ru-RU" sz="2000" dirty="0"/>
              <a:t>-</a:t>
            </a:r>
            <a:r>
              <a:rPr lang="en-US" altLang="en-US" sz="2000" dirty="0"/>
              <a:t>классов</a:t>
            </a:r>
            <a:r>
              <a:rPr lang="en-US" altLang="ru-RU" sz="2000" dirty="0"/>
              <a:t> </a:t>
            </a:r>
            <a:r>
              <a:rPr lang="en-US" altLang="en-US" sz="2000" dirty="0"/>
              <a:t>и</a:t>
            </a:r>
            <a:r>
              <a:rPr lang="en-US" altLang="ru-RU" sz="2000" dirty="0"/>
              <a:t> </a:t>
            </a:r>
            <a:r>
              <a:rPr lang="en-US" altLang="en-US" sz="2000" dirty="0"/>
              <a:t>ресурсных</a:t>
            </a:r>
            <a:r>
              <a:rPr lang="en-US" altLang="ru-RU" sz="2000" dirty="0"/>
              <a:t> </a:t>
            </a:r>
            <a:r>
              <a:rPr lang="en-US" altLang="en-US" sz="2000" dirty="0"/>
              <a:t>встреч</a:t>
            </a:r>
            <a:endParaRPr lang="en-US" alt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1096871" y="4718621"/>
            <a:ext cx="10324662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en-US" sz="2000" dirty="0"/>
              <a:t>сформированы и </a:t>
            </a:r>
            <a:r>
              <a:rPr lang="en-US" altLang="en-US" sz="2000" dirty="0"/>
              <a:t>роздан</a:t>
            </a:r>
            <a:r>
              <a:rPr lang="ru-RU" altLang="en-US" sz="2000" dirty="0"/>
              <a:t>ы</a:t>
            </a:r>
            <a:r>
              <a:rPr lang="en-US" altLang="ru-RU" sz="2000" dirty="0"/>
              <a:t> 35 BalanceBox</a:t>
            </a:r>
            <a:r>
              <a:rPr lang="ru-RU" altLang="en-US" sz="2000" dirty="0"/>
              <a:t> (</a:t>
            </a:r>
            <a:r>
              <a:rPr lang="en-US" altLang="en-US" sz="2000" dirty="0"/>
              <a:t>коробка</a:t>
            </a:r>
            <a:r>
              <a:rPr lang="en-US" altLang="ru-RU" sz="2000" dirty="0"/>
              <a:t> </a:t>
            </a:r>
            <a:r>
              <a:rPr lang="en-US" altLang="en-US" sz="2000" dirty="0"/>
              <a:t>заботы</a:t>
            </a:r>
            <a:r>
              <a:rPr lang="en-US" altLang="ru-RU" sz="2000" dirty="0"/>
              <a:t> </a:t>
            </a:r>
            <a:r>
              <a:rPr lang="en-US" altLang="en-US" sz="2000" dirty="0"/>
              <a:t>о</a:t>
            </a:r>
            <a:r>
              <a:rPr lang="en-US" altLang="ru-RU" sz="2000" dirty="0"/>
              <a:t> </a:t>
            </a:r>
            <a:r>
              <a:rPr lang="en-US" altLang="en-US" sz="2000" dirty="0"/>
              <a:t>ментальном</a:t>
            </a:r>
            <a:r>
              <a:rPr lang="en-US" altLang="ru-RU" sz="2000" dirty="0"/>
              <a:t> </a:t>
            </a:r>
            <a:r>
              <a:rPr lang="en-US" altLang="en-US" sz="2000" dirty="0"/>
              <a:t>здоровье</a:t>
            </a:r>
            <a:r>
              <a:rPr lang="ru-RU" altLang="en-US" sz="2000" b="1" dirty="0"/>
              <a:t>)</a:t>
            </a:r>
            <a:endParaRPr lang="ru-RU" altLang="en-US" sz="2000" b="1" dirty="0"/>
          </a:p>
        </p:txBody>
      </p:sp>
      <p:sp>
        <p:nvSpPr>
          <p:cNvPr id="2" name="Овал 13"/>
          <p:cNvSpPr/>
          <p:nvPr/>
        </p:nvSpPr>
        <p:spPr>
          <a:xfrm>
            <a:off x="707844" y="5355294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/>
          </a:p>
        </p:txBody>
      </p:sp>
      <p:sp>
        <p:nvSpPr>
          <p:cNvPr id="3" name="TextBox 16"/>
          <p:cNvSpPr txBox="1"/>
          <p:nvPr/>
        </p:nvSpPr>
        <p:spPr>
          <a:xfrm>
            <a:off x="1097506" y="5284406"/>
            <a:ext cx="10324662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 sz="2000" dirty="0"/>
              <a:t>улучш</a:t>
            </a:r>
            <a:r>
              <a:rPr lang="ru-RU" altLang="en-US" sz="2000" dirty="0"/>
              <a:t>ение </a:t>
            </a:r>
            <a:r>
              <a:rPr lang="en-US" altLang="en-US" sz="2000" dirty="0"/>
              <a:t>физическо</a:t>
            </a:r>
            <a:r>
              <a:rPr lang="ru-RU" altLang="en-US" sz="2000" dirty="0"/>
              <a:t>го </a:t>
            </a:r>
            <a:r>
              <a:rPr lang="en-US" altLang="en-US" sz="2000" dirty="0"/>
              <a:t>и</a:t>
            </a:r>
            <a:r>
              <a:rPr lang="en-US" altLang="ru-RU" sz="2000" dirty="0"/>
              <a:t> </a:t>
            </a:r>
            <a:r>
              <a:rPr lang="en-US" altLang="en-US" sz="2000" dirty="0"/>
              <a:t>психическо</a:t>
            </a:r>
            <a:r>
              <a:rPr lang="ru-RU" altLang="en-US" sz="2000" dirty="0"/>
              <a:t>го состояния, </a:t>
            </a:r>
            <a:r>
              <a:rPr lang="en-US" altLang="en-US" sz="2000" dirty="0"/>
              <a:t>уменьш</a:t>
            </a:r>
            <a:r>
              <a:rPr lang="ru-RU" altLang="en-US" sz="2000" dirty="0"/>
              <a:t>ение </a:t>
            </a:r>
            <a:r>
              <a:rPr lang="en-US" altLang="en-US" sz="2000" dirty="0"/>
              <a:t>уровн</a:t>
            </a:r>
            <a:r>
              <a:rPr lang="ru-RU" altLang="en-US" sz="2000" dirty="0"/>
              <a:t>я</a:t>
            </a:r>
            <a:r>
              <a:rPr lang="en-US" altLang="ru-RU" sz="2000" dirty="0"/>
              <a:t> </a:t>
            </a:r>
            <a:r>
              <a:rPr lang="en-US" altLang="en-US" sz="2000" dirty="0"/>
              <a:t>тревожности</a:t>
            </a:r>
            <a:r>
              <a:rPr lang="en-US" altLang="ru-RU" sz="2000" dirty="0"/>
              <a:t>, </a:t>
            </a:r>
            <a:r>
              <a:rPr lang="en-US" altLang="en-US" sz="2000" dirty="0"/>
              <a:t>повышен</a:t>
            </a:r>
            <a:r>
              <a:rPr lang="ru-RU" altLang="en-US" sz="2000" dirty="0"/>
              <a:t>ие</a:t>
            </a:r>
            <a:r>
              <a:rPr lang="en-US" altLang="ru-RU" sz="2000" dirty="0"/>
              <a:t> </a:t>
            </a:r>
            <a:r>
              <a:rPr lang="en-US" altLang="en-US" sz="2000" dirty="0"/>
              <a:t>социальн</a:t>
            </a:r>
            <a:r>
              <a:rPr lang="ru-RU" altLang="en-US" sz="2000" dirty="0"/>
              <a:t>ой </a:t>
            </a:r>
            <a:r>
              <a:rPr lang="en-US" altLang="en-US" sz="2000" dirty="0"/>
              <a:t>адаптаци</a:t>
            </a:r>
            <a:r>
              <a:rPr lang="ru-RU" altLang="en-US" sz="2000" dirty="0"/>
              <a:t>и и </a:t>
            </a:r>
            <a:r>
              <a:rPr lang="en-US" altLang="en-US" sz="2000" dirty="0"/>
              <a:t>появление</a:t>
            </a:r>
            <a:r>
              <a:rPr lang="en-US" altLang="ru-RU" sz="2000" dirty="0"/>
              <a:t> </a:t>
            </a:r>
            <a:r>
              <a:rPr lang="en-US" altLang="en-US" sz="2000" dirty="0"/>
              <a:t>уверенности</a:t>
            </a:r>
            <a:r>
              <a:rPr lang="en-US" altLang="ru-RU" sz="2000" dirty="0"/>
              <a:t> </a:t>
            </a:r>
            <a:r>
              <a:rPr lang="en-US" altLang="en-US" sz="2000" dirty="0"/>
              <a:t>в</a:t>
            </a:r>
            <a:r>
              <a:rPr lang="en-US" altLang="ru-RU" sz="2000" dirty="0"/>
              <a:t> </a:t>
            </a:r>
            <a:r>
              <a:rPr lang="en-US" altLang="en-US" sz="2000" dirty="0"/>
              <a:t>своих</a:t>
            </a:r>
            <a:r>
              <a:rPr lang="en-US" altLang="ru-RU" sz="2000" dirty="0"/>
              <a:t> </a:t>
            </a:r>
            <a:r>
              <a:rPr lang="en-US" altLang="en-US" sz="2000" dirty="0"/>
              <a:t>возможностях</a:t>
            </a:r>
            <a:r>
              <a:rPr lang="ru-RU" altLang="en-US" sz="2000" dirty="0"/>
              <a:t> у участниц проекта</a:t>
            </a:r>
            <a:endParaRPr lang="ru-RU" alt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9090" y="588577"/>
            <a:ext cx="59346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Информация о текущем статусе </a:t>
            </a:r>
            <a:b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</a:b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реализации проекта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Прямоугольник: скругленные углы 19"/>
          <p:cNvSpPr/>
          <p:nvPr/>
        </p:nvSpPr>
        <p:spPr>
          <a:xfrm>
            <a:off x="601345" y="2454910"/>
            <a:ext cx="4925060" cy="1899285"/>
          </a:xfrm>
          <a:prstGeom prst="roundRect">
            <a:avLst>
              <a:gd name="adj" fmla="val 10498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Шаги по реализации: </a:t>
            </a:r>
            <a:br>
              <a:rPr lang="ru-RU" dirty="0"/>
            </a:br>
            <a:r>
              <a:rPr lang="ru-RU" dirty="0"/>
              <a:t>- набрана первая группа из 20 участниц проекта в г.Уфа</a:t>
            </a:r>
            <a:br>
              <a:rPr lang="ru-RU" dirty="0"/>
            </a:br>
            <a:r>
              <a:rPr lang="ru-RU" dirty="0"/>
              <a:t>- участницы прошли 1 этап (к</a:t>
            </a:r>
            <a:r>
              <a:rPr lang="en-US" altLang="en-US" dirty="0">
                <a:sym typeface="+mn-ea"/>
              </a:rPr>
              <a:t>урс</a:t>
            </a:r>
            <a:r>
              <a:rPr lang="en-US" altLang="ru-RU" dirty="0">
                <a:sym typeface="+mn-ea"/>
              </a:rPr>
              <a:t> </a:t>
            </a:r>
            <a:r>
              <a:rPr lang="en-US" altLang="en-US" dirty="0">
                <a:sym typeface="+mn-ea"/>
              </a:rPr>
              <a:t>психологической</a:t>
            </a:r>
            <a:r>
              <a:rPr lang="en-US" altLang="ru-RU" dirty="0">
                <a:sym typeface="+mn-ea"/>
              </a:rPr>
              <a:t> </a:t>
            </a:r>
            <a:r>
              <a:rPr lang="en-US" altLang="en-US" dirty="0">
                <a:sym typeface="+mn-ea"/>
              </a:rPr>
              <a:t>поддержки</a:t>
            </a:r>
            <a:r>
              <a:rPr lang="ru-RU" altLang="en-US" dirty="0">
                <a:sym typeface="+mn-ea"/>
              </a:rPr>
              <a:t>) и проходят 2 этап (к</a:t>
            </a:r>
            <a:r>
              <a:rPr lang="en-US" altLang="en-US" dirty="0">
                <a:sym typeface="+mn-ea"/>
              </a:rPr>
              <a:t>урс</a:t>
            </a:r>
            <a:r>
              <a:rPr lang="en-US" altLang="ru-RU" dirty="0">
                <a:sym typeface="+mn-ea"/>
              </a:rPr>
              <a:t> </a:t>
            </a:r>
            <a:r>
              <a:rPr lang="en-US" altLang="en-US" dirty="0">
                <a:sym typeface="+mn-ea"/>
              </a:rPr>
              <a:t>физиотерапевтической</a:t>
            </a:r>
            <a:r>
              <a:rPr lang="en-US" altLang="ru-RU" dirty="0">
                <a:sym typeface="+mn-ea"/>
              </a:rPr>
              <a:t> </a:t>
            </a:r>
            <a:r>
              <a:rPr lang="en-US" altLang="en-US" dirty="0">
                <a:sym typeface="+mn-ea"/>
              </a:rPr>
              <a:t>поддержки</a:t>
            </a:r>
            <a:r>
              <a:rPr lang="ru-RU" altLang="en-US" dirty="0">
                <a:sym typeface="+mn-ea"/>
              </a:rPr>
              <a:t>)</a:t>
            </a:r>
            <a:endParaRPr lang="ru-RU" altLang="en-US" dirty="0">
              <a:sym typeface="+mn-ea"/>
            </a:endParaRPr>
          </a:p>
        </p:txBody>
      </p:sp>
      <p:sp>
        <p:nvSpPr>
          <p:cNvPr id="9" name="Прямоугольник: скругленные углы 20"/>
          <p:cNvSpPr/>
          <p:nvPr/>
        </p:nvSpPr>
        <p:spPr>
          <a:xfrm>
            <a:off x="5559973" y="2475552"/>
            <a:ext cx="6032938" cy="888803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СМИ: </a:t>
            </a:r>
            <a:r>
              <a:rPr lang="en-US" altLang="ru-RU" dirty="0"/>
              <a:t>https://vechufa.ru/public/31815-zabotitsja-o-sebe-stat-oporoj-detjam.html</a:t>
            </a:r>
            <a:endParaRPr lang="en-US" altLang="ru-RU" dirty="0"/>
          </a:p>
        </p:txBody>
      </p:sp>
      <p:sp>
        <p:nvSpPr>
          <p:cNvPr id="10" name="Прямоугольник: скругленные углы 21"/>
          <p:cNvSpPr/>
          <p:nvPr/>
        </p:nvSpPr>
        <p:spPr>
          <a:xfrm>
            <a:off x="599090" y="4486446"/>
            <a:ext cx="10993820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Статистические данные: П</a:t>
            </a:r>
            <a:r>
              <a:rPr lang="ru-RU" altLang="en-US" dirty="0"/>
              <a:t>роведено 6</a:t>
            </a:r>
            <a:r>
              <a:rPr lang="en-US" altLang="ru-RU" dirty="0"/>
              <a:t> </a:t>
            </a:r>
            <a:r>
              <a:rPr lang="en-US" altLang="en-US" dirty="0"/>
              <a:t>групповых</a:t>
            </a:r>
            <a:r>
              <a:rPr lang="en-US" altLang="ru-RU" dirty="0"/>
              <a:t> </a:t>
            </a:r>
            <a:r>
              <a:rPr lang="en-US" altLang="en-US" dirty="0"/>
              <a:t>психологических</a:t>
            </a:r>
            <a:r>
              <a:rPr lang="en-US" altLang="ru-RU" dirty="0"/>
              <a:t> </a:t>
            </a:r>
            <a:r>
              <a:rPr lang="en-US" altLang="en-US" dirty="0"/>
              <a:t>тренингов</a:t>
            </a:r>
            <a:r>
              <a:rPr lang="ru-RU" altLang="en-US" dirty="0"/>
              <a:t> и </a:t>
            </a:r>
            <a:endParaRPr lang="en-US" altLang="en-US" dirty="0"/>
          </a:p>
          <a:p>
            <a:r>
              <a:rPr lang="ru-RU" altLang="en-US" dirty="0"/>
              <a:t>22</a:t>
            </a:r>
            <a:r>
              <a:rPr lang="en-US" altLang="ru-RU" dirty="0"/>
              <a:t> </a:t>
            </a:r>
            <a:r>
              <a:rPr lang="en-US" altLang="en-US" dirty="0"/>
              <a:t>индивидуальны</a:t>
            </a:r>
            <a:r>
              <a:rPr lang="ru-RU" altLang="en-US" dirty="0"/>
              <a:t>е</a:t>
            </a:r>
            <a:r>
              <a:rPr lang="en-US" altLang="ru-RU" dirty="0"/>
              <a:t> </a:t>
            </a:r>
            <a:r>
              <a:rPr lang="en-US" altLang="en-US" dirty="0"/>
              <a:t>консультаци</a:t>
            </a:r>
            <a:r>
              <a:rPr lang="ru-RU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психолога</a:t>
            </a:r>
            <a:r>
              <a:rPr lang="ru-RU" altLang="en-US" dirty="0"/>
              <a:t>. Участницы проекта получили консультацию кинезиолога, организованы занятий йогой и принимают физиотерапию. </a:t>
            </a:r>
            <a:endParaRPr lang="ru-RU" altLang="en-US" dirty="0"/>
          </a:p>
        </p:txBody>
      </p:sp>
      <p:sp>
        <p:nvSpPr>
          <p:cNvPr id="11" name="Прямоугольник: скругленные углы 22"/>
          <p:cNvSpPr/>
          <p:nvPr/>
        </p:nvSpPr>
        <p:spPr>
          <a:xfrm>
            <a:off x="5559973" y="3489319"/>
            <a:ext cx="6032938" cy="888803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Соц. сети </a:t>
            </a:r>
            <a:r>
              <a:rPr lang="en-US" altLang="ru-RU" dirty="0"/>
              <a:t>https://vk.com/wall-56111552_7016</a:t>
            </a:r>
            <a:r>
              <a:rPr lang="ru-RU" altLang="en-US" dirty="0"/>
              <a:t>; </a:t>
            </a:r>
            <a:r>
              <a:rPr lang="en-US" altLang="ru-RU" dirty="0"/>
              <a:t>https://vk.com/wall-205076094_1119</a:t>
            </a:r>
            <a:r>
              <a:rPr lang="ru-RU" altLang="en-US" dirty="0"/>
              <a:t> </a:t>
            </a:r>
            <a:endParaRPr lang="ru-RU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7490</Words>
  <Application>WPS Presentation</Application>
  <PresentationFormat>Widescreen</PresentationFormat>
  <Paragraphs>189</Paragraphs>
  <Slides>12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</vt:i4>
      </vt:variant>
      <vt:variant>
        <vt:lpstr>幻灯片标题</vt:lpstr>
      </vt:variant>
      <vt:variant>
        <vt:i4>12</vt:i4>
      </vt:variant>
    </vt:vector>
  </HeadingPairs>
  <TitlesOfParts>
    <vt:vector size="29" baseType="lpstr">
      <vt:lpstr>Arial</vt:lpstr>
      <vt:lpstr>SimSun</vt:lpstr>
      <vt:lpstr>Wingdings</vt:lpstr>
      <vt:lpstr>Playfair Display</vt:lpstr>
      <vt:lpstr>Segoe Print</vt:lpstr>
      <vt:lpstr>Playfair Display SemiBold</vt:lpstr>
      <vt:lpstr>Dita Sweet</vt:lpstr>
      <vt:lpstr>Calibri</vt:lpstr>
      <vt:lpstr>Microsoft YaHei</vt:lpstr>
      <vt:lpstr>Arial Unicode MS</vt:lpstr>
      <vt:lpstr>Calibri Light</vt:lpstr>
      <vt:lpstr>Yu Gothic UI</vt:lpstr>
      <vt:lpstr>Office Theme</vt:lpstr>
      <vt:lpstr>Paint.Picture</vt:lpstr>
      <vt:lpstr>Paint.Picture</vt:lpstr>
      <vt:lpstr>Paint.Picture</vt:lpstr>
      <vt:lpstr>Paint.Picture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Asus</cp:lastModifiedBy>
  <cp:revision>11</cp:revision>
  <dcterms:created xsi:type="dcterms:W3CDTF">2025-03-26T12:04:00Z</dcterms:created>
  <dcterms:modified xsi:type="dcterms:W3CDTF">2025-04-13T15:25:24Z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CE0AAB4A30914920AA68713CF5D68FF6_13</vt:lpwstr>
  </property>
  <property fmtid="{D5CDD505-2E9C-101B-9397-08002B2CF9AE}" pid="3" name="KSOProductBuildVer">
    <vt:lpwstr>1049-12.2.0.20782</vt:lpwstr>
  </property>
</Properties>
</file>