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75" d="100"/>
          <a:sy n="75" d="100"/>
        </p:scale>
        <p:origin x="72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05/20/2025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nskgkcson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B813D-2B66-114A-A35A-8916837DF786}"/>
              </a:ext>
            </a:extLst>
          </p:cNvPr>
          <p:cNvSpPr txBox="1"/>
          <p:nvPr/>
        </p:nvSpPr>
        <p:spPr>
          <a:xfrm>
            <a:off x="767255" y="2921934"/>
            <a:ext cx="7309945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>
                <a:solidFill>
                  <a:schemeClr val="bg1"/>
                </a:solidFill>
                <a:latin typeface="Playfair Display" pitchFamily="2" charset="-52"/>
              </a:rPr>
              <a:t>Здоровая забота</a:t>
            </a: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488042"/>
            <a:ext cx="6108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Олексенко Татьяна Сергеевна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767255" y="4523602"/>
            <a:ext cx="4708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Playfair Display" pitchFamily="2" charset="-52"/>
              </a:rPr>
              <a:t>Здоровый образ жизни</a:t>
            </a:r>
          </a:p>
        </p:txBody>
      </p:sp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FA4AC9-FA2A-F546-B98E-179AC30F4925}"/>
              </a:ext>
            </a:extLst>
          </p:cNvPr>
          <p:cNvSpPr txBox="1"/>
          <p:nvPr/>
        </p:nvSpPr>
        <p:spPr>
          <a:xfrm>
            <a:off x="588578" y="205847"/>
            <a:ext cx="75103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6D322-CBE5-544C-9576-5AB63A8F2DAD}"/>
              </a:ext>
            </a:extLst>
          </p:cNvPr>
          <p:cNvSpPr txBox="1"/>
          <p:nvPr/>
        </p:nvSpPr>
        <p:spPr>
          <a:xfrm>
            <a:off x="325821" y="945931"/>
            <a:ext cx="1115892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Предполагается, что желающие посещать занятия будут оплачивать Учреждению символическую плату (к примеру, 200 рублей/занятие), а на вырученные средства Учреждение будет приобретать канцелярию, одежду, обувь, средства личной гигиены для детей из семей, находящихся в социально опасном положении, состоящих на социальном обслуживании в Учреждении.</a:t>
            </a:r>
            <a:br>
              <a:rPr lang="ru-RU" sz="2000" b="1" dirty="0">
                <a:solidFill>
                  <a:srgbClr val="7030A0"/>
                </a:solidFill>
              </a:rPr>
            </a:br>
            <a:r>
              <a:rPr lang="ru-RU" sz="2000" b="1" dirty="0">
                <a:solidFill>
                  <a:srgbClr val="7030A0"/>
                </a:solidFill>
              </a:rPr>
              <a:t>Желающие заниматься получают возможность посещать тренировки и консультации специалиста, равные по качеству тренировкам в </a:t>
            </a:r>
            <a:r>
              <a:rPr lang="ru-RU" sz="2000" b="1" dirty="0" err="1">
                <a:solidFill>
                  <a:srgbClr val="7030A0"/>
                </a:solidFill>
              </a:rPr>
              <a:t>фитнесклубах</a:t>
            </a:r>
            <a:r>
              <a:rPr lang="ru-RU" sz="2000" b="1" dirty="0">
                <a:solidFill>
                  <a:srgbClr val="7030A0"/>
                </a:solidFill>
              </a:rPr>
              <a:t> (силовые тренировки, растяжка и пр.), но по льготной цене, поэтому при формировании групп в приоритете будут сотрудники учреждений, подведомственных департаменту по социальной политике мэрии города Новосибирска.</a:t>
            </a:r>
            <a:br>
              <a:rPr lang="ru-RU" sz="2000" b="1" dirty="0">
                <a:solidFill>
                  <a:srgbClr val="7030A0"/>
                </a:solidFill>
              </a:rPr>
            </a:br>
            <a:endParaRPr lang="ru-RU" sz="2000" dirty="0">
              <a:solidFill>
                <a:srgbClr val="7030A0"/>
              </a:solidFill>
            </a:endParaRPr>
          </a:p>
          <a:p>
            <a:endParaRPr lang="ru-RU" sz="2000" dirty="0"/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629571" y="3845251"/>
            <a:ext cx="10731062" cy="2848303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526999" y="3961889"/>
            <a:ext cx="9295656" cy="369332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Доступная стоимость для сотрудников Учреждения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DE830-45A8-874C-AFAB-3F5290048970}"/>
              </a:ext>
            </a:extLst>
          </p:cNvPr>
          <p:cNvSpPr txBox="1"/>
          <p:nvPr/>
        </p:nvSpPr>
        <p:spPr>
          <a:xfrm>
            <a:off x="1526999" y="4719644"/>
            <a:ext cx="9295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Доступность по времени и месту посещения – трансляция тренировки в режиме онлайн во всех филиалах Учреждения города Новосибирска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6765F-582D-8346-8EDF-C67D0745B7AB}"/>
              </a:ext>
            </a:extLst>
          </p:cNvPr>
          <p:cNvSpPr txBox="1"/>
          <p:nvPr/>
        </p:nvSpPr>
        <p:spPr>
          <a:xfrm>
            <a:off x="1526999" y="5696855"/>
            <a:ext cx="9295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Формирование материальной базы для развития благотворительности в Учреждении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629571" y="3701129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F2911-A4F6-6F4B-94D7-5D790B8B48F4}"/>
              </a:ext>
            </a:extLst>
          </p:cNvPr>
          <p:cNvSpPr txBox="1"/>
          <p:nvPr/>
        </p:nvSpPr>
        <p:spPr>
          <a:xfrm>
            <a:off x="629571" y="4536766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AB43A-6FF0-EC46-A91F-70C0BBFB8398}"/>
              </a:ext>
            </a:extLst>
          </p:cNvPr>
          <p:cNvSpPr txBox="1"/>
          <p:nvPr/>
        </p:nvSpPr>
        <p:spPr>
          <a:xfrm>
            <a:off x="628768" y="5345445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90" y="1545021"/>
            <a:ext cx="77076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Проект призван стать глотком свежего воздуха для сотрудников учреждений, подведомственных департаменту по социальной политике мэрии города Новосибирска. </a:t>
            </a:r>
          </a:p>
          <a:p>
            <a:endParaRPr lang="ru-RU" sz="2000" dirty="0"/>
          </a:p>
          <a:p>
            <a:r>
              <a:rPr lang="ru-RU" sz="2000" dirty="0"/>
              <a:t>Он адресован тем, кто мечтает о фитнесе и личном нутрициологе, но чьи стремления упираются в неприступную стену цен на абонементы и консультации.</a:t>
            </a:r>
          </a:p>
        </p:txBody>
      </p:sp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1039528" y="1918069"/>
            <a:ext cx="10290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/>
              <a:t>Инициатива (хорошая, продуманная идея, но проект еще не реализован)</a:t>
            </a:r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707844" y="198321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8B6A2-483B-5041-9AAB-37FF081A67F6}"/>
              </a:ext>
            </a:extLst>
          </p:cNvPr>
          <p:cNvSpPr txBox="1"/>
          <p:nvPr/>
        </p:nvSpPr>
        <p:spPr>
          <a:xfrm>
            <a:off x="744456" y="3018000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A72E88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D018C-C8C8-FC47-9904-8EE67C111AE9}"/>
              </a:ext>
            </a:extLst>
          </p:cNvPr>
          <p:cNvSpPr txBox="1"/>
          <p:nvPr/>
        </p:nvSpPr>
        <p:spPr>
          <a:xfrm>
            <a:off x="764348" y="400490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3663EC-3DC1-1547-9D13-5F13AA9CB760}"/>
              </a:ext>
            </a:extLst>
          </p:cNvPr>
          <p:cNvSpPr txBox="1"/>
          <p:nvPr/>
        </p:nvSpPr>
        <p:spPr>
          <a:xfrm>
            <a:off x="755019" y="506476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A72E88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A1142-CF42-E546-891A-29A412372602}"/>
              </a:ext>
            </a:extLst>
          </p:cNvPr>
          <p:cNvSpPr txBox="1"/>
          <p:nvPr/>
        </p:nvSpPr>
        <p:spPr>
          <a:xfrm>
            <a:off x="5592442" y="2713665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FB12-663E-BB45-B0AE-A412BADB16B3}"/>
              </a:ext>
            </a:extLst>
          </p:cNvPr>
          <p:cNvSpPr txBox="1"/>
          <p:nvPr/>
        </p:nvSpPr>
        <p:spPr>
          <a:xfrm>
            <a:off x="5656245" y="3479665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AF7BDC-95D7-3642-91FF-A8B00E650BBC}"/>
              </a:ext>
            </a:extLst>
          </p:cNvPr>
          <p:cNvSpPr txBox="1"/>
          <p:nvPr/>
        </p:nvSpPr>
        <p:spPr>
          <a:xfrm>
            <a:off x="5699142" y="429092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06FC8-20DC-1442-B6F9-1D752E470FFA}"/>
              </a:ext>
            </a:extLst>
          </p:cNvPr>
          <p:cNvSpPr txBox="1"/>
          <p:nvPr/>
        </p:nvSpPr>
        <p:spPr>
          <a:xfrm>
            <a:off x="786088" y="2534664"/>
            <a:ext cx="26773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Цели и задачи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AEF22A-80F6-934F-814E-7A34502A8484}"/>
              </a:ext>
            </a:extLst>
          </p:cNvPr>
          <p:cNvSpPr txBox="1"/>
          <p:nvPr/>
        </p:nvSpPr>
        <p:spPr>
          <a:xfrm>
            <a:off x="1439533" y="3029329"/>
            <a:ext cx="3541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Улучшение физической формы сотрудников путем внедрения корпоративных занятий фитнесом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A45BA0-D4B1-6C43-A815-242F5EBF451D}"/>
              </a:ext>
            </a:extLst>
          </p:cNvPr>
          <p:cNvSpPr txBox="1"/>
          <p:nvPr/>
        </p:nvSpPr>
        <p:spPr>
          <a:xfrm>
            <a:off x="1439533" y="4024257"/>
            <a:ext cx="35415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Формирование культуры здорового образа жизни среди персонала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02AC18-941A-574F-8D29-652E047DEC2E}"/>
              </a:ext>
            </a:extLst>
          </p:cNvPr>
          <p:cNvSpPr txBox="1"/>
          <p:nvPr/>
        </p:nvSpPr>
        <p:spPr>
          <a:xfrm>
            <a:off x="1430204" y="5084110"/>
            <a:ext cx="3541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Оказание профессиональной поддержки в вопросах питания и составления индивидуальных рационов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1BA54-CEA8-324D-A51C-67190010D735}"/>
              </a:ext>
            </a:extLst>
          </p:cNvPr>
          <p:cNvSpPr txBox="1"/>
          <p:nvPr/>
        </p:nvSpPr>
        <p:spPr>
          <a:xfrm>
            <a:off x="6380578" y="2852165"/>
            <a:ext cx="5066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Обустройство специализированного помещения внутри учреждения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C083BC-A197-F644-8276-D16BE958C6FF}"/>
              </a:ext>
            </a:extLst>
          </p:cNvPr>
          <p:cNvSpPr txBox="1"/>
          <p:nvPr/>
        </p:nvSpPr>
        <p:spPr>
          <a:xfrm>
            <a:off x="6380579" y="3641325"/>
            <a:ext cx="548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Подбор необходимого оборудования: коврики для йоги и пилатеса, гантели и другой инвентарь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42D69-389E-FA41-B6F5-C90265FC495B}"/>
              </a:ext>
            </a:extLst>
          </p:cNvPr>
          <p:cNvSpPr txBox="1"/>
          <p:nvPr/>
        </p:nvSpPr>
        <p:spPr>
          <a:xfrm>
            <a:off x="6412690" y="4466574"/>
            <a:ext cx="4179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Найм профессионального инструктора и нутрициолога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80E70F-F771-2C2F-8696-E82FBD6DFD19}"/>
              </a:ext>
            </a:extLst>
          </p:cNvPr>
          <p:cNvSpPr txBox="1"/>
          <p:nvPr/>
        </p:nvSpPr>
        <p:spPr>
          <a:xfrm>
            <a:off x="5720888" y="5162814"/>
            <a:ext cx="710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683B2B-CAD8-FC48-DCA6-DF434668BE10}"/>
              </a:ext>
            </a:extLst>
          </p:cNvPr>
          <p:cNvSpPr txBox="1"/>
          <p:nvPr/>
        </p:nvSpPr>
        <p:spPr>
          <a:xfrm>
            <a:off x="6412690" y="5291423"/>
            <a:ext cx="5056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Обеспечение материальной базы для развития благотворительности в Учреждении за счёт средств от участников проекта – целевой аудитории</a:t>
            </a:r>
          </a:p>
        </p:txBody>
      </p:sp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90254-2E86-BE45-BDF3-C531AFA98911}"/>
              </a:ext>
            </a:extLst>
          </p:cNvPr>
          <p:cNvSpPr txBox="1"/>
          <p:nvPr/>
        </p:nvSpPr>
        <p:spPr>
          <a:xfrm>
            <a:off x="599090" y="58857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7FA73-FDF5-4545-9A83-B81C56B1FB7A}"/>
              </a:ext>
            </a:extLst>
          </p:cNvPr>
          <p:cNvSpPr txBox="1"/>
          <p:nvPr/>
        </p:nvSpPr>
        <p:spPr>
          <a:xfrm>
            <a:off x="599090" y="1311852"/>
            <a:ext cx="107310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Суть проекта заключается в идее получить услугу по фитнесу, при этом внести посильный вклад в помощь детям из неблагополучных семей</a:t>
            </a:r>
            <a:endParaRPr lang="ru-RU" sz="2000" dirty="0"/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1266718" y="2497663"/>
            <a:ext cx="9658564" cy="1621542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Проект по внедрению здоровьесберегающих технологий в учреждении направлен на улучшение физического и психоэмоционального состояния сотрудников, что положительно сказывается на производительности труда, снижении уровня стресса и укреплении командного духа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266718" y="4430033"/>
            <a:ext cx="9658564" cy="162154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Суть проекта заключается в создании условий для регулярных физических нагрузок и правильного питания среди работников Учреждения</a:t>
            </a:r>
          </a:p>
        </p:txBody>
      </p:sp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E5D33E-8624-9F40-B0DC-F3E78C924CAB}"/>
              </a:ext>
            </a:extLst>
          </p:cNvPr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9" name="Прямоугольник: скругленные углы 7">
            <a:extLst>
              <a:ext uri="{FF2B5EF4-FFF2-40B4-BE49-F238E27FC236}">
                <a16:creationId xmlns:a16="http://schemas.microsoft.com/office/drawing/2014/main" id="{C99722BC-85BA-A140-9E9E-71C5F0D0B7CC}"/>
              </a:ext>
            </a:extLst>
          </p:cNvPr>
          <p:cNvSpPr/>
          <p:nvPr/>
        </p:nvSpPr>
        <p:spPr>
          <a:xfrm>
            <a:off x="599090" y="2475552"/>
            <a:ext cx="10993821" cy="311553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ru-RU" dirty="0"/>
          </a:p>
          <a:p>
            <a:endParaRPr lang="ru-RU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73F23A-41EF-0BE7-F5D7-492C85ACA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2475552"/>
            <a:ext cx="10606252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Обеспечить доступ к оборудованным помещениям для занятий спортом внутри учреждения.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Организовать регулярные тренировки с квалифицированным инструктором.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Повысить мотивацию сотрудников к регулярным физическим нагрузкам.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Создать атмосферу командного взаимодействия и корпоративного духа посредством совместных спортивных активностей.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Unicode MS"/>
              </a:rPr>
              <a:t>Улучшить здоровье сотрудников, снизить риск заболеваний и повысить общую работоспособность коллектива.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858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5405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Планируемые результаты проекта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697129" y="222411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id="{F97F9C59-89C4-ED46-BC9F-0D3E4EABDB46}"/>
              </a:ext>
            </a:extLst>
          </p:cNvPr>
          <p:cNvSpPr/>
          <p:nvPr/>
        </p:nvSpPr>
        <p:spPr>
          <a:xfrm>
            <a:off x="707844" y="293718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707844" y="355573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id="{1A11A1F6-0531-364A-AD8A-E589334E16B2}"/>
              </a:ext>
            </a:extLst>
          </p:cNvPr>
          <p:cNvSpPr/>
          <p:nvPr/>
        </p:nvSpPr>
        <p:spPr>
          <a:xfrm>
            <a:off x="707844" y="417432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3">
            <a:extLst>
              <a:ext uri="{FF2B5EF4-FFF2-40B4-BE49-F238E27FC236}">
                <a16:creationId xmlns:a16="http://schemas.microsoft.com/office/drawing/2014/main" id="{D73557A0-38A9-CB4B-B14C-F1430907911C}"/>
              </a:ext>
            </a:extLst>
          </p:cNvPr>
          <p:cNvSpPr/>
          <p:nvPr/>
        </p:nvSpPr>
        <p:spPr>
          <a:xfrm>
            <a:off x="707844" y="479903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1989813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Повышение уровня физической активности и укрепление здоровья сотрудников. Вовлечение сотрудников составит до 60%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C87659-64EE-F442-B024-A538C907FAFE}"/>
              </a:ext>
            </a:extLst>
          </p:cNvPr>
          <p:cNvSpPr txBox="1"/>
          <p:nvPr/>
        </p:nvSpPr>
        <p:spPr>
          <a:xfrm>
            <a:off x="1096871" y="2844500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Снижение заболеваемости и количества больничных листов – до 80%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F775E-F051-4040-A4CF-F5F248A66BCF}"/>
              </a:ext>
            </a:extLst>
          </p:cNvPr>
          <p:cNvSpPr txBox="1"/>
          <p:nvPr/>
        </p:nvSpPr>
        <p:spPr>
          <a:xfrm>
            <a:off x="1096871" y="3469207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Увеличение мотивации и вовлеченности сотрудников в рабочий процесс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F3FE3-DDDF-F04D-99FC-5558F11755A7}"/>
              </a:ext>
            </a:extLst>
          </p:cNvPr>
          <p:cNvSpPr txBox="1"/>
          <p:nvPr/>
        </p:nvSpPr>
        <p:spPr>
          <a:xfrm>
            <a:off x="1096871" y="4093914"/>
            <a:ext cx="10324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Укрепление корпоративной культуры и улучшение психологического климата в коллективе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6DD552-DC4B-A740-A522-4DBB1979DBB7}"/>
              </a:ext>
            </a:extLst>
          </p:cNvPr>
          <p:cNvSpPr txBox="1"/>
          <p:nvPr/>
        </p:nvSpPr>
        <p:spPr>
          <a:xfrm>
            <a:off x="1096871" y="4718621"/>
            <a:ext cx="10324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Детям, нуждающимся в поддержке и находящимся под опекой учреждения, оказывается действенная и искренняя помощь</a:t>
            </a:r>
          </a:p>
        </p:txBody>
      </p:sp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88475A-0C6F-9641-A042-B188E420BA4B}"/>
              </a:ext>
            </a:extLst>
          </p:cNvPr>
          <p:cNvSpPr txBox="1"/>
          <p:nvPr/>
        </p:nvSpPr>
        <p:spPr>
          <a:xfrm>
            <a:off x="599090" y="588577"/>
            <a:ext cx="59346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Информация о текущем статусе </a:t>
            </a:r>
            <a:b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444AD552-A7DD-B541-B481-B576E7BAE03B}"/>
              </a:ext>
            </a:extLst>
          </p:cNvPr>
          <p:cNvSpPr/>
          <p:nvPr/>
        </p:nvSpPr>
        <p:spPr>
          <a:xfrm>
            <a:off x="599090" y="2525404"/>
            <a:ext cx="10322910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Анкетирование сотрудников Учреждения на предмет потребности в проекте</a:t>
            </a:r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C18EE8D4-00F3-1F40-B507-684B74EA7715}"/>
              </a:ext>
            </a:extLst>
          </p:cNvPr>
          <p:cNvSpPr/>
          <p:nvPr/>
        </p:nvSpPr>
        <p:spPr>
          <a:xfrm>
            <a:off x="599090" y="4503591"/>
            <a:ext cx="10993820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Из 1100 опрошенных сотрудников: </a:t>
            </a:r>
          </a:p>
          <a:p>
            <a:pPr marL="285750" indent="-285750">
              <a:buFontTx/>
              <a:buChar char="-"/>
            </a:pPr>
            <a:r>
              <a:rPr lang="ru-RU" dirty="0"/>
              <a:t>95% проявили интерес по направлению ЗОЖ,</a:t>
            </a:r>
          </a:p>
          <a:p>
            <a:pPr marL="285750" indent="-285750">
              <a:buFontTx/>
              <a:buChar char="-"/>
            </a:pPr>
            <a:r>
              <a:rPr lang="ru-RU" dirty="0"/>
              <a:t>68% готовы присоединиться к проекту в части фитнеса </a:t>
            </a:r>
          </a:p>
        </p:txBody>
      </p:sp>
    </p:spTree>
    <p:extLst>
      <p:ext uri="{BB962C8B-B14F-4D97-AF65-F5344CB8AC3E}">
        <p14:creationId xmlns:p14="http://schemas.microsoft.com/office/powerpoint/2010/main" val="2239784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3B4EC6-9801-A646-9E70-2AE8325B5C6E}"/>
              </a:ext>
            </a:extLst>
          </p:cNvPr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8" name="Прямоугольник: скругленные углы 19">
            <a:extLst>
              <a:ext uri="{FF2B5EF4-FFF2-40B4-BE49-F238E27FC236}">
                <a16:creationId xmlns:a16="http://schemas.microsoft.com/office/drawing/2014/main" id="{DC3B501B-B269-614F-917B-772DB15CA874}"/>
              </a:ext>
            </a:extLst>
          </p:cNvPr>
          <p:cNvSpPr/>
          <p:nvPr/>
        </p:nvSpPr>
        <p:spPr>
          <a:xfrm>
            <a:off x="599091" y="1952331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Интернет-ресурсы</a:t>
            </a:r>
          </a:p>
        </p:txBody>
      </p:sp>
      <p:sp>
        <p:nvSpPr>
          <p:cNvPr id="9" name="Прямоугольник: скругленные углы 20">
            <a:extLst>
              <a:ext uri="{FF2B5EF4-FFF2-40B4-BE49-F238E27FC236}">
                <a16:creationId xmlns:a16="http://schemas.microsoft.com/office/drawing/2014/main" id="{7C7832D9-CBDF-B945-8F10-B649688DA286}"/>
              </a:ext>
            </a:extLst>
          </p:cNvPr>
          <p:cNvSpPr/>
          <p:nvPr/>
        </p:nvSpPr>
        <p:spPr>
          <a:xfrm>
            <a:off x="3265289" y="1952331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Информация о реализации проекта будет освещаться в </a:t>
            </a:r>
            <a:r>
              <a:rPr lang="ru-RU" dirty="0" err="1"/>
              <a:t>госпаблике</a:t>
            </a:r>
            <a:r>
              <a:rPr lang="ru-RU" dirty="0"/>
              <a:t> Учреждения в социальной сети </a:t>
            </a:r>
            <a:r>
              <a:rPr lang="ru-RU" dirty="0" err="1"/>
              <a:t>Вконтакте</a:t>
            </a:r>
            <a:endParaRPr lang="ru-RU" dirty="0"/>
          </a:p>
          <a:p>
            <a:r>
              <a:rPr lang="en-US" dirty="0">
                <a:hlinkClick r:id="rId3"/>
              </a:rPr>
              <a:t>https://vk.com/nskgkcson</a:t>
            </a:r>
            <a:r>
              <a:rPr lang="ru-RU" dirty="0"/>
              <a:t> </a:t>
            </a:r>
          </a:p>
        </p:txBody>
      </p:sp>
      <p:sp>
        <p:nvSpPr>
          <p:cNvPr id="10" name="Прямоугольник: скругленные углы 21">
            <a:extLst>
              <a:ext uri="{FF2B5EF4-FFF2-40B4-BE49-F238E27FC236}">
                <a16:creationId xmlns:a16="http://schemas.microsoft.com/office/drawing/2014/main" id="{80EBE8EA-8E2C-004C-ABBC-D37E06429DD1}"/>
              </a:ext>
            </a:extLst>
          </p:cNvPr>
          <p:cNvSpPr/>
          <p:nvPr/>
        </p:nvSpPr>
        <p:spPr>
          <a:xfrm>
            <a:off x="599091" y="3392745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Телеграмм-канал</a:t>
            </a:r>
          </a:p>
        </p:txBody>
      </p:sp>
      <p:sp>
        <p:nvSpPr>
          <p:cNvPr id="11" name="Прямоугольник: скругленные углы 22">
            <a:extLst>
              <a:ext uri="{FF2B5EF4-FFF2-40B4-BE49-F238E27FC236}">
                <a16:creationId xmlns:a16="http://schemas.microsoft.com/office/drawing/2014/main" id="{475633CC-A75F-0848-98FF-DB9865A7CF51}"/>
              </a:ext>
            </a:extLst>
          </p:cNvPr>
          <p:cNvSpPr/>
          <p:nvPr/>
        </p:nvSpPr>
        <p:spPr>
          <a:xfrm>
            <a:off x="3265289" y="3392745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Групповой чат в формате телеграмм-канала для сотрудников, принимающих участие в проекте, на стадии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762513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90" y="58857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622273" y="19523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599090" y="325853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645832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6" y="2099909"/>
            <a:ext cx="3992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Имеются помещения спортивных залов в каждом филиале Учреждения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264946" y="3429000"/>
            <a:ext cx="3541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Частично в Учреждении имеется оборудование для тренировок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264946" y="4880581"/>
            <a:ext cx="39928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Образование одного из сотрудников Учреждения соответствует </a:t>
            </a:r>
            <a:r>
              <a:rPr lang="ru-RU" dirty="0" err="1"/>
              <a:t>профстандарту</a:t>
            </a:r>
            <a:r>
              <a:rPr lang="ru-RU" dirty="0"/>
              <a:t> «Фитнес тренер» и проходит обучение по направлению «Нутрициология»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6C6BCC-4033-BA49-82B0-5C88AD80D52D}"/>
              </a:ext>
            </a:extLst>
          </p:cNvPr>
          <p:cNvSpPr txBox="1"/>
          <p:nvPr/>
        </p:nvSpPr>
        <p:spPr>
          <a:xfrm>
            <a:off x="5407233" y="1952331"/>
            <a:ext cx="6687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4.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4FA4F9-94E1-1144-8DE5-0D8925FF38C7}"/>
              </a:ext>
            </a:extLst>
          </p:cNvPr>
          <p:cNvSpPr txBox="1"/>
          <p:nvPr/>
        </p:nvSpPr>
        <p:spPr>
          <a:xfrm>
            <a:off x="5430144" y="3258533"/>
            <a:ext cx="71045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Dita Sweet" panose="02000503090000020004" pitchFamily="50" charset="0"/>
              </a:rPr>
              <a:t>5.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BBEFB7-12E9-3A4E-9AA1-6E4D32AD633C}"/>
              </a:ext>
            </a:extLst>
          </p:cNvPr>
          <p:cNvSpPr txBox="1"/>
          <p:nvPr/>
        </p:nvSpPr>
        <p:spPr>
          <a:xfrm>
            <a:off x="6049906" y="2099909"/>
            <a:ext cx="5697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Информация о реализации проекта будет освещаться в </a:t>
            </a:r>
            <a:r>
              <a:rPr lang="ru-RU" dirty="0" err="1"/>
              <a:t>госпаблике</a:t>
            </a:r>
            <a:r>
              <a:rPr lang="ru-RU" dirty="0"/>
              <a:t> Учреждения в социальной сети </a:t>
            </a:r>
            <a:r>
              <a:rPr lang="ru-RU" dirty="0" err="1"/>
              <a:t>Вконтакте</a:t>
            </a:r>
            <a:endParaRPr lang="ru-RU" dirty="0"/>
          </a:p>
          <a:p>
            <a:r>
              <a:rPr lang="ru-RU" dirty="0"/>
              <a:t>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D5F436-7DDA-D64A-A811-BF722EC6DE01}"/>
              </a:ext>
            </a:extLst>
          </p:cNvPr>
          <p:cNvSpPr txBox="1"/>
          <p:nvPr/>
        </p:nvSpPr>
        <p:spPr>
          <a:xfrm>
            <a:off x="6096000" y="3429000"/>
            <a:ext cx="5118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Необходимо подать заявку на грант, чтобы обеспечить оплату работы тренера и приобретение спортивного и мультимедийного оборудования </a:t>
            </a:r>
          </a:p>
        </p:txBody>
      </p:sp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581288" y="259711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0" name="Овал 28">
            <a:extLst>
              <a:ext uri="{FF2B5EF4-FFF2-40B4-BE49-F238E27FC236}">
                <a16:creationId xmlns:a16="http://schemas.microsoft.com/office/drawing/2014/main" id="{6F5EF453-8BA8-5248-948E-4677620C92AA}"/>
              </a:ext>
            </a:extLst>
          </p:cNvPr>
          <p:cNvSpPr/>
          <p:nvPr/>
        </p:nvSpPr>
        <p:spPr>
          <a:xfrm>
            <a:off x="6423416" y="1798756"/>
            <a:ext cx="1384995" cy="13849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1" name="Овал 44">
            <a:extLst>
              <a:ext uri="{FF2B5EF4-FFF2-40B4-BE49-F238E27FC236}">
                <a16:creationId xmlns:a16="http://schemas.microsoft.com/office/drawing/2014/main" id="{0B6F7701-9B13-7B4F-9324-61FA8FD05061}"/>
              </a:ext>
            </a:extLst>
          </p:cNvPr>
          <p:cNvSpPr/>
          <p:nvPr/>
        </p:nvSpPr>
        <p:spPr>
          <a:xfrm>
            <a:off x="6423417" y="3251837"/>
            <a:ext cx="1384995" cy="13849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149234" y="1751853"/>
            <a:ext cx="408092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Олексенко Татьяна Сергеевна, заведующий отделением контроля качества предоставления социальных услуг о организационно-методической работы МБУ «ГКЦСОН», РФ, город Новосибирск, 1981 г.р., интересы: ЗОЖ, тренировки, социальная активность – исполнитель проекта, фитнес тренер, специалист по ЗОЖ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8114727" y="1907448"/>
            <a:ext cx="34260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Сотрудник отдела информационной безопасности МБУ «ГКЦСОН», РФ, город Новосибирск (по согласованию) – для обеспечения трансляций тренировок и лекций между филиалами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86B73B-7217-4A43-8A68-5F8E11397A44}"/>
              </a:ext>
            </a:extLst>
          </p:cNvPr>
          <p:cNvSpPr txBox="1"/>
          <p:nvPr/>
        </p:nvSpPr>
        <p:spPr>
          <a:xfrm>
            <a:off x="8114727" y="3389900"/>
            <a:ext cx="3426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Сотрудник бухгалтерии МБУ «ГКЦСОН», РФ, город Новосибирск (по согласованию) для обеспечения финансовой отчетности по проекту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660636" y="1141045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988499" y="1237564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CF9E4B-DF09-1992-FB3B-A289DA66C5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044" t="12849" r="2146" b="29760"/>
          <a:stretch/>
        </p:blipFill>
        <p:spPr>
          <a:xfrm>
            <a:off x="608469" y="1565127"/>
            <a:ext cx="1473515" cy="17584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33B43B0-5129-DECA-116B-A1224878AC57}"/>
              </a:ext>
            </a:extLst>
          </p:cNvPr>
          <p:cNvSpPr txBox="1"/>
          <p:nvPr/>
        </p:nvSpPr>
        <p:spPr>
          <a:xfrm>
            <a:off x="8114727" y="4866898"/>
            <a:ext cx="3426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Сотрудник МБУ «ГКЦСОН», РФ, город Новосибирск (по согласованию) для обеспечения информационной составляющей проекта </a:t>
            </a:r>
          </a:p>
        </p:txBody>
      </p:sp>
      <p:sp>
        <p:nvSpPr>
          <p:cNvPr id="19" name="Овал 44">
            <a:extLst>
              <a:ext uri="{FF2B5EF4-FFF2-40B4-BE49-F238E27FC236}">
                <a16:creationId xmlns:a16="http://schemas.microsoft.com/office/drawing/2014/main" id="{AA8EEDA1-DC45-A435-0822-9D2071972E5C}"/>
              </a:ext>
            </a:extLst>
          </p:cNvPr>
          <p:cNvSpPr/>
          <p:nvPr/>
        </p:nvSpPr>
        <p:spPr>
          <a:xfrm>
            <a:off x="6423415" y="4730259"/>
            <a:ext cx="1384995" cy="138499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78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775</Words>
  <Application>Microsoft Office PowerPoint</Application>
  <PresentationFormat>Широкоэкранный</PresentationFormat>
  <Paragraphs>81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Unicode MS</vt:lpstr>
      <vt:lpstr>Calibri</vt:lpstr>
      <vt:lpstr>Calibri Light</vt:lpstr>
      <vt:lpstr>Dita Sweet</vt:lpstr>
      <vt:lpstr>Playfair Display</vt:lpstr>
      <vt:lpstr>Playfair Display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Олексенко Татьяна Сергеевна</cp:lastModifiedBy>
  <cp:revision>3</cp:revision>
  <dcterms:created xsi:type="dcterms:W3CDTF">2025-03-26T12:04:55Z</dcterms:created>
  <dcterms:modified xsi:type="dcterms:W3CDTF">2025-05-20T07:03:10Z</dcterms:modified>
</cp:coreProperties>
</file>