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cat>
            <c:strRef>
              <c:f>Лист1!$A$2:$A$4</c:f>
              <c:strCache>
                <c:ptCount val="3"/>
                <c:pt idx="0">
                  <c:v>Дети и взрослые </c:v>
                </c:pt>
                <c:pt idx="1">
                  <c:v>дети до 18 лет</c:v>
                </c:pt>
                <c:pt idx="2">
                  <c:v>рождаеться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170</c:v>
                </c:pt>
                <c:pt idx="1">
                  <c:v>85</c:v>
                </c:pt>
                <c:pt idx="2">
                  <c:v>7</c:v>
                </c:pt>
              </c:numCache>
            </c:numRef>
          </c:val>
        </c:ser>
      </c:pie3D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559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000240"/>
            <a:ext cx="7772400" cy="1470025"/>
          </a:xfrm>
        </p:spPr>
        <p:txBody>
          <a:bodyPr/>
          <a:lstStyle/>
          <a:p>
            <a:r>
              <a:rPr lang="en-US" dirty="0" smtClean="0"/>
              <a:t>Strive for HAPPINESS</a:t>
            </a:r>
            <a:br>
              <a:rPr lang="en-US" dirty="0" smtClean="0"/>
            </a:br>
            <a:r>
              <a:rPr lang="ru-RU" sz="1400" dirty="0" smtClean="0"/>
              <a:t>стремись к счастью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5105400"/>
            <a:ext cx="6400800" cy="175260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«Братский дом интернат для престарелых и инвалидов»</a:t>
            </a:r>
          </a:p>
          <a:p>
            <a:r>
              <a:rPr lang="ru-RU" sz="1600" dirty="0" smtClean="0"/>
              <a:t>Г.Братск </a:t>
            </a:r>
          </a:p>
          <a:p>
            <a:r>
              <a:rPr lang="ru-RU" sz="1600" dirty="0" smtClean="0"/>
              <a:t>2025г</a:t>
            </a:r>
            <a:endParaRPr lang="ru-RU" sz="1600" dirty="0"/>
          </a:p>
        </p:txBody>
      </p:sp>
      <p:pic>
        <p:nvPicPr>
          <p:cNvPr id="5" name="Рисунок 4" descr="IMG_4150 (1) (2).png"/>
          <p:cNvPicPr>
            <a:picLocks noChangeAspect="1"/>
          </p:cNvPicPr>
          <p:nvPr/>
        </p:nvPicPr>
        <p:blipFill>
          <a:blip r:embed="rId3" cstate="print">
            <a:grayscl/>
          </a:blip>
          <a:stretch>
            <a:fillRect/>
          </a:stretch>
        </p:blipFill>
        <p:spPr>
          <a:xfrm>
            <a:off x="4071934" y="3643314"/>
            <a:ext cx="1142976" cy="111396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559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64291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Реализация проекта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2200" dirty="0" smtClean="0"/>
              <a:t>Получатель социальных услуг с нарушением ОДА </a:t>
            </a:r>
            <a:br>
              <a:rPr lang="ru-RU" sz="2200" dirty="0" smtClean="0"/>
            </a:br>
            <a:r>
              <a:rPr lang="ru-RU" sz="2200" dirty="0" smtClean="0"/>
              <a:t>(ДЦП, нижний </a:t>
            </a:r>
            <a:r>
              <a:rPr lang="ru-RU" sz="2200" dirty="0" err="1" smtClean="0"/>
              <a:t>тетрапарез</a:t>
            </a:r>
            <a:r>
              <a:rPr lang="ru-RU" sz="2200" dirty="0" smtClean="0"/>
              <a:t>) </a:t>
            </a:r>
            <a:endParaRPr lang="ru-RU" sz="2200" dirty="0"/>
          </a:p>
        </p:txBody>
      </p:sp>
      <p:pic>
        <p:nvPicPr>
          <p:cNvPr id="8" name="Рисунок 7" descr="IMG_20170623_105000.jpg"/>
          <p:cNvPicPr>
            <a:picLocks noChangeAspect="1"/>
          </p:cNvPicPr>
          <p:nvPr/>
        </p:nvPicPr>
        <p:blipFill>
          <a:blip r:embed="rId3" cstate="print"/>
          <a:srcRect l="10015" t="31870" r="6523" b="23138"/>
          <a:stretch>
            <a:fillRect/>
          </a:stretch>
        </p:blipFill>
        <p:spPr>
          <a:xfrm>
            <a:off x="2214546" y="2571744"/>
            <a:ext cx="4167217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428736"/>
            <a:ext cx="8229600" cy="92869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 smtClean="0"/>
              <a:t>    В октябре 2021г занятия проходят в АФК зале на матах</a:t>
            </a:r>
            <a:endParaRPr lang="ru-RU" dirty="0"/>
          </a:p>
        </p:txBody>
      </p:sp>
      <p:pic>
        <p:nvPicPr>
          <p:cNvPr id="7" name="Рисунок 6" descr="20240912_111802.jpg"/>
          <p:cNvPicPr>
            <a:picLocks noChangeAspect="1"/>
          </p:cNvPicPr>
          <p:nvPr/>
        </p:nvPicPr>
        <p:blipFill>
          <a:blip r:embed="rId3" cstate="print"/>
          <a:srcRect l="39844" t="53467" r="17187" b="1463"/>
          <a:stretch>
            <a:fillRect/>
          </a:stretch>
        </p:blipFill>
        <p:spPr>
          <a:xfrm>
            <a:off x="642910" y="2500306"/>
            <a:ext cx="3777971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241126_110810.jpg"/>
          <p:cNvPicPr>
            <a:picLocks noChangeAspect="1"/>
          </p:cNvPicPr>
          <p:nvPr/>
        </p:nvPicPr>
        <p:blipFill>
          <a:blip r:embed="rId4" cstate="print"/>
          <a:srcRect l="57031" r="17969" b="44800"/>
          <a:stretch>
            <a:fillRect/>
          </a:stretch>
        </p:blipFill>
        <p:spPr>
          <a:xfrm>
            <a:off x="5643570" y="2714620"/>
            <a:ext cx="2656148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240912_112705.jpg"/>
          <p:cNvPicPr>
            <a:picLocks noChangeAspect="1"/>
          </p:cNvPicPr>
          <p:nvPr/>
        </p:nvPicPr>
        <p:blipFill>
          <a:blip r:embed="rId5" cstate="print"/>
          <a:srcRect r="2463" b="115"/>
          <a:stretch>
            <a:fillRect/>
          </a:stretch>
        </p:blipFill>
        <p:spPr>
          <a:xfrm>
            <a:off x="785786" y="4643446"/>
            <a:ext cx="3714776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559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42918"/>
            <a:ext cx="8229600" cy="2357454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С  марта 2021 мы вели беседу что бы начать ходить с опорой на ходунках. Сначала категорически отказывалась от ходьбы, но мы продолжали упорно настаивать на ходьбе,  подключив психолога, говоря ей о том, что это здорово. В апреле 2020 начали ходить опираясь на ходунки</a:t>
            </a:r>
            <a:endParaRPr lang="ru-RU" dirty="0"/>
          </a:p>
        </p:txBody>
      </p:sp>
      <p:pic>
        <p:nvPicPr>
          <p:cNvPr id="6" name="Рисунок 5" descr="20241128_114902.jpg"/>
          <p:cNvPicPr>
            <a:picLocks noChangeAspect="1"/>
          </p:cNvPicPr>
          <p:nvPr/>
        </p:nvPicPr>
        <p:blipFill>
          <a:blip r:embed="rId3" cstate="print"/>
          <a:srcRect l="16984" r="36311" b="-490"/>
          <a:stretch>
            <a:fillRect/>
          </a:stretch>
        </p:blipFill>
        <p:spPr>
          <a:xfrm>
            <a:off x="642910" y="3214686"/>
            <a:ext cx="3167829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241128_114917.jpg"/>
          <p:cNvPicPr>
            <a:picLocks noChangeAspect="1"/>
          </p:cNvPicPr>
          <p:nvPr/>
        </p:nvPicPr>
        <p:blipFill>
          <a:blip r:embed="rId4" cstate="print"/>
          <a:srcRect l="35156" r="27344" b="-2003"/>
          <a:stretch>
            <a:fillRect/>
          </a:stretch>
        </p:blipFill>
        <p:spPr>
          <a:xfrm>
            <a:off x="4857752" y="3143248"/>
            <a:ext cx="2786082" cy="3212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559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2614618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</a:t>
            </a:r>
            <a:r>
              <a:rPr lang="ru-RU" sz="2800" dirty="0" smtClean="0"/>
              <a:t>Май 2021г  учимся ходить по кафелю в коридорах, по спускам и лестницам. Июнь 2020г стали выходить на улицу, от дома проходили в одну и другую сторону метров на 50</a:t>
            </a:r>
            <a:endParaRPr lang="ru-RU" sz="2800" dirty="0"/>
          </a:p>
        </p:txBody>
      </p:sp>
      <p:pic>
        <p:nvPicPr>
          <p:cNvPr id="5" name="Рисунок 4" descr="20241128_114534.jpg"/>
          <p:cNvPicPr>
            <a:picLocks noChangeAspect="1"/>
          </p:cNvPicPr>
          <p:nvPr/>
        </p:nvPicPr>
        <p:blipFill>
          <a:blip r:embed="rId3" cstate="print"/>
          <a:srcRect l="34133" r="35391"/>
          <a:stretch>
            <a:fillRect/>
          </a:stretch>
        </p:blipFill>
        <p:spPr>
          <a:xfrm>
            <a:off x="1214414" y="2714620"/>
            <a:ext cx="2214578" cy="3275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0334.JPG"/>
          <p:cNvPicPr>
            <a:picLocks noChangeAspect="1"/>
          </p:cNvPicPr>
          <p:nvPr/>
        </p:nvPicPr>
        <p:blipFill>
          <a:blip r:embed="rId4" cstate="print"/>
          <a:srcRect l="14062" t="11300" r="22656" b="11858"/>
          <a:stretch>
            <a:fillRect/>
          </a:stretch>
        </p:blipFill>
        <p:spPr>
          <a:xfrm rot="16200000">
            <a:off x="4786315" y="2928933"/>
            <a:ext cx="3000396" cy="24288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559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175736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Январь 2022начали осваивать ходьбу с опорой на трость. Сначала пробовали стоять, держась одной рукой за поручень, второй упираясь на трость, затем начинаем стоять опираясь только на трость. </a:t>
            </a:r>
            <a:endParaRPr lang="ru-RU" sz="2400" dirty="0"/>
          </a:p>
        </p:txBody>
      </p:sp>
      <p:pic>
        <p:nvPicPr>
          <p:cNvPr id="5" name="Рисунок 4" descr="IMG_20170623_104948.jpg"/>
          <p:cNvPicPr>
            <a:picLocks noChangeAspect="1"/>
          </p:cNvPicPr>
          <p:nvPr/>
        </p:nvPicPr>
        <p:blipFill>
          <a:blip r:embed="rId3" cstate="print"/>
          <a:srcRect r="-1505" b="11765"/>
          <a:stretch>
            <a:fillRect/>
          </a:stretch>
        </p:blipFill>
        <p:spPr>
          <a:xfrm>
            <a:off x="571472" y="2357430"/>
            <a:ext cx="2076661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_20181017_141301.jpg"/>
          <p:cNvPicPr>
            <a:picLocks noChangeAspect="1"/>
          </p:cNvPicPr>
          <p:nvPr/>
        </p:nvPicPr>
        <p:blipFill>
          <a:blip r:embed="rId4" cstate="print"/>
          <a:srcRect l="66797" t="29687" r="1562" b="3124"/>
          <a:stretch>
            <a:fillRect/>
          </a:stretch>
        </p:blipFill>
        <p:spPr>
          <a:xfrm>
            <a:off x="3428992" y="2500306"/>
            <a:ext cx="1928826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20250318_111839.jpg"/>
          <p:cNvPicPr>
            <a:picLocks noChangeAspect="1"/>
          </p:cNvPicPr>
          <p:nvPr/>
        </p:nvPicPr>
        <p:blipFill>
          <a:blip r:embed="rId5" cstate="print"/>
          <a:srcRect l="24219" r="28125"/>
          <a:stretch>
            <a:fillRect/>
          </a:stretch>
        </p:blipFill>
        <p:spPr>
          <a:xfrm>
            <a:off x="5929322" y="2428868"/>
            <a:ext cx="1944455" cy="3060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772400" cy="857255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С 2022г по 2025г  продолжает занятия в АФК зале, активно участвует в жизни дома. Играет в спортивную групповую игру «</a:t>
            </a:r>
            <a:r>
              <a:rPr lang="ru-RU" sz="2000" dirty="0" err="1" smtClean="0"/>
              <a:t>Бочча</a:t>
            </a:r>
            <a:r>
              <a:rPr lang="ru-RU" sz="2000" dirty="0" smtClean="0"/>
              <a:t>», участвует в соревнованиях, играх, эстафетах и т.д.</a:t>
            </a:r>
            <a:br>
              <a:rPr lang="ru-RU" sz="2000" dirty="0" smtClean="0"/>
            </a:br>
            <a:r>
              <a:rPr lang="ru-RU" sz="2000" dirty="0" smtClean="0"/>
              <a:t>Стала жизнерадостная, раскрепощенная, веселая, коммуникабельная.</a:t>
            </a:r>
            <a:endParaRPr lang="ru-RU" sz="2000" dirty="0"/>
          </a:p>
        </p:txBody>
      </p:sp>
      <p:pic>
        <p:nvPicPr>
          <p:cNvPr id="6" name="Рисунок 5" descr="IMG_0396.JPG"/>
          <p:cNvPicPr>
            <a:picLocks noChangeAspect="1"/>
          </p:cNvPicPr>
          <p:nvPr/>
        </p:nvPicPr>
        <p:blipFill>
          <a:blip r:embed="rId3" cstate="print"/>
          <a:srcRect t="43359" r="24218" b="390"/>
          <a:stretch>
            <a:fillRect/>
          </a:stretch>
        </p:blipFill>
        <p:spPr>
          <a:xfrm>
            <a:off x="214282" y="1357298"/>
            <a:ext cx="4042182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_7032.JPG"/>
          <p:cNvPicPr>
            <a:picLocks noChangeAspect="1"/>
          </p:cNvPicPr>
          <p:nvPr/>
        </p:nvPicPr>
        <p:blipFill>
          <a:blip r:embed="rId4" cstate="print"/>
          <a:srcRect l="38281" t="12500" r="20313" b="-1563"/>
          <a:stretch>
            <a:fillRect/>
          </a:stretch>
        </p:blipFill>
        <p:spPr>
          <a:xfrm>
            <a:off x="5857884" y="1285860"/>
            <a:ext cx="2391293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_7865.JPG"/>
          <p:cNvPicPr>
            <a:picLocks noChangeAspect="1"/>
          </p:cNvPicPr>
          <p:nvPr/>
        </p:nvPicPr>
        <p:blipFill>
          <a:blip r:embed="rId5" cstate="print"/>
          <a:srcRect t="14843" b="781"/>
          <a:stretch>
            <a:fillRect/>
          </a:stretch>
        </p:blipFill>
        <p:spPr>
          <a:xfrm>
            <a:off x="4857752" y="4857760"/>
            <a:ext cx="3048000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20211207_135838.jpg"/>
          <p:cNvPicPr>
            <a:picLocks noChangeAspect="1"/>
          </p:cNvPicPr>
          <p:nvPr/>
        </p:nvPicPr>
        <p:blipFill>
          <a:blip r:embed="rId6" cstate="print"/>
          <a:srcRect l="42969" t="12500" r="1562" b="-2084"/>
          <a:stretch>
            <a:fillRect/>
          </a:stretch>
        </p:blipFill>
        <p:spPr>
          <a:xfrm>
            <a:off x="1071539" y="3357562"/>
            <a:ext cx="2712982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229600" cy="51260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Проект адаптивного спорта для граждан с нарушением ментального здоровья является важным инструментом для улучшения качества жизни этой категории населения. Благодаря грамотно организованной программе участники смогли не только укрепить свое здоровье, но и обрести уверенность в своих силах и стать полноценными членами общества.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5400" dirty="0" smtClean="0"/>
              <a:t>Спасибо за внимание !</a:t>
            </a:r>
          </a:p>
          <a:p>
            <a:endParaRPr lang="ru-RU" dirty="0"/>
          </a:p>
        </p:txBody>
      </p:sp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3214686"/>
            <a:ext cx="3364150" cy="2536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7144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Проект «Адаптивный спорт для граждан с нарушением ментального здоровья»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-758" t="31035" r="7154" b="22345"/>
          <a:stretch>
            <a:fillRect/>
          </a:stretch>
        </p:blipFill>
        <p:spPr bwMode="auto">
          <a:xfrm>
            <a:off x="2786050" y="3500438"/>
            <a:ext cx="3071834" cy="3194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559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42876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По всему миру насчитывается около 17 миллионов детей и взрослых с ДЦП. По данным мировой статистики, предоставляемой ВОЗ, количество рожденных детей с диагнозом ДЦП составляет 2-3 случая на 1000. В России насчитывается примерно 85 тыс. детей до 17 лет с ДЦП, ежегодно в нашей стране рождается в пределах 7 тыс. детей с таким диагнозом.</a:t>
            </a:r>
            <a:br>
              <a:rPr lang="ru-RU" sz="1600" dirty="0" smtClean="0"/>
            </a:br>
            <a:endParaRPr lang="ru-RU" sz="1600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1000100" y="2643182"/>
          <a:ext cx="7143800" cy="3482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559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Мы команда </a:t>
            </a:r>
            <a:br>
              <a:rPr lang="ru-RU" dirty="0" smtClean="0"/>
            </a:br>
            <a:r>
              <a:rPr lang="ru-RU" sz="2700" dirty="0" smtClean="0"/>
              <a:t>инструктора АФК</a:t>
            </a:r>
            <a:endParaRPr lang="ru-RU" sz="2700" dirty="0"/>
          </a:p>
        </p:txBody>
      </p:sp>
      <p:pic>
        <p:nvPicPr>
          <p:cNvPr id="6" name="Содержимое 5" descr="IMG-20250402-WA0007.jpg"/>
          <p:cNvPicPr>
            <a:picLocks noGrp="1" noChangeAspect="1"/>
          </p:cNvPicPr>
          <p:nvPr>
            <p:ph idx="1"/>
          </p:nvPr>
        </p:nvPicPr>
        <p:blipFill>
          <a:blip r:embed="rId3"/>
          <a:srcRect l="10903" r="17445" b="19003"/>
          <a:stretch>
            <a:fillRect/>
          </a:stretch>
        </p:blipFill>
        <p:spPr>
          <a:xfrm>
            <a:off x="2357422" y="1928802"/>
            <a:ext cx="4286280" cy="3634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214546" y="1500174"/>
            <a:ext cx="4730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err="1" smtClean="0"/>
              <a:t>Шавыкина</a:t>
            </a:r>
            <a:r>
              <a:rPr lang="ru-RU" b="1" dirty="0" smtClean="0"/>
              <a:t> Е.А   </a:t>
            </a:r>
            <a:r>
              <a:rPr lang="ru-RU" b="1" dirty="0" err="1" smtClean="0"/>
              <a:t>Болюбаш</a:t>
            </a:r>
            <a:r>
              <a:rPr lang="ru-RU" b="1" dirty="0" smtClean="0"/>
              <a:t> С.А   </a:t>
            </a:r>
            <a:r>
              <a:rPr lang="ru-RU" b="1" dirty="0" err="1" smtClean="0"/>
              <a:t>Лисичкина</a:t>
            </a:r>
            <a:r>
              <a:rPr lang="ru-RU" b="1" dirty="0" smtClean="0"/>
              <a:t> Е.В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071538" y="5857893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Либо вместе, либо не получиться!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559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071678"/>
            <a:ext cx="7772400" cy="2571767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600" dirty="0" smtClean="0">
                <a:latin typeface="Arial Black" pitchFamily="34" charset="0"/>
                <a:ea typeface="Times New Roman"/>
                <a:cs typeface="Times New Roman"/>
              </a:rPr>
              <a:t>Адаптивный спорт — это специализированная форма физической активности, разработанная для людей с ограниченными возможностями, включая нарушения ментального здоровья. </a:t>
            </a:r>
            <a:br>
              <a:rPr lang="ru-RU" sz="1600" dirty="0" smtClean="0">
                <a:latin typeface="Arial Black" pitchFamily="34" charset="0"/>
                <a:ea typeface="Times New Roman"/>
                <a:cs typeface="Times New Roman"/>
              </a:rPr>
            </a:br>
            <a:r>
              <a:rPr lang="ru-RU" sz="1600" dirty="0" smtClean="0">
                <a:latin typeface="Arial Black" pitchFamily="34" charset="0"/>
                <a:ea typeface="Times New Roman"/>
                <a:cs typeface="Times New Roman"/>
              </a:rPr>
              <a:t/>
            </a:r>
            <a:br>
              <a:rPr lang="ru-RU" sz="1600" dirty="0" smtClean="0">
                <a:latin typeface="Arial Black" pitchFamily="34" charset="0"/>
                <a:ea typeface="Times New Roman"/>
                <a:cs typeface="Times New Roman"/>
              </a:rPr>
            </a:br>
            <a:r>
              <a:rPr lang="ru-RU" sz="1600" dirty="0" smtClean="0">
                <a:latin typeface="Arial Black" pitchFamily="34" charset="0"/>
                <a:ea typeface="Times New Roman"/>
                <a:cs typeface="Times New Roman"/>
              </a:rPr>
              <a:t>Цель адаптивного спорта заключается в создании условий, позволяющих людям с различными ограничениями вести активный образ жизни, улучшать физическое состояние и социальную интеграцию. </a:t>
            </a:r>
            <a:br>
              <a:rPr lang="ru-RU" sz="1600" dirty="0" smtClean="0">
                <a:latin typeface="Arial Black" pitchFamily="34" charset="0"/>
                <a:ea typeface="Times New Roman"/>
                <a:cs typeface="Times New Roman"/>
              </a:rPr>
            </a:br>
            <a:r>
              <a:rPr lang="ru-RU" sz="1600" dirty="0" smtClean="0">
                <a:latin typeface="Arial Black" pitchFamily="34" charset="0"/>
                <a:ea typeface="Times New Roman"/>
                <a:cs typeface="Times New Roman"/>
              </a:rPr>
              <a:t/>
            </a:r>
            <a:br>
              <a:rPr lang="ru-RU" sz="1600" dirty="0" smtClean="0">
                <a:latin typeface="Arial Black" pitchFamily="34" charset="0"/>
                <a:ea typeface="Times New Roman"/>
                <a:cs typeface="Times New Roman"/>
              </a:rPr>
            </a:br>
            <a:r>
              <a:rPr lang="ru-RU" sz="1600" dirty="0" smtClean="0">
                <a:latin typeface="Arial Black" pitchFamily="34" charset="0"/>
              </a:rPr>
              <a:t>Ментальное здоровье – это состояние психического </a:t>
            </a:r>
            <a:br>
              <a:rPr lang="ru-RU" sz="1600" dirty="0" smtClean="0">
                <a:latin typeface="Arial Black" pitchFamily="34" charset="0"/>
              </a:rPr>
            </a:br>
            <a:r>
              <a:rPr lang="ru-RU" sz="1600" dirty="0" smtClean="0">
                <a:latin typeface="Arial Black" pitchFamily="34" charset="0"/>
              </a:rPr>
              <a:t>благополучия, которые позволяет человеку осознать свои возможности, справляться с обычными жизненными стрессами, продуктивно работать и вносить вклад в жизнь своего сообщества. </a:t>
            </a:r>
            <a:r>
              <a:rPr lang="ru-RU" sz="1600" dirty="0" smtClean="0">
                <a:latin typeface="Arial Black" pitchFamily="34" charset="0"/>
                <a:ea typeface="Times New Roman"/>
                <a:cs typeface="Times New Roman"/>
              </a:rPr>
              <a:t/>
            </a:r>
            <a:br>
              <a:rPr lang="ru-RU" sz="1600" dirty="0" smtClean="0">
                <a:latin typeface="Arial Black" pitchFamily="34" charset="0"/>
                <a:ea typeface="Times New Roman"/>
                <a:cs typeface="Times New Roman"/>
              </a:rPr>
            </a:br>
            <a:endParaRPr lang="ru-RU" sz="1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цели проекта: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Социальная интеграция</a:t>
            </a:r>
          </a:p>
          <a:p>
            <a:pPr algn="ctr"/>
            <a:r>
              <a:rPr lang="ru-RU" sz="2800" dirty="0" smtClean="0"/>
              <a:t>Физическое развитие</a:t>
            </a:r>
          </a:p>
          <a:p>
            <a:pPr algn="ctr"/>
            <a:r>
              <a:rPr lang="ru-RU" sz="2800" dirty="0" smtClean="0"/>
              <a:t>Эмоциональная поддержка</a:t>
            </a:r>
          </a:p>
          <a:p>
            <a:pPr algn="ctr"/>
            <a:r>
              <a:rPr lang="ru-RU" sz="2800" dirty="0" smtClean="0"/>
              <a:t>Развитие когнитивных функций</a:t>
            </a:r>
          </a:p>
          <a:p>
            <a:endParaRPr lang="ru-RU" dirty="0"/>
          </a:p>
        </p:txBody>
      </p:sp>
      <p:pic>
        <p:nvPicPr>
          <p:cNvPr id="8" name="Рисунок 7" descr="20240912_11065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3714752"/>
            <a:ext cx="6072230" cy="2736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559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Этапы реализации: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229600" cy="4525963"/>
          </a:xfrm>
        </p:spPr>
        <p:txBody>
          <a:bodyPr/>
          <a:lstStyle/>
          <a:p>
            <a:r>
              <a:rPr lang="ru-RU" sz="2800" dirty="0" smtClean="0"/>
              <a:t>Оценка потребностей</a:t>
            </a:r>
          </a:p>
          <a:p>
            <a:r>
              <a:rPr lang="ru-RU" sz="2800" dirty="0" smtClean="0"/>
              <a:t>Разработка программы</a:t>
            </a:r>
          </a:p>
          <a:p>
            <a:r>
              <a:rPr lang="ru-RU" sz="2800" dirty="0" smtClean="0"/>
              <a:t>Реализация программы</a:t>
            </a:r>
          </a:p>
          <a:p>
            <a:r>
              <a:rPr lang="ru-RU" sz="2800" dirty="0" smtClean="0"/>
              <a:t>Поддержка и мотивация</a:t>
            </a:r>
          </a:p>
          <a:p>
            <a:r>
              <a:rPr lang="ru-RU" sz="2800" dirty="0" smtClean="0"/>
              <a:t>Оценка результатов</a:t>
            </a:r>
            <a:endParaRPr lang="ru-RU" sz="2800" dirty="0"/>
          </a:p>
        </p:txBody>
      </p:sp>
      <p:pic>
        <p:nvPicPr>
          <p:cNvPr id="6" name="Рисунок 5" descr="IMG_09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1571612"/>
            <a:ext cx="2952738" cy="2214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0241126_110900.jpg"/>
          <p:cNvPicPr>
            <a:picLocks noChangeAspect="1"/>
          </p:cNvPicPr>
          <p:nvPr/>
        </p:nvPicPr>
        <p:blipFill>
          <a:blip r:embed="rId4" cstate="print"/>
          <a:srcRect l="7813" b="2926"/>
          <a:stretch>
            <a:fillRect/>
          </a:stretch>
        </p:blipFill>
        <p:spPr>
          <a:xfrm>
            <a:off x="2428860" y="4214818"/>
            <a:ext cx="4214810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559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Методы работы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2043114"/>
          </a:xfrm>
        </p:spPr>
        <p:txBody>
          <a:bodyPr/>
          <a:lstStyle/>
          <a:p>
            <a:r>
              <a:rPr lang="ru-RU" sz="2800" dirty="0" smtClean="0"/>
              <a:t>Индивидуальные тренировки</a:t>
            </a:r>
          </a:p>
          <a:p>
            <a:r>
              <a:rPr lang="ru-RU" sz="2800" dirty="0" smtClean="0"/>
              <a:t>Групповые занятия</a:t>
            </a:r>
          </a:p>
          <a:p>
            <a:r>
              <a:rPr lang="ru-RU" sz="2800" dirty="0" smtClean="0"/>
              <a:t>Игровые формы</a:t>
            </a:r>
          </a:p>
          <a:p>
            <a:endParaRPr lang="ru-RU" dirty="0"/>
          </a:p>
        </p:txBody>
      </p:sp>
      <p:pic>
        <p:nvPicPr>
          <p:cNvPr id="6" name="Рисунок 5" descr="IMG_0406.JPG"/>
          <p:cNvPicPr>
            <a:picLocks noChangeAspect="1"/>
          </p:cNvPicPr>
          <p:nvPr/>
        </p:nvPicPr>
        <p:blipFill>
          <a:blip r:embed="rId3" cstate="print"/>
          <a:srcRect t="20192" r="-1" b="7692"/>
          <a:stretch>
            <a:fillRect/>
          </a:stretch>
        </p:blipFill>
        <p:spPr>
          <a:xfrm>
            <a:off x="428596" y="4286256"/>
            <a:ext cx="3714776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7" name="AutoShape 7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 descr="IMG_03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6200000">
            <a:off x="4589861" y="3411141"/>
            <a:ext cx="3750495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белые перья падают в воздух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1559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Ожидаемые результаты: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9"/>
            <a:ext cx="6900882" cy="2571768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/>
              <a:t>Улучшение физического состояния участников</a:t>
            </a:r>
          </a:p>
          <a:p>
            <a:r>
              <a:rPr lang="ru-RU" sz="2800" dirty="0" smtClean="0"/>
              <a:t>Повышение уровня социальной адаптации и уверенности в себе</a:t>
            </a:r>
          </a:p>
          <a:p>
            <a:r>
              <a:rPr lang="ru-RU" sz="2800" dirty="0" smtClean="0"/>
              <a:t>Снижение уровня тревожности и депрессии</a:t>
            </a:r>
          </a:p>
          <a:p>
            <a:r>
              <a:rPr lang="ru-RU" sz="2800" dirty="0" smtClean="0"/>
              <a:t> Укрепление межличностных связей и создание поддерживающей среды</a:t>
            </a:r>
          </a:p>
          <a:p>
            <a:endParaRPr lang="ru-RU" dirty="0"/>
          </a:p>
        </p:txBody>
      </p:sp>
      <p:pic>
        <p:nvPicPr>
          <p:cNvPr id="8" name="Рисунок 7" descr="IMG_0319.JPG"/>
          <p:cNvPicPr>
            <a:picLocks noChangeAspect="1"/>
          </p:cNvPicPr>
          <p:nvPr/>
        </p:nvPicPr>
        <p:blipFill>
          <a:blip r:embed="rId3" cstate="print"/>
          <a:srcRect t="19791" r="10937" b="15625"/>
          <a:stretch>
            <a:fillRect/>
          </a:stretch>
        </p:blipFill>
        <p:spPr>
          <a:xfrm>
            <a:off x="1214414" y="3643314"/>
            <a:ext cx="2786082" cy="3030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_7028.JPG"/>
          <p:cNvPicPr>
            <a:picLocks noChangeAspect="1"/>
          </p:cNvPicPr>
          <p:nvPr/>
        </p:nvPicPr>
        <p:blipFill>
          <a:blip r:embed="rId4" cstate="print"/>
          <a:srcRect l="29687" r="19531" b="23047"/>
          <a:stretch>
            <a:fillRect/>
          </a:stretch>
        </p:blipFill>
        <p:spPr>
          <a:xfrm>
            <a:off x="5214942" y="3643314"/>
            <a:ext cx="2970674" cy="3001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399</Words>
  <PresentationFormat>Экран (4:3)</PresentationFormat>
  <Paragraphs>38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Strive for HAPPINESS стремись к счастью</vt:lpstr>
      <vt:lpstr>Проект «Адаптивный спорт для граждан с нарушением ментального здоровья» </vt:lpstr>
      <vt:lpstr>По всему миру насчитывается около 17 миллионов детей и взрослых с ДЦП. По данным мировой статистики, предоставляемой ВОЗ, количество рожденных детей с диагнозом ДЦП составляет 2-3 случая на 1000. В России насчитывается примерно 85 тыс. детей до 17 лет с ДЦП, ежегодно в нашей стране рождается в пределах 7 тыс. детей с таким диагнозом. </vt:lpstr>
      <vt:lpstr>Мы команда  инструктора АФК</vt:lpstr>
      <vt:lpstr>Адаптивный спорт — это специализированная форма физической активности, разработанная для людей с ограниченными возможностями, включая нарушения ментального здоровья.   Цель адаптивного спорта заключается в создании условий, позволяющих людям с различными ограничениями вести активный образ жизни, улучшать физическое состояние и социальную интеграцию.   Ментальное здоровье – это состояние психического  благополучия, которые позволяет человеку осознать свои возможности, справляться с обычными жизненными стрессами, продуктивно работать и вносить вклад в жизнь своего сообщества.  </vt:lpstr>
      <vt:lpstr>Основные цели проекта: </vt:lpstr>
      <vt:lpstr>Этапы реализации: </vt:lpstr>
      <vt:lpstr>Методы работы </vt:lpstr>
      <vt:lpstr>Ожидаемые результаты:  </vt:lpstr>
      <vt:lpstr>Реализация проекта  Получатель социальных услуг с нарушением ОДА  (ДЦП, нижний тетрапарез) </vt:lpstr>
      <vt:lpstr>Слайд 11</vt:lpstr>
      <vt:lpstr>Слайд 12</vt:lpstr>
      <vt:lpstr>Слайд 13</vt:lpstr>
      <vt:lpstr>Слайд 14</vt:lpstr>
      <vt:lpstr>С 2022г по 2025г  продолжает занятия в АФК зале, активно участвует в жизни дома. Играет в спортивную групповую игру «Бочча», участвует в соревнованиях, играх, эстафетах и т.д. Стала жизнерадостная, раскрепощенная, веселая, коммуникабельная.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Strive for HAPPINESS стремись к счастью</dc:title>
  <dc:creator>user</dc:creator>
  <cp:lastModifiedBy>user</cp:lastModifiedBy>
  <cp:revision>29</cp:revision>
  <dcterms:created xsi:type="dcterms:W3CDTF">2025-03-28T01:30:44Z</dcterms:created>
  <dcterms:modified xsi:type="dcterms:W3CDTF">2025-04-03T01:55:51Z</dcterms:modified>
</cp:coreProperties>
</file>