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92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31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73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3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05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7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8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69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27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77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F7557B2-62D3-47D6-BD20-949E41C02AB2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B9FFF93-FC5D-4129-BE03-81F0B22C8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65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CCE0B3C-E203-99E8-E491-2DEC3B58A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2852" y="2409010"/>
            <a:ext cx="2242439" cy="17674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ABE401-FEAD-E079-9E2B-878528364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29" y="2367172"/>
            <a:ext cx="2388600" cy="15924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9D074D-EC07-FB51-2C5F-DE2CC4ADA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358" y="4888818"/>
            <a:ext cx="2242439" cy="152029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E680E5-E3A7-E6D8-BAB5-3362EFC75B1A}"/>
              </a:ext>
            </a:extLst>
          </p:cNvPr>
          <p:cNvSpPr/>
          <p:nvPr/>
        </p:nvSpPr>
        <p:spPr>
          <a:xfrm>
            <a:off x="341629" y="243514"/>
            <a:ext cx="1150366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Проект</a:t>
            </a:r>
            <a:br>
              <a:rPr lang="ru-RU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ru-RU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сохранение здоровья старшего поколения</a:t>
            </a:r>
            <a:br>
              <a:rPr lang="ru-RU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ru-RU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«Когнитивный фитнес: упражнения для рук»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2FB445-3655-AF45-13C9-D64F4D10C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649" y="2367172"/>
            <a:ext cx="4990367" cy="40419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583EA21-E9D5-91C0-887B-B8E70F68CE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422" y="4817635"/>
            <a:ext cx="2020763" cy="187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32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>
            <a:extLst>
              <a:ext uri="{FF2B5EF4-FFF2-40B4-BE49-F238E27FC236}">
                <a16:creationId xmlns:a16="http://schemas.microsoft.com/office/drawing/2014/main" id="{569041F9-7D56-F147-5E88-16E6971A3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94" y="746598"/>
            <a:ext cx="3895224" cy="5209161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400" dirty="0"/>
              <a:t>Проект направлен на поддержание и улучшение когнитивных функций и мелкой моторики у пожилых людей посредством систематической нейрогимнастики для пальцев. Комплекс упражнений способствует профилактике возрастных изменений, сохранению самостоятельности в быту и повышению качества жизни</a:t>
            </a:r>
            <a:r>
              <a:rPr lang="ru-RU" dirty="0"/>
              <a:t>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D3EB02E-3CB1-115F-6E5D-E9FD64BBD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18" y="712550"/>
            <a:ext cx="6990945" cy="524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76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C100CD-E159-8734-DBA9-72ED0F46F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350851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3600" dirty="0"/>
              <a:t>Цели и задачи</a:t>
            </a:r>
            <a:br>
              <a:rPr lang="ru-RU" sz="3600" dirty="0"/>
            </a:br>
            <a:r>
              <a:rPr lang="ru-RU" sz="3100" dirty="0"/>
              <a:t>Цель:</a:t>
            </a:r>
            <a:br>
              <a:rPr lang="ru-RU" sz="3100" dirty="0"/>
            </a:br>
            <a:r>
              <a:rPr lang="ru-RU" sz="3100" dirty="0"/>
              <a:t>Сохранение и развитие мелкой моторики, когнитивных функций (памяти, внимания, координации) у людей пожилого возраста через регулярные занятия </a:t>
            </a:r>
            <a:r>
              <a:rPr lang="ru-RU" sz="3100" dirty="0" err="1"/>
              <a:t>нейрогимнастикой</a:t>
            </a:r>
            <a:r>
              <a:rPr lang="ru-RU" sz="3100" dirty="0"/>
              <a:t>.</a:t>
            </a:r>
            <a:br>
              <a:rPr lang="ru-RU" sz="3100" dirty="0"/>
            </a:br>
            <a:r>
              <a:rPr lang="ru-RU" sz="3100" dirty="0"/>
              <a:t>Задачи:</a:t>
            </a:r>
            <a:br>
              <a:rPr lang="ru-RU" sz="3100" dirty="0"/>
            </a:br>
            <a:r>
              <a:rPr lang="ru-RU" sz="3100" dirty="0"/>
              <a:t>обучить участников базовым упражнениям нейрогимнастики;</a:t>
            </a:r>
            <a:br>
              <a:rPr lang="ru-RU" sz="3100" dirty="0"/>
            </a:br>
            <a:r>
              <a:rPr lang="ru-RU" sz="3100" dirty="0"/>
              <a:t>сформировать регулярную практику занятий;</a:t>
            </a:r>
            <a:br>
              <a:rPr lang="ru-RU" sz="3100" dirty="0"/>
            </a:br>
            <a:r>
              <a:rPr lang="ru-RU" sz="3100" dirty="0"/>
              <a:t>отслеживать динамику улучшения моторики и когнитивных функций;</a:t>
            </a:r>
            <a:br>
              <a:rPr lang="ru-RU" sz="3100" dirty="0"/>
            </a:br>
            <a:r>
              <a:rPr lang="ru-RU" sz="3100" dirty="0"/>
              <a:t>создать комфортную социальную среду для занятий;</a:t>
            </a:r>
            <a:br>
              <a:rPr lang="ru-RU" sz="3100" dirty="0"/>
            </a:br>
            <a:r>
              <a:rPr lang="ru-RU" sz="3100" dirty="0"/>
              <a:t>повысить осведомлённость о пользе мелкой моторики для когнитивного здоровья.</a:t>
            </a:r>
            <a:br>
              <a:rPr lang="ru-RU" sz="3100" dirty="0"/>
            </a:b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128908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91734-A298-F6FC-3F6B-DA4439EE2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081" y="2750820"/>
            <a:ext cx="9875520" cy="1356360"/>
          </a:xfrm>
        </p:spPr>
        <p:txBody>
          <a:bodyPr>
            <a:normAutofit fontScale="90000"/>
          </a:bodyPr>
          <a:lstStyle/>
          <a:p>
            <a:br>
              <a:rPr lang="ru-RU" sz="3100" dirty="0"/>
            </a:br>
            <a:r>
              <a:rPr lang="ru-RU" sz="3100" dirty="0"/>
              <a:t>Целевая аудитория</a:t>
            </a:r>
            <a:br>
              <a:rPr lang="ru-RU" sz="3100" dirty="0"/>
            </a:br>
            <a:r>
              <a:rPr lang="ru-RU" sz="3100" dirty="0"/>
              <a:t>Пожилые люди (55+ и 60+ лет), в том числе:</a:t>
            </a:r>
            <a:br>
              <a:rPr lang="ru-RU" sz="3100" dirty="0"/>
            </a:br>
            <a:r>
              <a:rPr lang="ru-RU" sz="3100" dirty="0"/>
              <a:t>лица с начальными признаками когнитивных нарушений;</a:t>
            </a:r>
            <a:br>
              <a:rPr lang="ru-RU" sz="3100" dirty="0"/>
            </a:br>
            <a:r>
              <a:rPr lang="ru-RU" sz="3100" dirty="0"/>
              <a:t>люди после перенесённых инсультов (по согласованию с врачом);</a:t>
            </a:r>
            <a:br>
              <a:rPr lang="ru-RU" sz="3100" dirty="0"/>
            </a:br>
            <a:r>
              <a:rPr lang="ru-RU" sz="3100" dirty="0"/>
              <a:t>желающие поддерживать активность мозга и рук;</a:t>
            </a:r>
            <a:br>
              <a:rPr lang="ru-RU" sz="3100" dirty="0"/>
            </a:br>
            <a:r>
              <a:rPr lang="ru-RU" sz="3100" dirty="0"/>
              <a:t>проживающие дома или в социальных учреждениях.</a:t>
            </a:r>
            <a:br>
              <a:rPr lang="ru-RU" sz="3100" dirty="0"/>
            </a:br>
            <a:r>
              <a:rPr lang="ru-RU" sz="3100" dirty="0"/>
              <a:t>4. Сроки и место реализации</a:t>
            </a:r>
            <a:br>
              <a:rPr lang="ru-RU" sz="3100" dirty="0"/>
            </a:br>
            <a:r>
              <a:rPr lang="ru-RU" sz="3100" dirty="0"/>
              <a:t>Длительность: 3 месяца (с возможностью продления).</a:t>
            </a:r>
            <a:br>
              <a:rPr lang="ru-RU" sz="3100" dirty="0"/>
            </a:br>
            <a:r>
              <a:rPr lang="ru-RU" sz="3100" dirty="0"/>
              <a:t>Частота занятий: 2–3 раза в неделю по20–30 мин.</a:t>
            </a:r>
            <a:br>
              <a:rPr lang="ru-RU" sz="3100" dirty="0"/>
            </a:br>
            <a:r>
              <a:rPr lang="ru-RU" sz="3100" dirty="0"/>
              <a:t>Место:</a:t>
            </a:r>
            <a:br>
              <a:rPr lang="ru-RU" sz="3100" dirty="0"/>
            </a:br>
            <a:r>
              <a:rPr lang="ru-RU" sz="3100" dirty="0"/>
              <a:t>отделения «Активного долголетия»</a:t>
            </a:r>
            <a:br>
              <a:rPr lang="ru-RU" sz="3100" dirty="0"/>
            </a:br>
            <a:r>
              <a:rPr lang="ru-RU" sz="3100" dirty="0"/>
              <a:t>социальные центры для пожилых;</a:t>
            </a:r>
            <a:br>
              <a:rPr lang="ru-RU" sz="3100" dirty="0"/>
            </a:br>
            <a:r>
              <a:rPr lang="ru-RU" sz="3100" dirty="0"/>
              <a:t>дома престарелых;</a:t>
            </a:r>
            <a:br>
              <a:rPr lang="ru-RU" sz="3100" dirty="0"/>
            </a:br>
            <a:r>
              <a:rPr lang="ru-RU" sz="3100" dirty="0"/>
              <a:t>группы дневного пребывания;</a:t>
            </a:r>
            <a:br>
              <a:rPr lang="ru-RU" sz="3100" dirty="0"/>
            </a:br>
            <a:r>
              <a:rPr lang="ru-RU" sz="3100" dirty="0"/>
              <a:t>онлайн‑формат (при необходимости).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149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E3C00-73F8-EA7E-FF1E-990C67DB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51" y="2350851"/>
            <a:ext cx="9875520" cy="1356360"/>
          </a:xfrm>
        </p:spPr>
        <p:txBody>
          <a:bodyPr>
            <a:noAutofit/>
          </a:bodyPr>
          <a:lstStyle/>
          <a:p>
            <a:r>
              <a:rPr lang="ru-RU" sz="2800" dirty="0"/>
              <a:t>Методическое обеспечение</a:t>
            </a:r>
            <a:br>
              <a:rPr lang="ru-RU" sz="2800" dirty="0"/>
            </a:br>
            <a:r>
              <a:rPr lang="ru-RU" sz="2800" dirty="0"/>
              <a:t>Инвентарь:</a:t>
            </a:r>
            <a:br>
              <a:rPr lang="ru-RU" sz="2800" dirty="0"/>
            </a:br>
            <a:r>
              <a:rPr lang="ru-RU" sz="2800" dirty="0"/>
              <a:t>резиновые мячики‑ёжики;</a:t>
            </a:r>
            <a:br>
              <a:rPr lang="ru-RU" sz="2800" dirty="0"/>
            </a:br>
            <a:r>
              <a:rPr lang="ru-RU" sz="2800" dirty="0"/>
              <a:t>пластилин или кинетический песок;</a:t>
            </a:r>
            <a:br>
              <a:rPr lang="ru-RU" sz="2800" dirty="0"/>
            </a:br>
            <a:r>
              <a:rPr lang="ru-RU" sz="2800" dirty="0"/>
              <a:t>бусины, пуговицы, шнурки;</a:t>
            </a:r>
            <a:br>
              <a:rPr lang="ru-RU" sz="2800" dirty="0"/>
            </a:br>
            <a:r>
              <a:rPr lang="ru-RU" sz="2800" dirty="0"/>
              <a:t>карандаши с ребристой поверхностью;</a:t>
            </a:r>
            <a:br>
              <a:rPr lang="ru-RU" sz="2800" dirty="0"/>
            </a:br>
            <a:r>
              <a:rPr lang="ru-RU" sz="2800" dirty="0"/>
              <a:t>мелкие пазлы, мозаики и др.</a:t>
            </a:r>
            <a:br>
              <a:rPr lang="ru-RU" sz="2800" dirty="0"/>
            </a:br>
            <a:r>
              <a:rPr lang="ru-RU" sz="2800" dirty="0"/>
              <a:t>Методические материалы:</a:t>
            </a:r>
            <a:br>
              <a:rPr lang="ru-RU" sz="2800" dirty="0"/>
            </a:br>
            <a:r>
              <a:rPr lang="ru-RU" sz="2800" dirty="0"/>
              <a:t>иллюстрированные инструкции с крупным шрифтом;</a:t>
            </a:r>
            <a:br>
              <a:rPr lang="ru-RU" sz="2800" dirty="0"/>
            </a:br>
            <a:r>
              <a:rPr lang="ru-RU" sz="2800" dirty="0"/>
              <a:t>аудио‑ и видео‑руководства для домашних занятий;</a:t>
            </a:r>
            <a:br>
              <a:rPr lang="ru-RU" sz="2800" dirty="0"/>
            </a:br>
            <a:r>
              <a:rPr lang="ru-RU" sz="2800" dirty="0"/>
              <a:t>дневники самоконтроля для фиксации прогресса.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C627C0-666A-8783-94E1-10CC46D5E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448" y="283640"/>
            <a:ext cx="2840653" cy="31453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B65F3E-80FF-619A-F86A-2504C8D06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273" y="4337388"/>
            <a:ext cx="2747912" cy="223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2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936876-2930-5626-304D-3C2E91667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575" y="375164"/>
            <a:ext cx="4086474" cy="289884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AABA5-C042-6D3B-0D60-35738C946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20" y="2595826"/>
            <a:ext cx="9875520" cy="1356360"/>
          </a:xfrm>
        </p:spPr>
        <p:txBody>
          <a:bodyPr>
            <a:noAutofit/>
          </a:bodyPr>
          <a:lstStyle/>
          <a:p>
            <a:r>
              <a:rPr lang="ru-RU" sz="2800" dirty="0"/>
              <a:t>«Зрелость» проекта</a:t>
            </a:r>
            <a:br>
              <a:rPr lang="ru-RU" sz="2800" dirty="0"/>
            </a:br>
            <a:r>
              <a:rPr lang="ru-RU" sz="2800" dirty="0"/>
              <a:t>Реализован в одной социальной группе (организации)</a:t>
            </a:r>
            <a:br>
              <a:rPr lang="ru-RU" sz="2800" dirty="0"/>
            </a:br>
            <a:r>
              <a:rPr lang="ru-RU" sz="2800" dirty="0"/>
              <a:t>Результаты проекта</a:t>
            </a:r>
            <a:br>
              <a:rPr lang="ru-RU" sz="2800" dirty="0"/>
            </a:br>
            <a:r>
              <a:rPr lang="ru-RU" sz="2800" dirty="0"/>
              <a:t>Количественные:</a:t>
            </a:r>
            <a:br>
              <a:rPr lang="ru-RU" sz="2800" dirty="0"/>
            </a:br>
            <a:r>
              <a:rPr lang="ru-RU" sz="2800" dirty="0"/>
              <a:t>80 % участников улучшат показатели мелкой моторики (по тестовым заданиям);</a:t>
            </a:r>
            <a:br>
              <a:rPr lang="ru-RU" sz="2800" dirty="0"/>
            </a:br>
            <a:r>
              <a:rPr lang="ru-RU" sz="2800" dirty="0"/>
              <a:t>70 % отметят улучшение памяти и концентрации внимания;</a:t>
            </a:r>
            <a:br>
              <a:rPr lang="ru-RU" sz="2800" dirty="0"/>
            </a:br>
            <a:r>
              <a:rPr lang="ru-RU" sz="2800" dirty="0"/>
              <a:t>снижение тревожности у 60 % занимающихся.</a:t>
            </a:r>
            <a:br>
              <a:rPr lang="ru-RU" sz="2800" dirty="0"/>
            </a:br>
            <a:r>
              <a:rPr lang="ru-RU" sz="2800" dirty="0"/>
              <a:t>Качественные:</a:t>
            </a:r>
            <a:br>
              <a:rPr lang="ru-RU" sz="2800" dirty="0"/>
            </a:br>
            <a:r>
              <a:rPr lang="ru-RU" sz="2800" dirty="0"/>
              <a:t>повышение самостоятельности в бытовых действиях;</a:t>
            </a:r>
            <a:br>
              <a:rPr lang="ru-RU" sz="2800" dirty="0"/>
            </a:br>
            <a:r>
              <a:rPr lang="ru-RU" sz="2800" dirty="0"/>
              <a:t>укрепление социальных связей внутри группы;</a:t>
            </a:r>
            <a:br>
              <a:rPr lang="ru-RU" sz="2800" dirty="0"/>
            </a:br>
            <a:r>
              <a:rPr lang="ru-RU" sz="2800" dirty="0"/>
              <a:t>рост мотивации к регулярной физической активности;</a:t>
            </a:r>
            <a:br>
              <a:rPr lang="ru-RU" sz="2800" dirty="0"/>
            </a:br>
            <a:r>
              <a:rPr lang="ru-RU" sz="2800" dirty="0"/>
              <a:t>уменьшение чувства изоляции.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06920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9E7F45D-4820-ECC9-C1FB-3E7D17D8CF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8D1A3846-75DE-A7BF-6619-D36FF4FC61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39BFE9-7104-F4A8-97FF-DD0BB0CFF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4" y="206020"/>
            <a:ext cx="4803248" cy="36024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1BCE6E-9A78-7646-2B2A-FAF466BFE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252" y="206020"/>
            <a:ext cx="4803247" cy="36024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C404F6-AA41-2E6C-B1A9-464F82D9C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4" y="3537666"/>
            <a:ext cx="4407656" cy="33057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CDF39E-35C3-D8E6-19AA-3B7776732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932" y="2159540"/>
            <a:ext cx="3846864" cy="46984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B1FD568-9251-3226-84CA-2FF27CD690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27" y="3189009"/>
            <a:ext cx="4872531" cy="365439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EE7122E-B65C-DDFA-6BAF-D80E42DBF2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634" y="0"/>
            <a:ext cx="2539366" cy="338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7118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87</TotalTime>
  <Words>391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Corbel</vt:lpstr>
      <vt:lpstr>Базис</vt:lpstr>
      <vt:lpstr>Презентация PowerPoint</vt:lpstr>
      <vt:lpstr>Презентация PowerPoint</vt:lpstr>
      <vt:lpstr> Цели и задачи Цель: Сохранение и развитие мелкой моторики, когнитивных функций (памяти, внимания, координации) у людей пожилого возраста через регулярные занятия нейрогимнастикой. Задачи: обучить участников базовым упражнениям нейрогимнастики; сформировать регулярную практику занятий; отслеживать динамику улучшения моторики и когнитивных функций; создать комфортную социальную среду для занятий; повысить осведомлённость о пользе мелкой моторики для когнитивного здоровья. </vt:lpstr>
      <vt:lpstr> Целевая аудитория Пожилые люди (55+ и 60+ лет), в том числе: лица с начальными признаками когнитивных нарушений; люди после перенесённых инсультов (по согласованию с врачом); желающие поддерживать активность мозга и рук; проживающие дома или в социальных учреждениях. 4. Сроки и место реализации Длительность: 3 месяца (с возможностью продления). Частота занятий: 2–3 раза в неделю по20–30 мин. Место: отделения «Активного долголетия» социальные центры для пожилых; дома престарелых; группы дневного пребывания; онлайн‑формат (при необходимости). </vt:lpstr>
      <vt:lpstr>Методическое обеспечение Инвентарь: резиновые мячики‑ёжики; пластилин или кинетический песок; бусины, пуговицы, шнурки; карандаши с ребристой поверхностью; мелкие пазлы, мозаики и др. Методические материалы: иллюстрированные инструкции с крупным шрифтом; аудио‑ и видео‑руководства для домашних занятий; дневники самоконтроля для фиксации прогресса. </vt:lpstr>
      <vt:lpstr>«Зрелость» проекта Реализован в одной социальной группе (организации) Результаты проекта Количественные: 80 % участников улучшат показатели мелкой моторики (по тестовым заданиям); 70 % отметят улучшение памяти и концентрации внимания; снижение тревожности у 60 % занимающихся. Качественные: повышение самостоятельности в бытовых действиях; укрепление социальных связей внутри группы; рост мотивации к регулярной физической активности; уменьшение чувства изоляции.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3</cp:revision>
  <dcterms:created xsi:type="dcterms:W3CDTF">2026-02-13T10:53:31Z</dcterms:created>
  <dcterms:modified xsi:type="dcterms:W3CDTF">2026-02-13T12:20:40Z</dcterms:modified>
</cp:coreProperties>
</file>