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3694"/>
    <a:srgbClr val="A72E87"/>
    <a:srgbClr val="863458"/>
    <a:srgbClr val="651C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405"/>
  </p:normalViewPr>
  <p:slideViewPr>
    <p:cSldViewPr snapToGrid="0" snapToObjects="1" showGuides="1">
      <p:cViewPr varScale="1">
        <p:scale>
          <a:sx n="73" d="100"/>
          <a:sy n="73" d="100"/>
        </p:scale>
        <p:origin x="5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3CA14-0783-0442-8B43-1865A88129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07D968-37EC-FE40-AB46-32C59BD11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11B1C4-A9AA-9042-9A10-D8A21B428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04/02/2025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D9571-5E7F-E745-AEB9-7CA9B155D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3E4D91-4232-2E40-B542-61599FA52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013099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563C7-BF04-9541-A3BA-1EC3155ED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8868E-D979-C241-9B7B-847DB9EFB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3B753-0970-BA49-8E1F-69739D451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04/02/2025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1C29A-35D4-764F-8EF5-3B1CB7A4A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95C276-872E-5C43-B7CF-2AD1F9D38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866470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DDB34-A444-AC47-803F-5C0D2E85D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7685CE-926B-ED47-BE9E-FA65006D4C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E7A14B-C39F-6845-B507-E6C27D1AE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04/02/2025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8461A-2CA5-9C43-BE32-7E938C3CD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39A6B-82D4-FA40-9BF2-3B5522C1D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759332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215C8-2F70-BA4E-AFC1-2D345E508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C1E8B-2AA2-DF40-A096-0F20FFA597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520B7B-023C-F549-8C1D-ABE1A60C50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D3FBAD-B739-3849-AE3A-878D05538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04/02/2025</a:t>
            </a:fld>
            <a:endParaRPr lang="en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D44275-9D2F-D540-98C7-790CF9E40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D65E1B-BDC3-5E40-B884-047D1EED5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96910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A4140-6F29-874E-83AA-5CBE2EB5C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1479D2-391E-3D47-9236-19E384C6B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87586E-75BA-BA45-8BC4-920EABE2A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EF321A-AC70-EF49-8FCC-46AA238979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A2D6C3-FD50-B64A-9FBE-62BB4E0DAF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462348-8F70-B14D-BE99-0C70F9FB2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04/02/2025</a:t>
            </a:fld>
            <a:endParaRPr lang="en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8A1FC1-9FD6-2546-BF32-F542B8245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87ADF1-7043-3943-9B86-91A5BFAAE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598242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22561-48E8-EE44-B6C8-58030750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EF9D8E-5CD9-FC4F-B6F4-C020B57E4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04/02/2025</a:t>
            </a:fld>
            <a:endParaRPr lang="en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FEC1-62B9-824C-822A-7AF12162A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9528D4-1EA2-B548-9AD9-1B7F8428E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18682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5A742A-4AF4-2543-813D-9C714AC99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04/02/2025</a:t>
            </a:fld>
            <a:endParaRPr lang="en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921CE1-9D2B-2843-8523-1F03F6B82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B24975-66A2-2B48-A7C4-BD60AEBFC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525301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92AEC-4239-8546-8CD5-EA687E733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761AE6-5F80-AA4C-9CB5-5F3A8FC8C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ABE359-5A99-DD4C-B0D3-25A48DB1C3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EB49FA-C8A1-2948-A5F0-3FC5D3054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04/02/2025</a:t>
            </a:fld>
            <a:endParaRPr lang="en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418EFC-7344-1549-8D73-BEF777EBA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730B34-6B03-2C4D-9648-5B35E449C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180756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BFACA-111A-D74A-AD16-129F183A4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E9030E-57F6-1141-BCB4-E951A80B43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E6E3DE-83F5-6541-8F19-ED9CDCBD37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AA7955-355C-0145-B0AA-A67AC9CBD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04/02/2025</a:t>
            </a:fld>
            <a:endParaRPr lang="en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6279E2-40E0-E74A-9196-0CFD2D075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684C6A-B901-5F4D-B2DF-14E4FBA1D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294541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8B3C3-C578-844B-AF87-F297E696D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4A91F7-A599-FB43-A586-0CC751004D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71F158-2512-A44D-A26D-54697C16E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04/02/2025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4F998-4F9B-804A-9F02-0F4D60108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1966B-9D23-6848-99CB-AB9C01AB6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629233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08C84E-89E4-D749-BF5D-C7AFF866AA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841363-9323-674F-A3CA-6D2AAEE611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4CFA2A-828B-5843-93AB-C4BBF9132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04/02/2025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FEFA42-7CDF-C24D-8B70-B191A9AEC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55325E-D7E8-9F48-B2BF-11C3640AB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021374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00B775-6F2A-A24E-B50A-4A3DE0E5C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ED5A98-EC46-7644-8DA8-92AFCEC357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9DDACC-C11C-8C47-8E0D-C4036CB53D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EFBB3-7FA6-3D49-B851-9472CC50247F}" type="datetimeFigureOut">
              <a:rPr lang="en-RU" smtClean="0"/>
              <a:t>04/02/2025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33BE82-33C8-7C44-81AF-AE353C01D0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79654-7902-ED4A-8D7C-93B21514F5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118521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hyperlink" Target="https://vk.com/anastasiyarudenko88" TargetMode="External"/><Relationship Id="rId7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hyperlink" Target="https://vk.com/id33103620" TargetMode="External"/><Relationship Id="rId9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C2C3183-3BA4-DC45-A563-EB07D8457435}"/>
              </a:ext>
            </a:extLst>
          </p:cNvPr>
          <p:cNvSpPr/>
          <p:nvPr/>
        </p:nvSpPr>
        <p:spPr>
          <a:xfrm>
            <a:off x="441434" y="1145628"/>
            <a:ext cx="11319642" cy="5370786"/>
          </a:xfrm>
          <a:prstGeom prst="roundRect">
            <a:avLst>
              <a:gd name="adj" fmla="val 5904"/>
            </a:avLst>
          </a:prstGeom>
          <a:solidFill>
            <a:srgbClr val="A72E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475A95-DB94-754D-B3E8-90058E167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2933" y="113255"/>
            <a:ext cx="1661510" cy="8642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B63974C-299F-3A42-928D-66554BBDC41B}"/>
              </a:ext>
            </a:extLst>
          </p:cNvPr>
          <p:cNvSpPr txBox="1"/>
          <p:nvPr/>
        </p:nvSpPr>
        <p:spPr>
          <a:xfrm>
            <a:off x="767255" y="1848585"/>
            <a:ext cx="59791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Всероссийский конкурсный отбор проектов </a:t>
            </a:r>
            <a:r>
              <a:rPr lang="en-US" sz="2400" dirty="0">
                <a:solidFill>
                  <a:schemeClr val="bg1"/>
                </a:solidFill>
              </a:rPr>
              <a:t/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ru-RU" sz="2400" dirty="0">
                <a:solidFill>
                  <a:schemeClr val="bg1"/>
                </a:solidFill>
              </a:rPr>
              <a:t>«Женщины за здоровое общество»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9B813D-2B66-114A-A35A-8916837DF786}"/>
              </a:ext>
            </a:extLst>
          </p:cNvPr>
          <p:cNvSpPr txBox="1"/>
          <p:nvPr/>
        </p:nvSpPr>
        <p:spPr>
          <a:xfrm>
            <a:off x="767255" y="2921934"/>
            <a:ext cx="9669968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700"/>
              </a:lnSpc>
            </a:pPr>
            <a:r>
              <a:rPr lang="ru-RU" sz="5400" dirty="0" smtClean="0">
                <a:solidFill>
                  <a:schemeClr val="bg1"/>
                </a:solidFill>
                <a:latin typeface="Playfair Display" pitchFamily="2" charset="-52"/>
              </a:rPr>
              <a:t>«Женщины за здоровый образ жизни»</a:t>
            </a:r>
            <a:endParaRPr lang="ru-RU" sz="4800" dirty="0">
              <a:solidFill>
                <a:schemeClr val="bg1"/>
              </a:solidFill>
              <a:latin typeface="Playfair Display" pitchFamily="2" charset="-5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9C0A55-CA0E-4A40-B358-6A83C9303414}"/>
              </a:ext>
            </a:extLst>
          </p:cNvPr>
          <p:cNvSpPr txBox="1"/>
          <p:nvPr/>
        </p:nvSpPr>
        <p:spPr>
          <a:xfrm>
            <a:off x="767255" y="5488042"/>
            <a:ext cx="110164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Руководитель команды: </a:t>
            </a:r>
            <a:r>
              <a:rPr lang="ru-RU" sz="2000" dirty="0" smtClean="0">
                <a:solidFill>
                  <a:schemeClr val="bg1"/>
                </a:solidFill>
              </a:rPr>
              <a:t>Руденко Анастасия Васильевна, Российская Федерация, Республика Крым,</a:t>
            </a:r>
          </a:p>
          <a:p>
            <a:r>
              <a:rPr lang="ru-RU" sz="2000" dirty="0">
                <a:solidFill>
                  <a:schemeClr val="bg1"/>
                </a:solidFill>
              </a:rPr>
              <a:t>п</a:t>
            </a:r>
            <a:r>
              <a:rPr lang="ru-RU" sz="2000" dirty="0" smtClean="0">
                <a:solidFill>
                  <a:schemeClr val="bg1"/>
                </a:solidFill>
              </a:rPr>
              <a:t>. Нижнегорский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E84038-B740-F244-89E0-809A1E3F117D}"/>
              </a:ext>
            </a:extLst>
          </p:cNvPr>
          <p:cNvSpPr txBox="1"/>
          <p:nvPr/>
        </p:nvSpPr>
        <p:spPr>
          <a:xfrm>
            <a:off x="767255" y="4523602"/>
            <a:ext cx="103361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>
                <a:solidFill>
                  <a:schemeClr val="bg1"/>
                </a:solidFill>
                <a:latin typeface="Playfair Display" pitchFamily="2" charset="-52"/>
              </a:rPr>
              <a:t>Социальные проекты взаимопомощи </a:t>
            </a:r>
            <a:endParaRPr lang="ru-RU" sz="3200" dirty="0">
              <a:solidFill>
                <a:schemeClr val="bg1"/>
              </a:solidFill>
              <a:latin typeface="Playfair Display" pitchFamily="2" charset="-52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022" y="2159422"/>
            <a:ext cx="2464421" cy="307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248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FA4AC9-FA2A-F546-B98E-179AC30F4925}"/>
              </a:ext>
            </a:extLst>
          </p:cNvPr>
          <p:cNvSpPr txBox="1"/>
          <p:nvPr/>
        </p:nvSpPr>
        <p:spPr>
          <a:xfrm>
            <a:off x="599090" y="588577"/>
            <a:ext cx="75103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err="1">
                <a:solidFill>
                  <a:srgbClr val="A72E88"/>
                </a:solidFill>
                <a:latin typeface="Playfair Display SemiBold" pitchFamily="2" charset="-52"/>
              </a:rPr>
              <a:t>Проблематизация</a:t>
            </a:r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. Актуальность проекта</a:t>
            </a:r>
          </a:p>
        </p:txBody>
      </p:sp>
      <p:sp>
        <p:nvSpPr>
          <p:cNvPr id="8" name="Прямоугольник: скругленные углы 5">
            <a:extLst>
              <a:ext uri="{FF2B5EF4-FFF2-40B4-BE49-F238E27FC236}">
                <a16:creationId xmlns:a16="http://schemas.microsoft.com/office/drawing/2014/main" id="{9F6E69A9-5301-7B4E-92FA-1F8457768E3C}"/>
              </a:ext>
            </a:extLst>
          </p:cNvPr>
          <p:cNvSpPr/>
          <p:nvPr/>
        </p:nvSpPr>
        <p:spPr>
          <a:xfrm>
            <a:off x="599090" y="1266674"/>
            <a:ext cx="9315619" cy="5199439"/>
          </a:xfrm>
          <a:prstGeom prst="roundRect">
            <a:avLst>
              <a:gd name="adj" fmla="val 6704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910EEE-BC29-304B-9E47-CEEC63703760}"/>
              </a:ext>
            </a:extLst>
          </p:cNvPr>
          <p:cNvSpPr txBox="1"/>
          <p:nvPr/>
        </p:nvSpPr>
        <p:spPr>
          <a:xfrm>
            <a:off x="1638880" y="2064514"/>
            <a:ext cx="8158263" cy="92333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Общественное </a:t>
            </a:r>
            <a:r>
              <a:rPr lang="ru-RU" dirty="0">
                <a:solidFill>
                  <a:schemeClr val="bg1"/>
                </a:solidFill>
              </a:rPr>
              <a:t>внимание должно переместиться на формирование и пропаганду способов здорового образа жизни, основанных не столько на медицинских, сколько на культурных, социальных и экологических факторах.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9DE830-45A8-874C-AFAB-3F5290048970}"/>
              </a:ext>
            </a:extLst>
          </p:cNvPr>
          <p:cNvSpPr txBox="1"/>
          <p:nvPr/>
        </p:nvSpPr>
        <p:spPr>
          <a:xfrm>
            <a:off x="1638880" y="3402452"/>
            <a:ext cx="81582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Сохранение </a:t>
            </a:r>
            <a:r>
              <a:rPr lang="ru-RU" dirty="0">
                <a:solidFill>
                  <a:schemeClr val="bg1"/>
                </a:solidFill>
              </a:rPr>
              <a:t>здоровья - многокомпонентный процесс, и именно женщина выступает гарантом ЗОЖ, начиная от семьи, где она влияет на активный отдых, характер питания, занимается организацией досуга и служит примером детям, заканчивая более крупными сообществами района.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56765F-582D-8346-8EDF-C67D0745B7AB}"/>
              </a:ext>
            </a:extLst>
          </p:cNvPr>
          <p:cNvSpPr txBox="1"/>
          <p:nvPr/>
        </p:nvSpPr>
        <p:spPr>
          <a:xfrm>
            <a:off x="1612097" y="4910147"/>
            <a:ext cx="80282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Реализация </a:t>
            </a:r>
            <a:r>
              <a:rPr lang="ru-RU" dirty="0">
                <a:solidFill>
                  <a:schemeClr val="bg1"/>
                </a:solidFill>
              </a:rPr>
              <a:t>данного проекта направлена на </a:t>
            </a:r>
            <a:r>
              <a:rPr lang="ru-RU" dirty="0" smtClean="0">
                <a:solidFill>
                  <a:schemeClr val="bg1"/>
                </a:solidFill>
              </a:rPr>
              <a:t>пропаганду и внедрение спортивного </a:t>
            </a:r>
            <a:r>
              <a:rPr lang="ru-RU" dirty="0">
                <a:solidFill>
                  <a:schemeClr val="bg1"/>
                </a:solidFill>
              </a:rPr>
              <a:t>досуга, улучшения физического </a:t>
            </a:r>
            <a:r>
              <a:rPr lang="ru-RU" dirty="0" smtClean="0">
                <a:solidFill>
                  <a:schemeClr val="bg1"/>
                </a:solidFill>
              </a:rPr>
              <a:t>здоровья </a:t>
            </a:r>
            <a:r>
              <a:rPr lang="ru-RU" dirty="0">
                <a:solidFill>
                  <a:schemeClr val="bg1"/>
                </a:solidFill>
              </a:rPr>
              <a:t>женщин, </a:t>
            </a:r>
            <a:r>
              <a:rPr lang="ru-RU" dirty="0" smtClean="0">
                <a:solidFill>
                  <a:schemeClr val="bg1"/>
                </a:solidFill>
              </a:rPr>
              <a:t>популяризация </a:t>
            </a:r>
            <a:r>
              <a:rPr lang="ru-RU" dirty="0">
                <a:solidFill>
                  <a:schemeClr val="bg1"/>
                </a:solidFill>
              </a:rPr>
              <a:t>здорового образа жизни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C306F3-43A5-3A4C-BCD8-D0207E3A747A}"/>
              </a:ext>
            </a:extLst>
          </p:cNvPr>
          <p:cNvSpPr txBox="1"/>
          <p:nvPr/>
        </p:nvSpPr>
        <p:spPr>
          <a:xfrm>
            <a:off x="919978" y="1889648"/>
            <a:ext cx="5469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Dita Sweet" panose="02000503090000020004" pitchFamily="50" charset="0"/>
              </a:rPr>
              <a:t>1</a:t>
            </a:r>
            <a:r>
              <a:rPr lang="ru-RU" sz="5400" dirty="0">
                <a:solidFill>
                  <a:schemeClr val="bg1"/>
                </a:solidFill>
                <a:latin typeface="Dita Sweet" panose="02000503090000020004" pitchFamily="50" charset="0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CF2911-A4F6-6F4B-94D7-5D790B8B48F4}"/>
              </a:ext>
            </a:extLst>
          </p:cNvPr>
          <p:cNvSpPr txBox="1"/>
          <p:nvPr/>
        </p:nvSpPr>
        <p:spPr>
          <a:xfrm>
            <a:off x="953858" y="3254498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chemeClr val="bg1"/>
                </a:solidFill>
                <a:latin typeface="Dita Sweet" panose="02000503090000020004" pitchFamily="50" charset="0"/>
              </a:rPr>
              <a:t>2.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0AB43A-6FF0-EC46-A91F-70C0BBFB8398}"/>
              </a:ext>
            </a:extLst>
          </p:cNvPr>
          <p:cNvSpPr txBox="1"/>
          <p:nvPr/>
        </p:nvSpPr>
        <p:spPr>
          <a:xfrm>
            <a:off x="936912" y="4744304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chemeClr val="bg1"/>
                </a:solidFill>
                <a:latin typeface="Dita Sweet" panose="02000503090000020004" pitchFamily="50" charset="0"/>
              </a:rPr>
              <a:t>3.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6980" y="2103324"/>
            <a:ext cx="2246355" cy="280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55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BFE4FB-DBD4-3046-8961-57C86C99613F}"/>
              </a:ext>
            </a:extLst>
          </p:cNvPr>
          <p:cNvSpPr txBox="1"/>
          <p:nvPr/>
        </p:nvSpPr>
        <p:spPr>
          <a:xfrm>
            <a:off x="599090" y="588577"/>
            <a:ext cx="35686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Целевая аудитория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3FE0D1-C6A5-C04E-AEFC-D4902E28A74D}"/>
              </a:ext>
            </a:extLst>
          </p:cNvPr>
          <p:cNvSpPr txBox="1"/>
          <p:nvPr/>
        </p:nvSpPr>
        <p:spPr>
          <a:xfrm>
            <a:off x="599090" y="1545021"/>
            <a:ext cx="77076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Женщины в возрасте от 15 до 49 лет (репродуктивный возраст) всех слоев населения.</a:t>
            </a:r>
            <a:endParaRPr lang="ru-RU" sz="20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061" y="945931"/>
            <a:ext cx="4772025" cy="596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22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FD9C88-5035-B741-9EF2-4D25C8FCEB64}"/>
              </a:ext>
            </a:extLst>
          </p:cNvPr>
          <p:cNvSpPr txBox="1"/>
          <p:nvPr/>
        </p:nvSpPr>
        <p:spPr>
          <a:xfrm>
            <a:off x="599090" y="588577"/>
            <a:ext cx="625042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Стадия проекта. Зрелость проекта</a:t>
            </a:r>
          </a:p>
          <a:p>
            <a:endParaRPr lang="ru-RU" sz="2800" dirty="0">
              <a:solidFill>
                <a:srgbClr val="A72E88"/>
              </a:solidFill>
              <a:latin typeface="Playfair Display SemiBold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9E9D96-F053-B14C-97B3-0191C1B7F1A9}"/>
              </a:ext>
            </a:extLst>
          </p:cNvPr>
          <p:cNvSpPr txBox="1"/>
          <p:nvPr/>
        </p:nvSpPr>
        <p:spPr>
          <a:xfrm>
            <a:off x="1039528" y="1918069"/>
            <a:ext cx="102906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000" dirty="0" smtClean="0"/>
              <a:t>Пилотный проект</a:t>
            </a:r>
            <a:r>
              <a:rPr lang="ru-RU" sz="2000" dirty="0"/>
              <a:t>,</a:t>
            </a:r>
            <a:r>
              <a:rPr lang="ru-RU" sz="2000" dirty="0" smtClean="0"/>
              <a:t> </a:t>
            </a:r>
            <a:r>
              <a:rPr lang="ru-RU" sz="2000" dirty="0"/>
              <a:t>не </a:t>
            </a:r>
            <a:r>
              <a:rPr lang="ru-RU" sz="2000" dirty="0" smtClean="0"/>
              <a:t>реализован</a:t>
            </a:r>
            <a:endParaRPr lang="ru-RU" sz="2000" dirty="0"/>
          </a:p>
        </p:txBody>
      </p:sp>
      <p:sp>
        <p:nvSpPr>
          <p:cNvPr id="8" name="Овал 2">
            <a:extLst>
              <a:ext uri="{FF2B5EF4-FFF2-40B4-BE49-F238E27FC236}">
                <a16:creationId xmlns:a16="http://schemas.microsoft.com/office/drawing/2014/main" id="{A17177B6-1C68-8E47-9657-8BC211F975BA}"/>
              </a:ext>
            </a:extLst>
          </p:cNvPr>
          <p:cNvSpPr/>
          <p:nvPr/>
        </p:nvSpPr>
        <p:spPr>
          <a:xfrm>
            <a:off x="707844" y="1983217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049" y="1223001"/>
            <a:ext cx="4327832" cy="5407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778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D0987B-83B4-AA46-BFCD-AB6618EC16FA}"/>
              </a:ext>
            </a:extLst>
          </p:cNvPr>
          <p:cNvSpPr txBox="1"/>
          <p:nvPr/>
        </p:nvSpPr>
        <p:spPr>
          <a:xfrm>
            <a:off x="599090" y="588577"/>
            <a:ext cx="72266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Миссия проекта. Цели и задачи проекта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9C69FB-0247-0B45-B74E-CC7C827B27CE}"/>
              </a:ext>
            </a:extLst>
          </p:cNvPr>
          <p:cNvSpPr txBox="1"/>
          <p:nvPr/>
        </p:nvSpPr>
        <p:spPr>
          <a:xfrm>
            <a:off x="599090" y="1301123"/>
            <a:ext cx="110787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В современном мире здоровье является универсальной ценностью, и сегодня обществу нужны не только образованные, но физически здоровые люди. Здоровье - капитал, без которого человек не может полноценно участвовать ни в профессиональной, ни в социальной жизни, поэтому так важно, чтобы общественное внимание должно переместиться на формирование и пропаганду способов здорового образа </a:t>
            </a:r>
            <a:r>
              <a:rPr lang="ru-RU" dirty="0" smtClean="0"/>
              <a:t>жизни.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78B6A2-483B-5041-9AAB-37FF081A67F6}"/>
              </a:ext>
            </a:extLst>
          </p:cNvPr>
          <p:cNvSpPr txBox="1"/>
          <p:nvPr/>
        </p:nvSpPr>
        <p:spPr>
          <a:xfrm>
            <a:off x="787531" y="3199152"/>
            <a:ext cx="5469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rgbClr val="A72E88"/>
                </a:solidFill>
                <a:latin typeface="Dita Sweet" panose="02000503090000020004" pitchFamily="50" charset="0"/>
              </a:rPr>
              <a:t>1</a:t>
            </a:r>
            <a:r>
              <a:rPr lang="ru-RU" sz="5400" dirty="0">
                <a:solidFill>
                  <a:srgbClr val="A72E88"/>
                </a:solidFill>
                <a:latin typeface="Dita Sweet" panose="02000503090000020004" pitchFamily="50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D018C-C8C8-FC47-9904-8EE67C111AE9}"/>
              </a:ext>
            </a:extLst>
          </p:cNvPr>
          <p:cNvSpPr txBox="1"/>
          <p:nvPr/>
        </p:nvSpPr>
        <p:spPr>
          <a:xfrm>
            <a:off x="764348" y="4004909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A72E88"/>
                </a:solidFill>
                <a:latin typeface="Dita Sweet" panose="02000503090000020004" pitchFamily="50" charset="0"/>
              </a:rPr>
              <a:t>2.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3663EC-3DC1-1547-9D13-5F13AA9CB760}"/>
              </a:ext>
            </a:extLst>
          </p:cNvPr>
          <p:cNvSpPr txBox="1"/>
          <p:nvPr/>
        </p:nvSpPr>
        <p:spPr>
          <a:xfrm>
            <a:off x="787531" y="5622578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A72E88"/>
                </a:solidFill>
                <a:latin typeface="Dita Sweet" panose="02000503090000020004" pitchFamily="50" charset="0"/>
              </a:rPr>
              <a:t>3.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3A1142-CF42-E546-891A-29A412372602}"/>
              </a:ext>
            </a:extLst>
          </p:cNvPr>
          <p:cNvSpPr txBox="1"/>
          <p:nvPr/>
        </p:nvSpPr>
        <p:spPr>
          <a:xfrm>
            <a:off x="5358432" y="3246122"/>
            <a:ext cx="5469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rgbClr val="B9D04A"/>
                </a:solidFill>
                <a:latin typeface="Dita Sweet" panose="02000503090000020004" pitchFamily="50" charset="0"/>
              </a:rPr>
              <a:t>1</a:t>
            </a:r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C7FB12-663E-BB45-B0AE-A412BADB16B3}"/>
              </a:ext>
            </a:extLst>
          </p:cNvPr>
          <p:cNvSpPr txBox="1"/>
          <p:nvPr/>
        </p:nvSpPr>
        <p:spPr>
          <a:xfrm>
            <a:off x="5406088" y="3988306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solidFill>
                  <a:srgbClr val="B9D04A"/>
                </a:solidFill>
                <a:latin typeface="Dita Sweet" panose="02000503090000020004" pitchFamily="50" charset="0"/>
              </a:rPr>
              <a:t>2.</a:t>
            </a:r>
            <a:endParaRPr lang="ru-RU" sz="5400" dirty="0">
              <a:solidFill>
                <a:srgbClr val="B9D04A"/>
              </a:solidFill>
              <a:latin typeface="Dita Sweet" panose="02000503090000020004" pitchFamily="50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AF7BDC-95D7-3642-91FF-A8B00E650BBC}"/>
              </a:ext>
            </a:extLst>
          </p:cNvPr>
          <p:cNvSpPr txBox="1"/>
          <p:nvPr/>
        </p:nvSpPr>
        <p:spPr>
          <a:xfrm>
            <a:off x="5361093" y="4821707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3.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A06FC8-20DC-1442-B6F9-1D752E470FFA}"/>
              </a:ext>
            </a:extLst>
          </p:cNvPr>
          <p:cNvSpPr txBox="1"/>
          <p:nvPr/>
        </p:nvSpPr>
        <p:spPr>
          <a:xfrm>
            <a:off x="786088" y="2534664"/>
            <a:ext cx="26773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Playfair Display SemiBold" pitchFamily="2" charset="-52"/>
              </a:rPr>
              <a:t>Цели и задачи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AEF22A-80F6-934F-814E-7A34502A8484}"/>
              </a:ext>
            </a:extLst>
          </p:cNvPr>
          <p:cNvSpPr txBox="1"/>
          <p:nvPr/>
        </p:nvSpPr>
        <p:spPr>
          <a:xfrm>
            <a:off x="1430204" y="3346730"/>
            <a:ext cx="3541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</a:t>
            </a:r>
            <a:r>
              <a:rPr lang="ru-RU" dirty="0" smtClean="0"/>
              <a:t>родвижение </a:t>
            </a:r>
            <a:r>
              <a:rPr lang="ru-RU" dirty="0"/>
              <a:t>идеи здорового образа жизни.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A45BA0-D4B1-6C43-A815-242F5EBF451D}"/>
              </a:ext>
            </a:extLst>
          </p:cNvPr>
          <p:cNvSpPr txBox="1"/>
          <p:nvPr/>
        </p:nvSpPr>
        <p:spPr>
          <a:xfrm>
            <a:off x="1430204" y="4175376"/>
            <a:ext cx="38832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Разработка </a:t>
            </a:r>
            <a:r>
              <a:rPr lang="ru-RU" dirty="0"/>
              <a:t>и реализация комплекса мер по пропаганде здорового образа жизни и повышению уровня культуры здорового образа жизни среди </a:t>
            </a:r>
            <a:r>
              <a:rPr lang="ru-RU" dirty="0" smtClean="0"/>
              <a:t>женщин</a:t>
            </a:r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02AC18-941A-574F-8D29-652E047DEC2E}"/>
              </a:ext>
            </a:extLst>
          </p:cNvPr>
          <p:cNvSpPr txBox="1"/>
          <p:nvPr/>
        </p:nvSpPr>
        <p:spPr>
          <a:xfrm>
            <a:off x="1424850" y="5745037"/>
            <a:ext cx="39188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Вовлечение женщин </a:t>
            </a:r>
            <a:r>
              <a:rPr lang="ru-RU" dirty="0"/>
              <a:t>в мероприятия по пропаганде основ здорового образа жизни.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3B1BA54-CEA8-324D-A51C-67190010D735}"/>
              </a:ext>
            </a:extLst>
          </p:cNvPr>
          <p:cNvSpPr txBox="1"/>
          <p:nvPr/>
        </p:nvSpPr>
        <p:spPr>
          <a:xfrm>
            <a:off x="6139543" y="3346730"/>
            <a:ext cx="55383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Формирование </a:t>
            </a:r>
            <a:r>
              <a:rPr lang="ru-RU" dirty="0"/>
              <a:t>устойчивой мотивации к сохранению и укреплению женского </a:t>
            </a:r>
            <a:r>
              <a:rPr lang="ru-RU" dirty="0" smtClean="0"/>
              <a:t>здоровья</a:t>
            </a:r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EC083BC-A197-F644-8276-D16BE958C6FF}"/>
              </a:ext>
            </a:extLst>
          </p:cNvPr>
          <p:cNvSpPr txBox="1"/>
          <p:nvPr/>
        </p:nvSpPr>
        <p:spPr>
          <a:xfrm>
            <a:off x="6139543" y="4175376"/>
            <a:ext cx="5238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Информирование </a:t>
            </a:r>
            <a:r>
              <a:rPr lang="ru-RU" dirty="0" smtClean="0"/>
              <a:t>женщин </a:t>
            </a:r>
            <a:r>
              <a:rPr lang="ru-RU" dirty="0"/>
              <a:t>о важности ведения здорового образа жизни и диспансеризации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3142D69-389E-FA41-B6F5-C90265FC495B}"/>
              </a:ext>
            </a:extLst>
          </p:cNvPr>
          <p:cNvSpPr txBox="1"/>
          <p:nvPr/>
        </p:nvSpPr>
        <p:spPr>
          <a:xfrm>
            <a:off x="6139542" y="5051968"/>
            <a:ext cx="4931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Вовлечение </a:t>
            </a:r>
            <a:r>
              <a:rPr lang="ru-RU" dirty="0" smtClean="0"/>
              <a:t>женщин </a:t>
            </a:r>
            <a:r>
              <a:rPr lang="ru-RU" dirty="0"/>
              <a:t>в заботу о здоровье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9715" y="4104665"/>
            <a:ext cx="2159167" cy="2697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707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690254-2E86-BE45-BDF3-C531AFA98911}"/>
              </a:ext>
            </a:extLst>
          </p:cNvPr>
          <p:cNvSpPr txBox="1"/>
          <p:nvPr/>
        </p:nvSpPr>
        <p:spPr>
          <a:xfrm>
            <a:off x="599090" y="588577"/>
            <a:ext cx="253146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Суть проекта</a:t>
            </a:r>
          </a:p>
          <a:p>
            <a:endParaRPr lang="ru-RU" sz="2800" dirty="0">
              <a:solidFill>
                <a:srgbClr val="A72E88"/>
              </a:solidFill>
              <a:latin typeface="Playfair Display SemiBold" pitchFamily="2" charset="-52"/>
            </a:endParaRPr>
          </a:p>
        </p:txBody>
      </p:sp>
      <p:sp>
        <p:nvSpPr>
          <p:cNvPr id="8" name="Прямоугольник: скругленные углы 11">
            <a:extLst>
              <a:ext uri="{FF2B5EF4-FFF2-40B4-BE49-F238E27FC236}">
                <a16:creationId xmlns:a16="http://schemas.microsoft.com/office/drawing/2014/main" id="{A94B22EA-478D-ED42-A6D1-AF33314DED96}"/>
              </a:ext>
            </a:extLst>
          </p:cNvPr>
          <p:cNvSpPr/>
          <p:nvPr/>
        </p:nvSpPr>
        <p:spPr>
          <a:xfrm>
            <a:off x="768317" y="1233413"/>
            <a:ext cx="9658564" cy="1526404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Разработка модели пропаганды ЗОЖ, выработка знаний и умений, навыков сохранения и укрепления здоровья, безопасного и ответственного поведения, приобщение к физкультуре и спорту, обучение умению противостоять разрушительным для здоровья формам поведения</a:t>
            </a:r>
          </a:p>
        </p:txBody>
      </p:sp>
      <p:sp>
        <p:nvSpPr>
          <p:cNvPr id="9" name="Прямоугольник: скругленные углы 15">
            <a:extLst>
              <a:ext uri="{FF2B5EF4-FFF2-40B4-BE49-F238E27FC236}">
                <a16:creationId xmlns:a16="http://schemas.microsoft.com/office/drawing/2014/main" id="{BEB46AAA-30A5-DB41-83AD-72BC9CB91D2F}"/>
              </a:ext>
            </a:extLst>
          </p:cNvPr>
          <p:cNvSpPr/>
          <p:nvPr/>
        </p:nvSpPr>
        <p:spPr>
          <a:xfrm>
            <a:off x="1864821" y="2993239"/>
            <a:ext cx="9658564" cy="1150475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Организация </a:t>
            </a:r>
            <a:r>
              <a:rPr lang="ru-RU" dirty="0"/>
              <a:t>семейных спортивных праздников, как средства укрепления семейных </a:t>
            </a:r>
            <a:r>
              <a:rPr lang="ru-RU" dirty="0" smtClean="0"/>
              <a:t>ценностей</a:t>
            </a:r>
            <a:endParaRPr lang="ru-RU" dirty="0"/>
          </a:p>
        </p:txBody>
      </p:sp>
      <p:sp>
        <p:nvSpPr>
          <p:cNvPr id="10" name="Прямоугольник: скругленные углы 16">
            <a:extLst>
              <a:ext uri="{FF2B5EF4-FFF2-40B4-BE49-F238E27FC236}">
                <a16:creationId xmlns:a16="http://schemas.microsoft.com/office/drawing/2014/main" id="{67F45B01-050D-CE47-83F2-B1A6474A87AF}"/>
              </a:ext>
            </a:extLst>
          </p:cNvPr>
          <p:cNvSpPr/>
          <p:nvPr/>
        </p:nvSpPr>
        <p:spPr>
          <a:xfrm>
            <a:off x="2259495" y="4660540"/>
            <a:ext cx="9658564" cy="1150475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Сотрудничество </a:t>
            </a:r>
            <a:r>
              <a:rPr lang="ru-RU" dirty="0"/>
              <a:t>с партнёрскими учреждениями и организациями для совместной деятельности по пропаганде здорового образа </a:t>
            </a:r>
            <a:r>
              <a:rPr lang="ru-RU" dirty="0" smtClean="0"/>
              <a:t>жизни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62" y="3954580"/>
            <a:ext cx="2050733" cy="256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397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E5D33E-8624-9F40-B0DC-F3E78C924CAB}"/>
              </a:ext>
            </a:extLst>
          </p:cNvPr>
          <p:cNvSpPr txBox="1"/>
          <p:nvPr/>
        </p:nvSpPr>
        <p:spPr>
          <a:xfrm>
            <a:off x="599090" y="588577"/>
            <a:ext cx="343235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Механика проекта</a:t>
            </a:r>
          </a:p>
          <a:p>
            <a:endParaRPr lang="ru-RU" sz="2800" dirty="0">
              <a:solidFill>
                <a:srgbClr val="A72E88"/>
              </a:solidFill>
              <a:latin typeface="Playfair Display SemiBold" pitchFamily="2" charset="-52"/>
            </a:endParaRPr>
          </a:p>
        </p:txBody>
      </p:sp>
      <p:sp>
        <p:nvSpPr>
          <p:cNvPr id="8" name="Прямоугольник: скругленные углы 6">
            <a:extLst>
              <a:ext uri="{FF2B5EF4-FFF2-40B4-BE49-F238E27FC236}">
                <a16:creationId xmlns:a16="http://schemas.microsoft.com/office/drawing/2014/main" id="{89879918-B16C-1F4D-A71E-A636346F56B4}"/>
              </a:ext>
            </a:extLst>
          </p:cNvPr>
          <p:cNvSpPr/>
          <p:nvPr/>
        </p:nvSpPr>
        <p:spPr>
          <a:xfrm>
            <a:off x="599090" y="1319349"/>
            <a:ext cx="4845269" cy="2947851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r>
              <a:rPr lang="ru-RU" dirty="0" smtClean="0"/>
              <a:t>Реализация </a:t>
            </a:r>
            <a:r>
              <a:rPr lang="ru-RU" dirty="0"/>
              <a:t>проекта повысит качество </a:t>
            </a:r>
            <a:r>
              <a:rPr lang="ru-RU" dirty="0" smtClean="0"/>
              <a:t>жизни </a:t>
            </a:r>
            <a:r>
              <a:rPr lang="ru-RU" dirty="0"/>
              <a:t>жителей через физическую активность, поможет сформировать культуру спортивной жизни, социальную активность семей, приведёт к позитивному эмоциональному настрою граждан, что снизит социальную </a:t>
            </a:r>
            <a:r>
              <a:rPr lang="ru-RU" dirty="0" smtClean="0"/>
              <a:t>напряженность.</a:t>
            </a:r>
            <a:endParaRPr lang="ru-RU" dirty="0"/>
          </a:p>
        </p:txBody>
      </p:sp>
      <p:sp>
        <p:nvSpPr>
          <p:cNvPr id="9" name="Прямоугольник: скругленные углы 7">
            <a:extLst>
              <a:ext uri="{FF2B5EF4-FFF2-40B4-BE49-F238E27FC236}">
                <a16:creationId xmlns:a16="http://schemas.microsoft.com/office/drawing/2014/main" id="{C99722BC-85BA-A140-9E9E-71C5F0D0B7CC}"/>
              </a:ext>
            </a:extLst>
          </p:cNvPr>
          <p:cNvSpPr/>
          <p:nvPr/>
        </p:nvSpPr>
        <p:spPr>
          <a:xfrm>
            <a:off x="5559973" y="1449977"/>
            <a:ext cx="6032938" cy="2817223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r>
              <a:rPr lang="ru-RU" dirty="0"/>
              <a:t>Инструменты:</a:t>
            </a:r>
          </a:p>
          <a:p>
            <a:r>
              <a:rPr lang="ru-RU" dirty="0"/>
              <a:t>1. З</a:t>
            </a:r>
            <a:r>
              <a:rPr lang="ru-RU" dirty="0" smtClean="0"/>
              <a:t>аключение </a:t>
            </a:r>
            <a:r>
              <a:rPr lang="ru-RU" dirty="0"/>
              <a:t>соглашений с заинтересованными организациями по реализации </a:t>
            </a:r>
            <a:r>
              <a:rPr lang="ru-RU" dirty="0" smtClean="0"/>
              <a:t>проекта</a:t>
            </a:r>
          </a:p>
          <a:p>
            <a:r>
              <a:rPr lang="ru-RU" dirty="0"/>
              <a:t>2. </a:t>
            </a:r>
            <a:r>
              <a:rPr lang="ru-RU" dirty="0" smtClean="0"/>
              <a:t>Образование </a:t>
            </a:r>
            <a:r>
              <a:rPr lang="ru-RU" dirty="0" smtClean="0"/>
              <a:t>групп (клубов, </a:t>
            </a:r>
            <a:r>
              <a:rPr lang="ru-RU" dirty="0" smtClean="0"/>
              <a:t>школ) </a:t>
            </a:r>
            <a:r>
              <a:rPr lang="ru-RU" dirty="0" smtClean="0"/>
              <a:t>по </a:t>
            </a:r>
            <a:r>
              <a:rPr lang="ru-RU" dirty="0" smtClean="0"/>
              <a:t>формированию установки на здоровый образ жизни</a:t>
            </a:r>
          </a:p>
          <a:p>
            <a:r>
              <a:rPr lang="ru-RU" dirty="0" smtClean="0"/>
              <a:t>3</a:t>
            </a:r>
            <a:r>
              <a:rPr lang="ru-RU" dirty="0"/>
              <a:t>. </a:t>
            </a:r>
            <a:r>
              <a:rPr lang="ru-RU" dirty="0" smtClean="0"/>
              <a:t>Организация семейных </a:t>
            </a:r>
            <a:r>
              <a:rPr lang="ru-RU" dirty="0"/>
              <a:t>спортивных </a:t>
            </a:r>
            <a:r>
              <a:rPr lang="ru-RU" dirty="0" smtClean="0"/>
              <a:t>праздников, </a:t>
            </a:r>
            <a:r>
              <a:rPr lang="ru-RU" dirty="0"/>
              <a:t>творческих </a:t>
            </a:r>
            <a:r>
              <a:rPr lang="ru-RU" dirty="0" smtClean="0"/>
              <a:t>занятий </a:t>
            </a:r>
          </a:p>
          <a:p>
            <a:r>
              <a:rPr lang="ru-RU" dirty="0" smtClean="0"/>
              <a:t>4. Создание интернет площадки по информированию, пропаганде здорового образа жизни</a:t>
            </a:r>
            <a:endParaRPr lang="ru-RU" dirty="0"/>
          </a:p>
        </p:txBody>
      </p:sp>
      <p:sp>
        <p:nvSpPr>
          <p:cNvPr id="10" name="Прямоугольник: скругленные углы 8">
            <a:extLst>
              <a:ext uri="{FF2B5EF4-FFF2-40B4-BE49-F238E27FC236}">
                <a16:creationId xmlns:a16="http://schemas.microsoft.com/office/drawing/2014/main" id="{2FEE36DE-3F0A-2C4F-8F97-DC06DFD1A9D9}"/>
              </a:ext>
            </a:extLst>
          </p:cNvPr>
          <p:cNvSpPr/>
          <p:nvPr/>
        </p:nvSpPr>
        <p:spPr>
          <a:xfrm>
            <a:off x="599090" y="4398056"/>
            <a:ext cx="9629127" cy="2346689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r>
              <a:rPr lang="ru-RU" dirty="0"/>
              <a:t>Последовательность:</a:t>
            </a:r>
          </a:p>
          <a:p>
            <a:r>
              <a:rPr lang="ru-RU" dirty="0"/>
              <a:t>1. Проведение лекций «Основы здорового образа жизни», «Спорт - норма жизни</a:t>
            </a:r>
            <a:r>
              <a:rPr lang="ru-RU" dirty="0" smtClean="0"/>
              <a:t>» и т.д.</a:t>
            </a:r>
          </a:p>
          <a:p>
            <a:r>
              <a:rPr lang="ru-RU" dirty="0" smtClean="0"/>
              <a:t>2</a:t>
            </a:r>
            <a:r>
              <a:rPr lang="ru-RU" dirty="0"/>
              <a:t>. </a:t>
            </a:r>
            <a:r>
              <a:rPr lang="ru-RU" dirty="0" smtClean="0"/>
              <a:t>Взаимодействие с руководителями спорт – клубов, знакомство </a:t>
            </a:r>
            <a:r>
              <a:rPr lang="ru-RU" dirty="0"/>
              <a:t>с новостями о </a:t>
            </a:r>
            <a:r>
              <a:rPr lang="ru-RU" dirty="0" smtClean="0"/>
              <a:t>реализации проекта, распространение </a:t>
            </a:r>
            <a:r>
              <a:rPr lang="ru-RU" dirty="0"/>
              <a:t>видео с упражнениями для домашних тренировок, практические советы по правильному </a:t>
            </a:r>
            <a:r>
              <a:rPr lang="ru-RU" dirty="0" smtClean="0"/>
              <a:t>питанию</a:t>
            </a:r>
          </a:p>
          <a:p>
            <a:r>
              <a:rPr lang="ru-RU" dirty="0" smtClean="0"/>
              <a:t>3</a:t>
            </a:r>
            <a:r>
              <a:rPr lang="ru-RU" dirty="0"/>
              <a:t>. В дальнейшем работа спортивно-оздоровительных групп, клубов продолжится, посещение будет доступно всем желающим, предусматривается организация выездных мероприятий.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2469" y="4551908"/>
            <a:ext cx="1527113" cy="190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858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2DB4CB-73D1-2148-924A-D3D1A20C3243}"/>
              </a:ext>
            </a:extLst>
          </p:cNvPr>
          <p:cNvSpPr txBox="1"/>
          <p:nvPr/>
        </p:nvSpPr>
        <p:spPr>
          <a:xfrm>
            <a:off x="599090" y="588577"/>
            <a:ext cx="56060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Основные результаты проекта</a:t>
            </a:r>
          </a:p>
        </p:txBody>
      </p:sp>
      <p:sp>
        <p:nvSpPr>
          <p:cNvPr id="8" name="Овал 9">
            <a:extLst>
              <a:ext uri="{FF2B5EF4-FFF2-40B4-BE49-F238E27FC236}">
                <a16:creationId xmlns:a16="http://schemas.microsoft.com/office/drawing/2014/main" id="{95A6727E-4E54-5049-AD3F-7E4D733BE664}"/>
              </a:ext>
            </a:extLst>
          </p:cNvPr>
          <p:cNvSpPr/>
          <p:nvPr/>
        </p:nvSpPr>
        <p:spPr>
          <a:xfrm>
            <a:off x="707843" y="1491060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10">
            <a:extLst>
              <a:ext uri="{FF2B5EF4-FFF2-40B4-BE49-F238E27FC236}">
                <a16:creationId xmlns:a16="http://schemas.microsoft.com/office/drawing/2014/main" id="{F97F9C59-89C4-ED46-BC9F-0D3E4EABDB46}"/>
              </a:ext>
            </a:extLst>
          </p:cNvPr>
          <p:cNvSpPr/>
          <p:nvPr/>
        </p:nvSpPr>
        <p:spPr>
          <a:xfrm>
            <a:off x="707844" y="2464031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11">
            <a:extLst>
              <a:ext uri="{FF2B5EF4-FFF2-40B4-BE49-F238E27FC236}">
                <a16:creationId xmlns:a16="http://schemas.microsoft.com/office/drawing/2014/main" id="{0B50C7FF-C535-C04C-BB21-B8312DB0B06A}"/>
              </a:ext>
            </a:extLst>
          </p:cNvPr>
          <p:cNvSpPr/>
          <p:nvPr/>
        </p:nvSpPr>
        <p:spPr>
          <a:xfrm>
            <a:off x="707844" y="3229924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2">
            <a:extLst>
              <a:ext uri="{FF2B5EF4-FFF2-40B4-BE49-F238E27FC236}">
                <a16:creationId xmlns:a16="http://schemas.microsoft.com/office/drawing/2014/main" id="{1A11A1F6-0531-364A-AD8A-E589334E16B2}"/>
              </a:ext>
            </a:extLst>
          </p:cNvPr>
          <p:cNvSpPr/>
          <p:nvPr/>
        </p:nvSpPr>
        <p:spPr>
          <a:xfrm>
            <a:off x="718045" y="3995817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3">
            <a:extLst>
              <a:ext uri="{FF2B5EF4-FFF2-40B4-BE49-F238E27FC236}">
                <a16:creationId xmlns:a16="http://schemas.microsoft.com/office/drawing/2014/main" id="{D73557A0-38A9-CB4B-B14C-F1430907911C}"/>
              </a:ext>
            </a:extLst>
          </p:cNvPr>
          <p:cNvSpPr/>
          <p:nvPr/>
        </p:nvSpPr>
        <p:spPr>
          <a:xfrm>
            <a:off x="707844" y="4799034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678E1D-1ED6-9A49-824B-A22693BFE844}"/>
              </a:ext>
            </a:extLst>
          </p:cNvPr>
          <p:cNvSpPr txBox="1"/>
          <p:nvPr/>
        </p:nvSpPr>
        <p:spPr>
          <a:xfrm>
            <a:off x="1096871" y="1452237"/>
            <a:ext cx="103246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Организация и проведение тематических занятий </a:t>
            </a:r>
            <a:r>
              <a:rPr lang="ru-RU" sz="2000" dirty="0" smtClean="0"/>
              <a:t>с женщинами </a:t>
            </a:r>
            <a:r>
              <a:rPr lang="ru-RU" sz="2000" dirty="0"/>
              <a:t>по вопросам популяризации здорового образа </a:t>
            </a:r>
            <a:r>
              <a:rPr lang="ru-RU" sz="2000" dirty="0" smtClean="0"/>
              <a:t>жизни</a:t>
            </a:r>
            <a:endParaRPr lang="ru-RU" sz="2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DC87659-64EE-F442-B024-A538C907FAFE}"/>
              </a:ext>
            </a:extLst>
          </p:cNvPr>
          <p:cNvSpPr txBox="1"/>
          <p:nvPr/>
        </p:nvSpPr>
        <p:spPr>
          <a:xfrm>
            <a:off x="1096871" y="2430741"/>
            <a:ext cx="103246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Организация групп (клубов, школ) здоровья</a:t>
            </a:r>
            <a:endParaRPr lang="ru-RU" sz="2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9F775E-F051-4040-A4CF-F5F248A66BCF}"/>
              </a:ext>
            </a:extLst>
          </p:cNvPr>
          <p:cNvSpPr txBox="1"/>
          <p:nvPr/>
        </p:nvSpPr>
        <p:spPr>
          <a:xfrm>
            <a:off x="1096871" y="3155620"/>
            <a:ext cx="103246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Овладение умениями организовывать </a:t>
            </a:r>
            <a:r>
              <a:rPr lang="ru-RU" sz="2000" dirty="0" err="1"/>
              <a:t>здоровьесберегающую</a:t>
            </a:r>
            <a:r>
              <a:rPr lang="ru-RU" sz="2000" dirty="0"/>
              <a:t> деятельность </a:t>
            </a:r>
            <a:endParaRPr lang="ru-RU" sz="2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52F3FE3-DDDF-F04D-99FC-5558F11755A7}"/>
              </a:ext>
            </a:extLst>
          </p:cNvPr>
          <p:cNvSpPr txBox="1"/>
          <p:nvPr/>
        </p:nvSpPr>
        <p:spPr>
          <a:xfrm>
            <a:off x="1096871" y="3928147"/>
            <a:ext cx="103246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Выработка умений и знаний по сохранению и укреплению здоровья </a:t>
            </a:r>
            <a:endParaRPr lang="ru-RU" sz="2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26DD552-DC4B-A740-A522-4DBB1979DBB7}"/>
              </a:ext>
            </a:extLst>
          </p:cNvPr>
          <p:cNvSpPr txBox="1"/>
          <p:nvPr/>
        </p:nvSpPr>
        <p:spPr>
          <a:xfrm>
            <a:off x="1096871" y="4718621"/>
            <a:ext cx="77466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Проведение мероприятий по повышению имиджа женщины, </a:t>
            </a:r>
            <a:r>
              <a:rPr lang="ru-RU" sz="2000"/>
              <a:t>женщины </a:t>
            </a:r>
            <a:r>
              <a:rPr lang="ru-RU" sz="2000" smtClean="0"/>
              <a:t>- матери</a:t>
            </a:r>
            <a:r>
              <a:rPr lang="ru-RU" sz="2000"/>
              <a:t>, </a:t>
            </a:r>
            <a:r>
              <a:rPr lang="ru-RU" sz="2000" smtClean="0"/>
              <a:t>семьи.</a:t>
            </a:r>
            <a:endParaRPr lang="ru-RU" sz="20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9267" y="3555730"/>
            <a:ext cx="2487437" cy="310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168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3B4EC6-9801-A646-9E70-2AE8325B5C6E}"/>
              </a:ext>
            </a:extLst>
          </p:cNvPr>
          <p:cNvSpPr txBox="1"/>
          <p:nvPr/>
        </p:nvSpPr>
        <p:spPr>
          <a:xfrm>
            <a:off x="599090" y="588577"/>
            <a:ext cx="55531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Каналы продвижения проекта</a:t>
            </a:r>
          </a:p>
        </p:txBody>
      </p:sp>
      <p:sp>
        <p:nvSpPr>
          <p:cNvPr id="8" name="Прямоугольник: скругленные углы 19">
            <a:extLst>
              <a:ext uri="{FF2B5EF4-FFF2-40B4-BE49-F238E27FC236}">
                <a16:creationId xmlns:a16="http://schemas.microsoft.com/office/drawing/2014/main" id="{DC3B501B-B269-614F-917B-772DB15CA874}"/>
              </a:ext>
            </a:extLst>
          </p:cNvPr>
          <p:cNvSpPr/>
          <p:nvPr/>
        </p:nvSpPr>
        <p:spPr>
          <a:xfrm>
            <a:off x="599091" y="1952331"/>
            <a:ext cx="2538746" cy="1281757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r>
              <a:rPr lang="ru-RU" dirty="0" smtClean="0"/>
              <a:t>Социальные сети</a:t>
            </a:r>
            <a:endParaRPr lang="ru-RU" dirty="0"/>
          </a:p>
        </p:txBody>
      </p:sp>
      <p:sp>
        <p:nvSpPr>
          <p:cNvPr id="9" name="Прямоугольник: скругленные углы 20">
            <a:extLst>
              <a:ext uri="{FF2B5EF4-FFF2-40B4-BE49-F238E27FC236}">
                <a16:creationId xmlns:a16="http://schemas.microsoft.com/office/drawing/2014/main" id="{7C7832D9-CBDF-B945-8F10-B649688DA286}"/>
              </a:ext>
            </a:extLst>
          </p:cNvPr>
          <p:cNvSpPr/>
          <p:nvPr/>
        </p:nvSpPr>
        <p:spPr>
          <a:xfrm>
            <a:off x="3265289" y="1952331"/>
            <a:ext cx="8327620" cy="2763360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r>
              <a:rPr lang="ru-RU" dirty="0" smtClean="0"/>
              <a:t>Тиражирование о реализации практики  «Женщины за здоровый образ жизни» на территории Нижнегорского района в официальной </a:t>
            </a:r>
            <a:r>
              <a:rPr lang="ru-RU" dirty="0"/>
              <a:t>группе  </a:t>
            </a:r>
            <a:r>
              <a:rPr lang="ru-RU" dirty="0" err="1" smtClean="0"/>
              <a:t>ВКонтакте</a:t>
            </a:r>
            <a:r>
              <a:rPr lang="ru-RU" dirty="0" smtClean="0"/>
              <a:t> Государственного бюджетного учреждения Республики Крым «Нижнегорский районный центр социальных служб для семьи, детей и молодежи», в дальнейшем создание специальной площадки на платформе социальной сети </a:t>
            </a:r>
            <a:r>
              <a:rPr lang="ru-RU" dirty="0" err="1" smtClean="0"/>
              <a:t>ВКонтакте</a:t>
            </a:r>
            <a:r>
              <a:rPr lang="ru-RU" dirty="0" smtClean="0"/>
              <a:t>. На данной интернет - площадке будет размещаться актуальная информация о реализации проекта, полезная информация о ведении здорового образа жизни, о спортивно – оздоровительных мероприятиях.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21" y="3025369"/>
            <a:ext cx="2976689" cy="371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513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1F3F78-4164-C442-B1F3-0D24135B3721}"/>
              </a:ext>
            </a:extLst>
          </p:cNvPr>
          <p:cNvSpPr txBox="1"/>
          <p:nvPr/>
        </p:nvSpPr>
        <p:spPr>
          <a:xfrm>
            <a:off x="599090" y="588577"/>
            <a:ext cx="16289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Ресурсы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EE874E-3323-BF4D-9B75-DF953D69A747}"/>
              </a:ext>
            </a:extLst>
          </p:cNvPr>
          <p:cNvSpPr txBox="1"/>
          <p:nvPr/>
        </p:nvSpPr>
        <p:spPr>
          <a:xfrm>
            <a:off x="622273" y="1952331"/>
            <a:ext cx="5469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rgbClr val="B9D04A"/>
                </a:solidFill>
                <a:latin typeface="Dita Sweet" panose="02000503090000020004" pitchFamily="50" charset="0"/>
              </a:rPr>
              <a:t>1</a:t>
            </a:r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B1303B-4984-EF43-9CF9-35A1F375DD81}"/>
              </a:ext>
            </a:extLst>
          </p:cNvPr>
          <p:cNvSpPr txBox="1"/>
          <p:nvPr/>
        </p:nvSpPr>
        <p:spPr>
          <a:xfrm>
            <a:off x="599090" y="3258533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2.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F2C625-2AC4-0B4D-B712-C83866954A68}"/>
              </a:ext>
            </a:extLst>
          </p:cNvPr>
          <p:cNvSpPr txBox="1"/>
          <p:nvPr/>
        </p:nvSpPr>
        <p:spPr>
          <a:xfrm>
            <a:off x="616024" y="4645832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3.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FBDE54-120F-D048-86E3-8F4AFF1F5D24}"/>
              </a:ext>
            </a:extLst>
          </p:cNvPr>
          <p:cNvSpPr txBox="1"/>
          <p:nvPr/>
        </p:nvSpPr>
        <p:spPr>
          <a:xfrm>
            <a:off x="1229902" y="2208572"/>
            <a:ext cx="3541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Организационные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E612C6-676E-3449-8945-F356D1293AB0}"/>
              </a:ext>
            </a:extLst>
          </p:cNvPr>
          <p:cNvSpPr txBox="1"/>
          <p:nvPr/>
        </p:nvSpPr>
        <p:spPr>
          <a:xfrm>
            <a:off x="1204895" y="3482866"/>
            <a:ext cx="3541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Информационные</a:t>
            </a: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46D28A-C696-C14B-ADEF-559FBD28C51A}"/>
              </a:ext>
            </a:extLst>
          </p:cNvPr>
          <p:cNvSpPr txBox="1"/>
          <p:nvPr/>
        </p:nvSpPr>
        <p:spPr>
          <a:xfrm>
            <a:off x="1262273" y="4922831"/>
            <a:ext cx="3541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Временные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16C6BCC-4033-BA49-82B0-5C88AD80D52D}"/>
              </a:ext>
            </a:extLst>
          </p:cNvPr>
          <p:cNvSpPr txBox="1"/>
          <p:nvPr/>
        </p:nvSpPr>
        <p:spPr>
          <a:xfrm>
            <a:off x="5407233" y="1952331"/>
            <a:ext cx="6832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1</a:t>
            </a:r>
            <a:r>
              <a:rPr lang="ru-RU" sz="5400" dirty="0" smtClean="0">
                <a:solidFill>
                  <a:srgbClr val="B9D04A"/>
                </a:solidFill>
                <a:latin typeface="Dita Sweet" panose="02000503090000020004" pitchFamily="50" charset="0"/>
              </a:rPr>
              <a:t>.</a:t>
            </a:r>
            <a:endParaRPr lang="ru-RU" sz="5400" dirty="0">
              <a:solidFill>
                <a:srgbClr val="B9D04A"/>
              </a:solidFill>
              <a:latin typeface="Dita Sweet" panose="02000503090000020004" pitchFamily="50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4FA4F9-94E1-1144-8DE5-0D8925FF38C7}"/>
              </a:ext>
            </a:extLst>
          </p:cNvPr>
          <p:cNvSpPr txBox="1"/>
          <p:nvPr/>
        </p:nvSpPr>
        <p:spPr>
          <a:xfrm>
            <a:off x="5430144" y="3258533"/>
            <a:ext cx="6832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2</a:t>
            </a:r>
            <a:r>
              <a:rPr lang="ru-RU" sz="5400" dirty="0" smtClean="0">
                <a:solidFill>
                  <a:srgbClr val="B9D04A"/>
                </a:solidFill>
                <a:latin typeface="Dita Sweet" panose="02000503090000020004" pitchFamily="50" charset="0"/>
              </a:rPr>
              <a:t>.</a:t>
            </a:r>
            <a:endParaRPr lang="ru-RU" sz="5400" dirty="0">
              <a:solidFill>
                <a:srgbClr val="B9D04A"/>
              </a:solidFill>
              <a:latin typeface="Dita Sweet" panose="02000503090000020004" pitchFamily="50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5D5F436-7DDA-D64A-A811-BF722EC6DE01}"/>
              </a:ext>
            </a:extLst>
          </p:cNvPr>
          <p:cNvSpPr txBox="1"/>
          <p:nvPr/>
        </p:nvSpPr>
        <p:spPr>
          <a:xfrm>
            <a:off x="6151117" y="2176546"/>
            <a:ext cx="3541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Финансовые (поиск спонсоров для реализации проекта)</a:t>
            </a:r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EED8DA8-821C-3645-BE4E-486D93BB2A07}"/>
              </a:ext>
            </a:extLst>
          </p:cNvPr>
          <p:cNvSpPr txBox="1"/>
          <p:nvPr/>
        </p:nvSpPr>
        <p:spPr>
          <a:xfrm>
            <a:off x="6174827" y="3482866"/>
            <a:ext cx="3541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Человеческие (волонтеры, фитнес-тренеры)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2741" y="3189121"/>
            <a:ext cx="2707416" cy="3382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2929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C12802-D0DB-8349-B613-80C69CA111E6}"/>
              </a:ext>
            </a:extLst>
          </p:cNvPr>
          <p:cNvSpPr txBox="1"/>
          <p:nvPr/>
        </p:nvSpPr>
        <p:spPr>
          <a:xfrm>
            <a:off x="599090" y="588577"/>
            <a:ext cx="31967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Команда проекта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3E1AB8-A27C-0540-B40E-DDBEBC322F07}"/>
              </a:ext>
            </a:extLst>
          </p:cNvPr>
          <p:cNvSpPr txBox="1"/>
          <p:nvPr/>
        </p:nvSpPr>
        <p:spPr>
          <a:xfrm>
            <a:off x="2176801" y="1954390"/>
            <a:ext cx="40809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Руденко Анастасия Васильевна, главный специалист, Российская Федерация, Республика Крым, Нижнегорский район, с. Охотское, 1988 год рождения, фотография,</a:t>
            </a:r>
            <a:r>
              <a:rPr lang="en-US" sz="1400" dirty="0"/>
              <a:t> </a:t>
            </a:r>
            <a:r>
              <a:rPr lang="en-US" sz="1400" dirty="0">
                <a:hlinkClick r:id="rId3"/>
              </a:rPr>
              <a:t>https://</a:t>
            </a:r>
            <a:r>
              <a:rPr lang="en-US" sz="1400" dirty="0" smtClean="0">
                <a:hlinkClick r:id="rId3"/>
              </a:rPr>
              <a:t>vk.com/anastasiyarudenko88</a:t>
            </a:r>
            <a:r>
              <a:rPr lang="ru-RU" sz="1400" dirty="0" smtClean="0"/>
              <a:t>, </a:t>
            </a:r>
            <a:r>
              <a:rPr lang="en-US" sz="1400" dirty="0"/>
              <a:t>https://ok.ru/profile/527571418586</a:t>
            </a:r>
            <a:endParaRPr lang="ru-RU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EE9F1C1-09E7-8348-AB0E-43361AEC3573}"/>
              </a:ext>
            </a:extLst>
          </p:cNvPr>
          <p:cNvSpPr txBox="1"/>
          <p:nvPr/>
        </p:nvSpPr>
        <p:spPr>
          <a:xfrm>
            <a:off x="2167915" y="3756126"/>
            <a:ext cx="40809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Пискун Алиса Павловна, </a:t>
            </a:r>
            <a:r>
              <a:rPr lang="ru-RU" sz="1400" dirty="0" err="1" smtClean="0"/>
              <a:t>и.о</a:t>
            </a:r>
            <a:r>
              <a:rPr lang="ru-RU" sz="1400" dirty="0" smtClean="0"/>
              <a:t>. директора</a:t>
            </a:r>
            <a:r>
              <a:rPr lang="ru-RU" sz="1400" dirty="0"/>
              <a:t>, Российская Федерация, Республика Крым, Нижнегорский район, </a:t>
            </a:r>
            <a:r>
              <a:rPr lang="ru-RU" sz="1400" dirty="0" smtClean="0"/>
              <a:t>п. Нижнегорский, 1992 год </a:t>
            </a:r>
            <a:r>
              <a:rPr lang="ru-RU" sz="1400" dirty="0"/>
              <a:t>рождения, </a:t>
            </a:r>
            <a:r>
              <a:rPr lang="ru-RU" sz="1400" dirty="0" smtClean="0"/>
              <a:t>растениеводство, </a:t>
            </a:r>
            <a:r>
              <a:rPr lang="en-US" sz="1400" dirty="0">
                <a:hlinkClick r:id="rId4"/>
              </a:rPr>
              <a:t>https://</a:t>
            </a:r>
            <a:r>
              <a:rPr lang="en-US" sz="1400" dirty="0" smtClean="0">
                <a:hlinkClick r:id="rId4"/>
              </a:rPr>
              <a:t>vk.com/id33103620</a:t>
            </a:r>
            <a:r>
              <a:rPr lang="ru-RU" sz="1400" dirty="0" smtClean="0"/>
              <a:t>, </a:t>
            </a:r>
            <a:r>
              <a:rPr lang="en-US" sz="1400" dirty="0" smtClean="0"/>
              <a:t>https</a:t>
            </a:r>
            <a:r>
              <a:rPr lang="en-US" sz="1400" dirty="0"/>
              <a:t>://ok.ru/profile/364605851301</a:t>
            </a:r>
            <a:endParaRPr lang="ru-RU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D5AE49-FCC8-D949-836F-A74AD3355702}"/>
              </a:ext>
            </a:extLst>
          </p:cNvPr>
          <p:cNvSpPr txBox="1"/>
          <p:nvPr/>
        </p:nvSpPr>
        <p:spPr>
          <a:xfrm>
            <a:off x="8107333" y="1954390"/>
            <a:ext cx="34260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Мамедова Татьяна Андреевна, юрисконсульт, </a:t>
            </a:r>
            <a:r>
              <a:rPr lang="ru-RU" sz="1400" dirty="0"/>
              <a:t>Российская Федерация, Республика Крым, Нижнегорский </a:t>
            </a:r>
            <a:r>
              <a:rPr lang="ru-RU" sz="1400" dirty="0" smtClean="0"/>
              <a:t>район, с. Акимовка, 1984 год рождения</a:t>
            </a:r>
            <a:endParaRPr lang="ru-RU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986B73B-7217-4A43-8A68-5F8E11397A44}"/>
              </a:ext>
            </a:extLst>
          </p:cNvPr>
          <p:cNvSpPr txBox="1"/>
          <p:nvPr/>
        </p:nvSpPr>
        <p:spPr>
          <a:xfrm>
            <a:off x="7986643" y="3725335"/>
            <a:ext cx="34260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 smtClean="0"/>
              <a:t>Аврамко</a:t>
            </a:r>
            <a:r>
              <a:rPr lang="ru-RU" sz="1400" dirty="0" smtClean="0"/>
              <a:t> Елена Владимировна, главный бухгалтер, </a:t>
            </a:r>
            <a:r>
              <a:rPr lang="ru-RU" sz="1400" dirty="0"/>
              <a:t>Российская Федерация, Республика Крым, Нижнегорский район</a:t>
            </a:r>
            <a:r>
              <a:rPr lang="ru-RU" sz="1400" dirty="0" smtClean="0"/>
              <a:t>, с. Охотское, 1979 год рождения</a:t>
            </a:r>
            <a:endParaRPr lang="ru-RU" sz="1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A5C35F-2BAF-3D4B-ACCF-DC530FD2EB68}"/>
              </a:ext>
            </a:extLst>
          </p:cNvPr>
          <p:cNvSpPr txBox="1"/>
          <p:nvPr/>
        </p:nvSpPr>
        <p:spPr>
          <a:xfrm>
            <a:off x="599090" y="1346785"/>
            <a:ext cx="30380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A72E88"/>
                </a:solidFill>
                <a:latin typeface="Playfair Display SemiBold" pitchFamily="2" charset="-52"/>
              </a:rPr>
              <a:t>Руководители проекта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A8F5C6B-9DA1-054C-BDF6-066529B98D57}"/>
              </a:ext>
            </a:extLst>
          </p:cNvPr>
          <p:cNvSpPr txBox="1"/>
          <p:nvPr/>
        </p:nvSpPr>
        <p:spPr>
          <a:xfrm>
            <a:off x="6364656" y="1346785"/>
            <a:ext cx="35333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B9D04A"/>
                </a:solidFill>
                <a:latin typeface="Playfair Display SemiBold" pitchFamily="2" charset="-52"/>
              </a:rPr>
              <a:t>Ключевые члены команды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7904" y="1942590"/>
            <a:ext cx="1431964" cy="132177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04" y="3657822"/>
            <a:ext cx="1431964" cy="144997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417" y="1924893"/>
            <a:ext cx="1566241" cy="133947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417" y="3657822"/>
            <a:ext cx="1563226" cy="144997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7996" y="4278728"/>
            <a:ext cx="2027634" cy="2533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785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236" y="173454"/>
            <a:ext cx="11717528" cy="651109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4005" y="341784"/>
            <a:ext cx="1176630" cy="609653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658452" y="646610"/>
            <a:ext cx="7680959" cy="3396343"/>
          </a:xfrm>
          <a:prstGeom prst="roundRect">
            <a:avLst/>
          </a:prstGeom>
          <a:solidFill>
            <a:srgbClr val="A2369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i="1" dirty="0" smtClean="0">
                <a:latin typeface="Playfair Display"/>
              </a:rPr>
              <a:t>Спасибо за внимание и крепкого всем здоровья!</a:t>
            </a:r>
            <a:endParaRPr lang="ru-RU" sz="4000" i="1" dirty="0">
              <a:latin typeface="Playfair Display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5312" y="1828800"/>
            <a:ext cx="3631259" cy="4646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684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802</Words>
  <Application>Microsoft Office PowerPoint</Application>
  <PresentationFormat>Широкоэкранный</PresentationFormat>
  <Paragraphs>74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Dita Sweet</vt:lpstr>
      <vt:lpstr>Playfair Display</vt:lpstr>
      <vt:lpstr>Playfair Display SemiBold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Admin</cp:lastModifiedBy>
  <cp:revision>36</cp:revision>
  <dcterms:created xsi:type="dcterms:W3CDTF">2025-03-26T12:04:55Z</dcterms:created>
  <dcterms:modified xsi:type="dcterms:W3CDTF">2025-04-02T09:55:01Z</dcterms:modified>
</cp:coreProperties>
</file>