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79" r:id="rId3"/>
    <p:sldId id="308" r:id="rId4"/>
    <p:sldId id="311" r:id="rId5"/>
    <p:sldId id="282" r:id="rId6"/>
    <p:sldId id="280" r:id="rId7"/>
    <p:sldId id="281" r:id="rId8"/>
    <p:sldId id="293" r:id="rId9"/>
    <p:sldId id="294" r:id="rId10"/>
    <p:sldId id="305" r:id="rId11"/>
    <p:sldId id="304" r:id="rId12"/>
    <p:sldId id="297" r:id="rId13"/>
    <p:sldId id="302" r:id="rId14"/>
    <p:sldId id="295" r:id="rId15"/>
    <p:sldId id="310" r:id="rId16"/>
    <p:sldId id="31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2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349284624023652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Лист2!$C$1</c:f>
              <c:strCache>
                <c:ptCount val="1"/>
                <c:pt idx="0">
                  <c:v>Численность заболевших онкологией за 2022г.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C41-4621-95F0-0D1FC73152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C41-4621-95F0-0D1FC73152F6}"/>
              </c:ext>
            </c:extLst>
          </c:dPt>
          <c:dLbls>
            <c:dLbl>
              <c:idx val="0"/>
              <c:layout>
                <c:manualLayout>
                  <c:x val="-0.12964518886113932"/>
                  <c:y val="-0.246432756567624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88,7%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45810157703777"/>
                      <c:h val="0.166020932120933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C41-4621-95F0-0D1FC73152F6}"/>
                </c:ext>
              </c:extLst>
            </c:dLbl>
            <c:dLbl>
              <c:idx val="1"/>
              <c:layout>
                <c:manualLayout>
                  <c:x val="6.9053043236602552E-2"/>
                  <c:y val="2.41207065123469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11,3%</a:t>
                    </a:r>
                  </a:p>
                  <a:p>
                    <a:pPr>
                      <a:defRPr/>
                    </a:pPr>
                    <a:endParaRPr lang="en-US" dirty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81386395384951"/>
                      <c:h val="0.157948263902862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C41-4621-95F0-0D1FC73152F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Лист2!$B$2:$B$3</c:f>
              <c:strCache>
                <c:ptCount val="2"/>
                <c:pt idx="0">
                  <c:v>всего заболевших онкобольных в 2022г</c:v>
                </c:pt>
                <c:pt idx="1">
                  <c:v>женщин с диагнозом рак моочной железы</c:v>
                </c:pt>
              </c:strCache>
            </c:strRef>
          </c:cat>
          <c:val>
            <c:numRef>
              <c:f>Лист2!$C$2:$C$3</c:f>
              <c:numCache>
                <c:formatCode>General</c:formatCode>
                <c:ptCount val="2"/>
                <c:pt idx="0">
                  <c:v>10600</c:v>
                </c:pt>
                <c:pt idx="1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1-4621-95F0-0D1FC73152F6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860155683477119"/>
          <c:y val="0.49611896414172857"/>
          <c:w val="0.3096467680888661"/>
          <c:h val="0.3438928252681617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BD2A5-71A9-4AD4-B7D6-F3BC8627BF51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7175B-8083-483B-9EBF-C188489D4A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989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A7175B-8083-483B-9EBF-C188489D4A0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7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250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71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932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901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909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132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142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9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22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23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26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80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103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02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9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058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1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9F23E-FBF5-4D8D-888B-142108C2BB77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912D0-5F99-44CF-A197-EBED08B2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51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oud.mail.ru/public/C7wG/XfhLWyere" TargetMode="External"/><Relationship Id="rId5" Type="http://schemas.openxmlformats.org/officeDocument/2006/relationships/hyperlink" Target="https://cloud.mail.ru/public/zJYy/MkyTcQ4gV" TargetMode="Externa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iv-raka.ru/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onco-lif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yasnoeutro.ru/" TargetMode="External"/><Relationship Id="rId4" Type="http://schemas.openxmlformats.org/officeDocument/2006/relationships/hyperlink" Target="https://oncology.ru/psychological-help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shalkin.ru/otdeleniye-onkologii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onkosakhalin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avismed-nsk.ru/" TargetMode="External"/><Relationship Id="rId4" Type="http://schemas.openxmlformats.org/officeDocument/2006/relationships/hyperlink" Target="https://nikp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6D38A-7584-2437-80A9-17095EC50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683093"/>
            <a:ext cx="8144134" cy="1491813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СОЦИАЛЬНЫЙ ПРОЕКТ «ЖИВИ» НАПРАВЛЕННЫЙ НА ПОДДЕРЖКУ ЖЕНЩИН С РАКОМ МОЛОЧНОЙ ЖЕЛЕЗЫ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E688D61-D987-4244-0480-86FCF78691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2E8919-A079-4E1E-8896-AF286BC693A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387" y="2582629"/>
            <a:ext cx="2451026" cy="16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42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B2D01-528B-0B26-B62F-0242FF42F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Онкология – одно из психотравмирующих заболеваний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B34933-DCE9-8BBF-43E0-8E6255607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5415679" cy="4162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«Рак – это не просто болезнь, это образ жизни и особое смысловое пространство». </a:t>
            </a:r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Онкологическая патология влияет на все сферы ментального здоровья.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9B39DB-45EE-6FD7-A9F9-7D361FCE6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103" y="2336872"/>
            <a:ext cx="5546774" cy="336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E4CF74-6FCB-4D55-BF59-7359A51B71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9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CF8DF-7C5E-A595-D8C9-4CF5CFFF3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Когнитивные функции человека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69FB6D-CDE9-7C50-E203-D9C8AC0F1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553" y="2287635"/>
            <a:ext cx="5549557" cy="45703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u="sng" dirty="0"/>
              <a:t>Когнитивная сфера личности </a:t>
            </a:r>
            <a:r>
              <a:rPr lang="ru-RU" sz="1800" dirty="0"/>
              <a:t>– является фундаментальным компонентом структуры личности человека. Она представляет собой систему, способную к самоорганизации и саморазвитию.</a:t>
            </a:r>
          </a:p>
          <a:p>
            <a:pPr marL="0" indent="0" algn="just">
              <a:buNone/>
            </a:pPr>
            <a:r>
              <a:rPr lang="ru-RU" sz="1800" dirty="0"/>
              <a:t>Когнитивная сфера включает в себя: память, внимание, мышление, восприятие, воображение.</a:t>
            </a:r>
          </a:p>
          <a:p>
            <a:pPr marL="0" indent="0" algn="just">
              <a:buNone/>
            </a:pPr>
            <a:r>
              <a:rPr lang="ru-RU" sz="1800" dirty="0"/>
              <a:t>Ухудшение этих функций в период лечения ведет к снижению ментального здоровья и снижает качество жизни женщины.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00BBD68-5579-3F51-0F9A-BE66C7ED9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262" y="2025219"/>
            <a:ext cx="5549557" cy="416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13F5DF-9E09-4555-A331-57B5A15804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27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93B2E-817B-8FCC-0ECB-2CA0FFE58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Исследования когнитивных функций с РМЖ в мире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0A66A6-1706-288D-F390-0A919B0DB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464" y="2235272"/>
            <a:ext cx="7042842" cy="4176469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500" b="0" i="0" dirty="0">
                <a:effectLst/>
                <a:latin typeface="+mj-lt"/>
                <a:ea typeface="Yu Gothic" panose="020B0400000000000000" pitchFamily="34" charset="-128"/>
              </a:rPr>
              <a:t>С 1999 </a:t>
            </a:r>
            <a:r>
              <a:rPr lang="ru-RU" sz="3500" dirty="0">
                <a:latin typeface="+mj-lt"/>
                <a:ea typeface="Yu Gothic" panose="020B0400000000000000" pitchFamily="34" charset="-128"/>
              </a:rPr>
              <a:t>по 2014 </a:t>
            </a:r>
            <a:r>
              <a:rPr lang="ru-RU" sz="3500" dirty="0" err="1">
                <a:latin typeface="+mj-lt"/>
                <a:ea typeface="Yu Gothic" panose="020B0400000000000000" pitchFamily="34" charset="-128"/>
              </a:rPr>
              <a:t>гг</a:t>
            </a:r>
            <a:r>
              <a:rPr lang="ru-RU" sz="3500" dirty="0">
                <a:latin typeface="+mj-lt"/>
                <a:ea typeface="Yu Gothic" panose="020B0400000000000000" pitchFamily="34" charset="-128"/>
              </a:rPr>
              <a:t> были  проведены исследования женщин с раком молочной железы на разных стадиях заболевания. Были выявлены  связи между действием химиотерапии и снижением когнитивных функций.</a:t>
            </a:r>
          </a:p>
          <a:p>
            <a:pPr marL="0" indent="0" algn="just">
              <a:buNone/>
            </a:pPr>
            <a:r>
              <a:rPr lang="ru-RU" sz="3500" b="0" i="0" dirty="0">
                <a:effectLst/>
                <a:latin typeface="+mj-lt"/>
                <a:ea typeface="Yu Gothic" panose="020B0400000000000000" pitchFamily="34" charset="-128"/>
              </a:rPr>
              <a:t>Показатели когнитивных изменений </a:t>
            </a:r>
            <a:r>
              <a:rPr lang="ru-RU" sz="3500" dirty="0">
                <a:latin typeface="+mj-lt"/>
                <a:ea typeface="Yu Gothic" panose="020B0400000000000000" pitchFamily="34" charset="-128"/>
              </a:rPr>
              <a:t>варьируются от 17% до 75%. </a:t>
            </a:r>
            <a:endParaRPr lang="ru-RU" sz="3500" b="0" i="0" dirty="0">
              <a:effectLst/>
              <a:latin typeface="+mj-lt"/>
              <a:ea typeface="Yu Gothic" panose="020B0400000000000000" pitchFamily="34" charset="-128"/>
            </a:endParaRPr>
          </a:p>
          <a:p>
            <a:pPr marL="0" indent="0" algn="just">
              <a:buNone/>
            </a:pPr>
            <a:r>
              <a:rPr lang="ru-RU" sz="3600" dirty="0">
                <a:latin typeface="+mj-lt"/>
              </a:rPr>
              <a:t>Исследование было основано на влияние фармакологических препаратов на устранение когнитивных изменений.</a:t>
            </a:r>
          </a:p>
          <a:p>
            <a:pPr marL="0" indent="0" algn="just">
              <a:buNone/>
            </a:pPr>
            <a:r>
              <a:rPr lang="ru-RU" sz="3600" dirty="0">
                <a:latin typeface="+mj-lt"/>
              </a:rPr>
              <a:t>Результатом исследования стали выводы: т</a:t>
            </a:r>
            <a:r>
              <a:rPr lang="ru-RU" sz="3600" b="0" i="0" dirty="0">
                <a:effectLst/>
                <a:latin typeface="+mj-lt"/>
              </a:rPr>
              <a:t>екущие данные не благоприятствуют фармакологическому лечению когнитивных нарушений. Изменения, связанные с лечением рака молочной железы. Когнитивная тренировка и физическая активность вмешательства кажутся многообещающими, но для установления их эффективности требуются дополнительные исследования. </a:t>
            </a:r>
          </a:p>
          <a:p>
            <a:pPr marL="0" indent="0" algn="just">
              <a:buNone/>
            </a:pPr>
            <a:endParaRPr lang="ru-RU" sz="3600" dirty="0">
              <a:latin typeface="+mj-lt"/>
            </a:endParaRPr>
          </a:p>
          <a:p>
            <a:pPr marL="0" indent="0" algn="just">
              <a:buNone/>
            </a:pPr>
            <a:r>
              <a:rPr lang="ru-RU" sz="3600" b="0" i="0" dirty="0">
                <a:effectLst/>
                <a:latin typeface="+mj-lt"/>
              </a:rPr>
              <a:t>Это статья в открытом доступе в рамках CC Лицензия BY-NC-ND (http://creativecommons.org/licen </a:t>
            </a:r>
            <a:r>
              <a:rPr lang="ru-RU" sz="3600" b="0" i="0" dirty="0" err="1">
                <a:effectLst/>
                <a:latin typeface="+mj-lt"/>
              </a:rPr>
              <a:t>ses</a:t>
            </a:r>
            <a:r>
              <a:rPr lang="ru-RU" sz="3600" b="0" i="0" dirty="0">
                <a:effectLst/>
                <a:latin typeface="+mj-lt"/>
              </a:rPr>
              <a:t>/</a:t>
            </a:r>
            <a:r>
              <a:rPr lang="ru-RU" sz="3600" b="0" i="0" dirty="0" err="1">
                <a:effectLst/>
                <a:latin typeface="+mj-lt"/>
              </a:rPr>
              <a:t>by-nc-nd</a:t>
            </a:r>
            <a:r>
              <a:rPr lang="ru-RU" sz="3600" b="0" i="0" dirty="0">
                <a:effectLst/>
                <a:latin typeface="+mj-lt"/>
              </a:rPr>
              <a:t>)</a:t>
            </a:r>
          </a:p>
          <a:p>
            <a:pPr algn="just"/>
            <a:endParaRPr lang="ru-RU" sz="3600" dirty="0">
              <a:latin typeface="+mj-lt"/>
            </a:endParaRPr>
          </a:p>
          <a:p>
            <a:pPr algn="just"/>
            <a:endParaRPr lang="ru-RU" sz="3600" dirty="0">
              <a:latin typeface="+mj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7AD5B9A-80D8-9046-1630-995721271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2336872"/>
            <a:ext cx="4514850" cy="3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C4EFB-37B9-42BA-971E-1C52DFE2E9E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06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48494D-ECEF-C138-E9D6-69A659954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Живое взаимодействие – уже лечение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C0A8E9-B124-F0B0-5BFC-77E1698C3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3" y="2336873"/>
            <a:ext cx="6039792" cy="35993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/>
              <a:t>Проект настроен на живое взаимодействие и общение. Бич нашего времени, что много помощи, поддержки консультаций -  все онлайн. Такой вариант, более удобен, доступен и менее затратен для стороны кто предоставляет услуги и кто их получает. </a:t>
            </a:r>
          </a:p>
          <a:p>
            <a:pPr marL="0" indent="0" algn="just">
              <a:buNone/>
            </a:pPr>
            <a:r>
              <a:rPr lang="ru-RU" sz="1800" dirty="0"/>
              <a:t>Но суть в том, что живое общение, тактильная поддержка (подержать за руку, погладить по спине)  - имеет невероятное терапевтическое значение. Тем более для людей у которых были изменения с телом. </a:t>
            </a:r>
            <a:r>
              <a:rPr lang="ru-RU" sz="1800" dirty="0" smtClean="0"/>
              <a:t>Восстановление </a:t>
            </a:r>
            <a:r>
              <a:rPr lang="ru-RU" sz="1800" dirty="0"/>
              <a:t>ментального здоровья – основная задача психологической терапии.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09FF59F-87A3-D593-734B-1B65F8C3F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986" y="2397544"/>
            <a:ext cx="4992011" cy="370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C753F4-D51E-4D9F-8BB4-9853781432B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27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1FB50-D5F3-C593-049D-D3313ABED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Уникальность нашего проекта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A7CC1E-0180-9EB3-EC70-2DEBD1FDB4CD}"/>
              </a:ext>
            </a:extLst>
          </p:cNvPr>
          <p:cNvSpPr txBox="1"/>
          <p:nvPr/>
        </p:nvSpPr>
        <p:spPr>
          <a:xfrm>
            <a:off x="211854" y="3375576"/>
            <a:ext cx="61467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/>
          </a:p>
          <a:p>
            <a:r>
              <a:rPr lang="ru-RU" dirty="0" smtClean="0"/>
              <a:t>Единственный проект в Новосибирске, направленный на восстановление ментального здоровья пациенток через физическую активность</a:t>
            </a:r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B8654AD-A750-FF10-558A-96B3C79E3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597" y="2320812"/>
            <a:ext cx="5720860" cy="381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C7F369-7676-41A0-B4A5-A0242996DD0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56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A1A41-E7E5-85AA-270B-10906CC6A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Партнеры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2B36B7-E084-A16B-705A-3C8BC50F8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133" y="2336872"/>
            <a:ext cx="9613861" cy="4521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latin typeface="+mj-lt"/>
              </a:rPr>
              <a:t>1. Министерство труда и социального развитие</a:t>
            </a:r>
          </a:p>
          <a:p>
            <a:pPr marL="0" indent="0" algn="ctr">
              <a:buNone/>
            </a:pPr>
            <a:r>
              <a:rPr lang="ru-RU" dirty="0">
                <a:latin typeface="+mj-lt"/>
              </a:rPr>
              <a:t>2. Центр адаптивной физкультуры и спорта НСО</a:t>
            </a:r>
          </a:p>
          <a:p>
            <a:pPr marL="0" indent="0" algn="ctr">
              <a:buNone/>
            </a:pPr>
            <a:r>
              <a:rPr lang="ru-RU" dirty="0">
                <a:latin typeface="+mj-lt"/>
              </a:rPr>
              <a:t>3. Комплексный центр социального обслуживания населения Кировского района г. Новосибирска.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+mj-lt"/>
              </a:rPr>
              <a:t>4. </a:t>
            </a:r>
            <a:r>
              <a:rPr lang="ru-RU" kern="100" dirty="0" smtClea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БФ «ОНКОЛОГИКА», г. Москва</a:t>
            </a:r>
            <a:endParaRPr lang="ru-RU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+mj-lt"/>
              </a:rPr>
              <a:t>5. </a:t>
            </a:r>
            <a:r>
              <a:rPr lang="ru-RU" dirty="0" smtClean="0">
                <a:latin typeface="+mj-lt"/>
              </a:rPr>
              <a:t>Центр водных видов спорта Новосибирска</a:t>
            </a:r>
            <a:endParaRPr lang="ru-RU" dirty="0">
              <a:latin typeface="+mj-lt"/>
            </a:endParaRPr>
          </a:p>
          <a:p>
            <a:pPr marL="0" indent="0" algn="ctr">
              <a:buNone/>
            </a:pPr>
            <a:r>
              <a:rPr lang="ru-RU" dirty="0">
                <a:latin typeface="+mj-lt"/>
              </a:rPr>
              <a:t>6. Некоммерческое Партнерство Антираковый Центр Гуманитарного </a:t>
            </a:r>
            <a:r>
              <a:rPr lang="ru-RU" dirty="0" smtClean="0">
                <a:latin typeface="+mj-lt"/>
              </a:rPr>
              <a:t>содействия</a:t>
            </a:r>
          </a:p>
          <a:p>
            <a:pPr marL="0" indent="0" algn="ctr">
              <a:buNone/>
            </a:pPr>
            <a:r>
              <a:rPr lang="ru-RU" dirty="0" smtClean="0">
                <a:latin typeface="+mj-lt"/>
              </a:rPr>
              <a:t>7. </a:t>
            </a:r>
            <a:r>
              <a:rPr lang="ru-RU" dirty="0" err="1" smtClean="0">
                <a:latin typeface="+mj-lt"/>
              </a:rPr>
              <a:t>Фитоцентр</a:t>
            </a:r>
            <a:r>
              <a:rPr lang="ru-RU" dirty="0" smtClean="0">
                <a:latin typeface="+mj-lt"/>
              </a:rPr>
              <a:t> Дары Солнца</a:t>
            </a:r>
          </a:p>
          <a:p>
            <a:pPr marL="0" indent="0" algn="ctr">
              <a:buNone/>
            </a:pPr>
            <a:r>
              <a:rPr lang="ru-RU" dirty="0" smtClean="0">
                <a:latin typeface="+mj-lt"/>
              </a:rPr>
              <a:t>8. Центр плавания Кроль-</a:t>
            </a:r>
            <a:r>
              <a:rPr lang="ru-RU" dirty="0" err="1" smtClean="0">
                <a:latin typeface="+mj-lt"/>
              </a:rPr>
              <a:t>Нск</a:t>
            </a:r>
            <a:endParaRPr lang="ru-RU" dirty="0">
              <a:latin typeface="+mj-lt"/>
            </a:endParaRPr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17B758-B59E-44D5-9199-306F0A9DDE0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59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4D3E2-27BA-B319-4CDD-59901B424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Контакты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117DBD-F528-F62C-24E7-2E413BA065A4}"/>
              </a:ext>
            </a:extLst>
          </p:cNvPr>
          <p:cNvSpPr txBox="1"/>
          <p:nvPr/>
        </p:nvSpPr>
        <p:spPr>
          <a:xfrm>
            <a:off x="680321" y="2630658"/>
            <a:ext cx="888256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АНО «Имидж-эффект»</a:t>
            </a:r>
          </a:p>
          <a:p>
            <a:r>
              <a:rPr lang="ru-RU" sz="3200" dirty="0"/>
              <a:t>630087 Новосибирск, пр-т Карла Маркса,26/4</a:t>
            </a:r>
          </a:p>
          <a:p>
            <a:r>
              <a:rPr lang="ru-RU" sz="3200" dirty="0"/>
              <a:t>Телефон: +7(383)375-36-35</a:t>
            </a:r>
          </a:p>
          <a:p>
            <a:r>
              <a:rPr lang="en-US" sz="3200" dirty="0"/>
              <a:t>E-mail</a:t>
            </a:r>
            <a:r>
              <a:rPr lang="ru-RU" sz="3200" dirty="0"/>
              <a:t>:</a:t>
            </a:r>
            <a:r>
              <a:rPr lang="en-US" sz="3200" dirty="0"/>
              <a:t>image-effect@mail.ru</a:t>
            </a:r>
          </a:p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EB29AB-D5DE-4D62-8108-1292BED814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2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C1BB2-BE3A-81A5-2A31-94ECBA2C0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 КОМПАНИИ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ACA4CA-D006-CBAD-58CC-DD0373BB0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2082018"/>
            <a:ext cx="5598941" cy="4642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>
                <a:effectLst/>
                <a:latin typeface="YS Text"/>
              </a:rPr>
              <a:t>АНО «Имидж-Эффект» с 2017 года реализует проекты, направленные на улучшение качества жизни людей из социально-уязвимых категорий граждан.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YS Text"/>
              </a:rPr>
              <a:t>Мы обучили более 100 человек навыкам кройки и шитья.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YS Text"/>
              </a:rPr>
              <a:t>Разработали 4 коллекции дизайна инклюзивной одежды. </a:t>
            </a:r>
          </a:p>
          <a:p>
            <a:pPr marL="0" indent="0">
              <a:buNone/>
            </a:pPr>
            <a:r>
              <a:rPr lang="ru-RU" b="0" i="0" dirty="0">
                <a:effectLst/>
                <a:latin typeface="YS Text"/>
              </a:rPr>
              <a:t>Обеспечили занятостью более 40 человек в направлении «Производство социальных сувениров».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8137C8-1651-D78E-65B1-1E2712BE5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96" y="1969477"/>
            <a:ext cx="6311704" cy="23079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C24052-8A9C-06AC-9B3F-5CE108C7A0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96" y="4272794"/>
            <a:ext cx="2133389" cy="25898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EE62DE-315F-D1DB-64CF-DE0247D98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685" y="4277460"/>
            <a:ext cx="4178315" cy="25805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EB11B7-DE8F-4C42-B769-333E325A6D2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5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6C78B-8BDD-A3AA-E666-D6463ED7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Заболеваемость злокачественными новообразованиями в мире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70C8054-1743-DA66-FD55-4AC7DC0DF2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14" y="2166425"/>
            <a:ext cx="11451771" cy="441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07A527-DF1A-4072-805C-2AFF981260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36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F3DA63-74EB-A248-50A9-219AE6C7A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Данные от партнера проекта Антираковый центр гуманитарного содействия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87271-3E8F-7452-F922-9D829E2CD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2" y="2067952"/>
            <a:ext cx="11760590" cy="4515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Некоммерческое Партнерство Антираковый Центр Гуманитарного содействия работает с 2005 года. </a:t>
            </a:r>
          </a:p>
          <a:p>
            <a:pPr marL="0" indent="0">
              <a:buNone/>
            </a:pPr>
            <a:r>
              <a:rPr lang="ru-RU" sz="1600" dirty="0"/>
              <a:t>В 2009г была оформлена лицензия на онкологическую деятельность. Работа проводилась по лечению и реабилитации пациентов 1й-4й клинической группы всех онкологических заболеваний. </a:t>
            </a:r>
          </a:p>
          <a:p>
            <a:pPr marL="0" indent="0">
              <a:buNone/>
            </a:pPr>
            <a:r>
              <a:rPr lang="ru-RU" sz="1600" dirty="0"/>
              <a:t>За эти годы прошло порядка 50 человек женщин с раком молочной железы 1й-3й клинической группы трудоспособного возраста. </a:t>
            </a:r>
          </a:p>
          <a:p>
            <a:pPr marL="0" indent="0">
              <a:buNone/>
            </a:pPr>
            <a:r>
              <a:rPr lang="ru-RU" sz="1600" dirty="0"/>
              <a:t>В период лечения проводились консультации психолога и опросы по общему психологическому состоянию женщин.</a:t>
            </a:r>
          </a:p>
          <a:p>
            <a:pPr marL="0" indent="0">
              <a:buNone/>
            </a:pPr>
            <a:r>
              <a:rPr lang="ru-RU" sz="1600" dirty="0"/>
              <a:t> Были сделаны следующие выводы: </a:t>
            </a:r>
          </a:p>
          <a:p>
            <a:pPr marL="0" indent="0">
              <a:buNone/>
            </a:pPr>
            <a:r>
              <a:rPr lang="ru-RU" sz="1600" dirty="0"/>
              <a:t>60% женщин ощущали временные изменение общего когнитивного  состояния во время проведения химиотерапии.</a:t>
            </a:r>
          </a:p>
          <a:p>
            <a:pPr marL="0" indent="0">
              <a:buNone/>
            </a:pPr>
            <a:r>
              <a:rPr lang="ru-RU" sz="1600" dirty="0"/>
              <a:t>35% женщин тяжело переносили курсы химиотерапии, помимо физических осложнений были явно выраженные когнитивные изменения требующие восстановительной терапии.</a:t>
            </a:r>
          </a:p>
          <a:p>
            <a:pPr marL="0" indent="0">
              <a:buNone/>
            </a:pPr>
            <a:r>
              <a:rPr lang="ru-RU" sz="1600" dirty="0"/>
              <a:t>5%  женщин очень тяжело переносили курсы химиотерапии. Имели когнитивные  изменения и изменения  психического состояния.</a:t>
            </a:r>
          </a:p>
          <a:p>
            <a:pPr marL="0" indent="0">
              <a:buNone/>
            </a:pPr>
            <a:r>
              <a:rPr lang="ru-RU" sz="1600" dirty="0"/>
              <a:t>Информационный дефицит по поводу реабилитации был отмечен у всех пациенток.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ED72F-8431-492E-BF3F-6E1CB8856D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08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184F7-7A52-1EB9-D0A0-2AF7FE8F8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Пациентки Антиракового центра </a:t>
            </a:r>
            <a:br>
              <a:rPr lang="ru-RU" dirty="0"/>
            </a:br>
            <a:r>
              <a:rPr lang="ru-RU" dirty="0"/>
              <a:t>Они победили рак!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C8A644-30BA-5E65-0E05-255894463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115" y="1993692"/>
            <a:ext cx="3222885" cy="48643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172C21-0CF3-C0A3-BDEB-BFCCA41AA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92"/>
            <a:ext cx="2841769" cy="48643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9D7989-71DA-E956-EEB0-8FFDAE26D03D}"/>
              </a:ext>
            </a:extLst>
          </p:cNvPr>
          <p:cNvSpPr txBox="1"/>
          <p:nvPr/>
        </p:nvSpPr>
        <p:spPr>
          <a:xfrm>
            <a:off x="2844326" y="2076269"/>
            <a:ext cx="1863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Татьяна, 37 лет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672F93-EC55-0F85-B38D-FF4F3E5B94B1}"/>
              </a:ext>
            </a:extLst>
          </p:cNvPr>
          <p:cNvSpPr txBox="1"/>
          <p:nvPr/>
        </p:nvSpPr>
        <p:spPr>
          <a:xfrm>
            <a:off x="7260395" y="2037816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Елена, 40 лет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602BAE4-A5AD-0F08-D88C-2B71C974C73B}"/>
              </a:ext>
            </a:extLst>
          </p:cNvPr>
          <p:cNvSpPr/>
          <p:nvPr/>
        </p:nvSpPr>
        <p:spPr>
          <a:xfrm>
            <a:off x="2947001" y="2462644"/>
            <a:ext cx="2486133" cy="772749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  <a:hlinkClick r:id="rId5"/>
              </a:rPr>
              <a:t>Видео с Татьяной</a:t>
            </a:r>
            <a:endParaRPr lang="ru-RU" sz="2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8090CAB-4E0D-0F09-402C-DAC953B572C8}"/>
              </a:ext>
            </a:extLst>
          </p:cNvPr>
          <p:cNvSpPr/>
          <p:nvPr/>
        </p:nvSpPr>
        <p:spPr>
          <a:xfrm>
            <a:off x="6308564" y="2422424"/>
            <a:ext cx="2486133" cy="772749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hlinkClick r:id="rId6"/>
              </a:rPr>
              <a:t>Видео с Еленой</a:t>
            </a:r>
            <a:endParaRPr lang="ru-RU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F44736-4CCF-DC93-BD4A-EC9B64E89299}"/>
              </a:ext>
            </a:extLst>
          </p:cNvPr>
          <p:cNvSpPr txBox="1"/>
          <p:nvPr/>
        </p:nvSpPr>
        <p:spPr>
          <a:xfrm>
            <a:off x="2908693" y="3429000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Г. Барнаул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1575BC-437E-FE3E-6732-E22A56CD6631}"/>
              </a:ext>
            </a:extLst>
          </p:cNvPr>
          <p:cNvSpPr txBox="1"/>
          <p:nvPr/>
        </p:nvSpPr>
        <p:spPr>
          <a:xfrm>
            <a:off x="6377750" y="3414099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Г. Бердск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6C9DAE-3D8D-410D-8B43-F81BFB2E5FF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15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2D077-10CC-3265-349C-5261C222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Статистика по заболеванию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8EC611-60C5-6E7A-64F0-2F60A489F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77" y="3093957"/>
            <a:ext cx="5334193" cy="359931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/>
              <a:t>В Новосибирске за 2022 год было зарегистрировано новых 10600 человек с онкологическими заболеваниями. Из них  1200 человек заболевших - женщины с рак молочной железы.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C273434-CF42-9CFA-873E-789A8EA3EB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3054494"/>
              </p:ext>
            </p:extLst>
          </p:nvPr>
        </p:nvGraphicFramePr>
        <p:xfrm>
          <a:off x="6313714" y="2336873"/>
          <a:ext cx="5384800" cy="3904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52BB35-E450-43EA-A5A8-A08EE3337C2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20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6D148-5E30-E25A-8AA5-CD3C3AE98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9053614" cy="1080938"/>
          </a:xfrm>
        </p:spPr>
        <p:txBody>
          <a:bodyPr/>
          <a:lstStyle/>
          <a:p>
            <a:pPr algn="ctr"/>
            <a:r>
              <a:rPr lang="ru-RU" dirty="0"/>
              <a:t>Информационные ресурсы по онкологии в России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B7358F-3C2A-AD61-BA24-7AB81403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600558" cy="35993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Информационные сайты </a:t>
            </a:r>
          </a:p>
          <a:p>
            <a:r>
              <a:rPr lang="ru-RU" dirty="0"/>
              <a:t>Официальный сайт Минздрава России об онкологических заболеваниях </a:t>
            </a:r>
            <a:r>
              <a:rPr lang="en-US" dirty="0">
                <a:hlinkClick r:id="rId2"/>
              </a:rPr>
              <a:t>https</a:t>
            </a:r>
            <a:r>
              <a:rPr lang="ru-RU" dirty="0">
                <a:hlinkClick r:id="rId2"/>
              </a:rPr>
              <a:t>://</a:t>
            </a:r>
            <a:r>
              <a:rPr lang="en-US" dirty="0">
                <a:hlinkClick r:id="rId2"/>
              </a:rPr>
              <a:t>onco-life.ru/</a:t>
            </a:r>
            <a:endParaRPr lang="ru-RU" dirty="0"/>
          </a:p>
          <a:p>
            <a:r>
              <a:rPr lang="ru-RU" dirty="0"/>
              <a:t>ВМЕСТЕ ПРОТИВ РАКА. Информационно-Аналитическое издание </a:t>
            </a:r>
            <a:r>
              <a:rPr lang="en-US" dirty="0">
                <a:hlinkClick r:id="rId3"/>
              </a:rPr>
              <a:t>https://protiv-raka.ru/</a:t>
            </a:r>
            <a:endParaRPr lang="ru-RU" dirty="0"/>
          </a:p>
          <a:p>
            <a:r>
              <a:rPr lang="ru-RU" dirty="0"/>
              <a:t>Сайт созданный ведущими специалистами Москвы и Санкт-Петербурга </a:t>
            </a:r>
            <a:r>
              <a:rPr lang="en-US" dirty="0">
                <a:hlinkClick r:id="rId4"/>
              </a:rPr>
              <a:t>https://oncology.ru/psychological-help/</a:t>
            </a:r>
            <a:endParaRPr lang="ru-RU" dirty="0"/>
          </a:p>
          <a:p>
            <a:r>
              <a:rPr lang="ru-RU" dirty="0"/>
              <a:t>Ясное утро. Круглосуточная поддержка по борьбе с раком. </a:t>
            </a:r>
            <a:r>
              <a:rPr lang="en-US" dirty="0">
                <a:hlinkClick r:id="rId5"/>
              </a:rPr>
              <a:t>https://yasnoeutro.ru/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02CA6E-7B1E-F918-B1C6-0D8E3DC559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5377" y="2327702"/>
            <a:ext cx="4786859" cy="35901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785C50-A7F9-4EDE-AFBF-4199132B1CC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0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7E408-1946-9F14-BFEE-F24E9B4C6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Информационные ресурсы </a:t>
            </a:r>
            <a:br>
              <a:rPr lang="ru-RU" sz="2400" dirty="0"/>
            </a:br>
            <a:r>
              <a:rPr lang="ru-RU" sz="2400" dirty="0"/>
              <a:t>Центры медицинской и психологической помощи принимающие онкологических пациентов в Новосибирске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478D08-38FF-0A45-F8E5-4A1F592AB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065253" cy="359931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Областной онкологический диспансер </a:t>
            </a:r>
            <a:r>
              <a:rPr lang="en-US" dirty="0">
                <a:hlinkClick r:id="rId2"/>
              </a:rPr>
              <a:t>https://onkosakhalin.ru</a:t>
            </a:r>
            <a:endParaRPr lang="en-US" dirty="0"/>
          </a:p>
          <a:p>
            <a:r>
              <a:rPr lang="ru-RU" dirty="0"/>
              <a:t>Городская Клиническая Больница №1 </a:t>
            </a:r>
            <a:r>
              <a:rPr lang="en-US" dirty="0"/>
              <a:t>https://gkb1.mznso.ru/</a:t>
            </a:r>
            <a:endParaRPr lang="ru-RU" dirty="0"/>
          </a:p>
          <a:p>
            <a:r>
              <a:rPr lang="ru-RU" dirty="0"/>
              <a:t>Клиника Мешалкина </a:t>
            </a:r>
            <a:r>
              <a:rPr lang="en-US" u="sng" dirty="0">
                <a:hlinkClick r:id="rId3"/>
              </a:rPr>
              <a:t>https://www.meshalkin.ru/otdeleniye-onkologii</a:t>
            </a:r>
            <a:r>
              <a:rPr lang="ru-RU" u="sng" dirty="0"/>
              <a:t> </a:t>
            </a:r>
          </a:p>
          <a:p>
            <a:r>
              <a:rPr lang="ru-RU" dirty="0"/>
              <a:t>Клиника Претор</a:t>
            </a:r>
            <a:r>
              <a:rPr lang="en-US" dirty="0"/>
              <a:t> https://vz-nsk.ru </a:t>
            </a:r>
            <a:endParaRPr lang="ru-RU" dirty="0"/>
          </a:p>
          <a:p>
            <a:r>
              <a:rPr lang="ru-RU" dirty="0"/>
              <a:t>Клиника Санитас</a:t>
            </a:r>
            <a:r>
              <a:rPr lang="en-US" dirty="0"/>
              <a:t> https://sanitas.ru/</a:t>
            </a:r>
            <a:endParaRPr lang="ru-RU" dirty="0"/>
          </a:p>
          <a:p>
            <a:r>
              <a:rPr lang="ru-RU" dirty="0"/>
              <a:t>Институт психологии  </a:t>
            </a:r>
            <a:r>
              <a:rPr lang="en-US" dirty="0">
                <a:hlinkClick r:id="rId4"/>
              </a:rPr>
              <a:t>https://nikp.ru/</a:t>
            </a:r>
            <a:endParaRPr lang="en-US" dirty="0"/>
          </a:p>
          <a:p>
            <a:r>
              <a:rPr lang="ru-RU" u="sng" dirty="0"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Клиника Авис-Мед  </a:t>
            </a:r>
            <a:r>
              <a:rPr lang="en-US" u="sng" dirty="0">
                <a:solidFill>
                  <a:srgbClr val="FFAE3E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https://avismed-nsk.ru/</a:t>
            </a:r>
            <a:endParaRPr lang="ru-RU" u="sng" dirty="0">
              <a:solidFill>
                <a:srgbClr val="FFAE3E"/>
              </a:solidFill>
            </a:endParaRPr>
          </a:p>
          <a:p>
            <a:r>
              <a:rPr lang="ru-RU" dirty="0"/>
              <a:t>Некоммерческое партнерство Антираковый центр Гуманитарного содействия  </a:t>
            </a:r>
            <a:r>
              <a:rPr lang="en-US" dirty="0"/>
              <a:t>http://antirak-centr.com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EA4984-FC89-846D-875B-D75AF3E4B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1009" y="2336873"/>
            <a:ext cx="5183317" cy="34493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121A91-BC89-45C1-9666-6AD1821ACA4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13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3F473-1B97-61CB-6C59-C91DB4350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Анализ имеющихся мер поддержки для онкологических пациентов в СФО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4A1074-4526-D16F-1236-A7F0B64DA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1061736" cy="423809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Изучив рынок услуг и помощи оказываемой онкологическим пациентам было выделено следующее:</a:t>
            </a:r>
          </a:p>
          <a:p>
            <a:pPr marL="457200" indent="-457200" algn="just">
              <a:buAutoNum type="arabicPeriod"/>
            </a:pPr>
            <a:r>
              <a:rPr lang="ru-RU" dirty="0"/>
              <a:t>Медицинскую помощь онкологическому пациенту возможно получить  по ОМС и платно. Нехватка специалистов в государственных стационарах - пациенты месяцами не могут попасть к нужному врачу, состояние ухудшается, заболевание прогрессирует.</a:t>
            </a:r>
          </a:p>
          <a:p>
            <a:pPr marL="457200" indent="-457200" algn="just">
              <a:buAutoNum type="arabicPeriod"/>
            </a:pPr>
            <a:r>
              <a:rPr lang="ru-RU" dirty="0"/>
              <a:t>Нехватка квалифицированных врачей-онкологов практически во всех регионах СФО. Опытные специалисты переезжают в большие города.</a:t>
            </a:r>
          </a:p>
          <a:p>
            <a:pPr marL="457200" indent="-457200" algn="just">
              <a:buAutoNum type="arabicPeriod"/>
            </a:pPr>
            <a:r>
              <a:rPr lang="ru-RU" dirty="0"/>
              <a:t>Национальные проекты доходят до регионов медленно. Есть возможность обращения по «горячей линии» для пациентов, но нет возможности дополнительно получить консультацию очно бесплатно.</a:t>
            </a:r>
          </a:p>
          <a:p>
            <a:pPr marL="457200" indent="-457200" algn="just">
              <a:buAutoNum type="arabicPeriod"/>
            </a:pPr>
            <a:r>
              <a:rPr lang="ru-RU" dirty="0"/>
              <a:t> В Сибирском Федеральном округе у онкологических пациентов отсутствуют программы реабилитации. Нет специалистов по ментальному здоровью, а наличие единичных проектов имеют не постоянный характер.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B31301-4FEF-46D7-9BAD-DB78CCF966D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61" y="753228"/>
            <a:ext cx="1557483" cy="10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31218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Другая 3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F3ACD3"/>
      </a:accent1>
      <a:accent2>
        <a:srgbClr val="DB78DE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888</Words>
  <Application>Microsoft Office PowerPoint</Application>
  <PresentationFormat>Широкоэкранный</PresentationFormat>
  <Paragraphs>87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Yu Gothic</vt:lpstr>
      <vt:lpstr>Arial</vt:lpstr>
      <vt:lpstr>Calibri</vt:lpstr>
      <vt:lpstr>Times New Roman</vt:lpstr>
      <vt:lpstr>Trebuchet MS</vt:lpstr>
      <vt:lpstr>YS Text</vt:lpstr>
      <vt:lpstr>Берлин</vt:lpstr>
      <vt:lpstr>СОЦИАЛЬНЫЙ ПРОЕКТ «ЖИВИ» НАПРАВЛЕННЫЙ НА ПОДДЕРЖКУ ЖЕНЩИН С РАКОМ МОЛОЧНОЙ ЖЕЛЕЗЫ</vt:lpstr>
      <vt:lpstr>О КОМПАНИИ</vt:lpstr>
      <vt:lpstr>Заболеваемость злокачественными новообразованиями в мире</vt:lpstr>
      <vt:lpstr>Данные от партнера проекта Антираковый центр гуманитарного содействия</vt:lpstr>
      <vt:lpstr>Пациентки Антиракового центра  Они победили рак!</vt:lpstr>
      <vt:lpstr>Статистика по заболеванию</vt:lpstr>
      <vt:lpstr>Информационные ресурсы по онкологии в России</vt:lpstr>
      <vt:lpstr>Информационные ресурсы  Центры медицинской и психологической помощи принимающие онкологических пациентов в Новосибирске</vt:lpstr>
      <vt:lpstr>Анализ имеющихся мер поддержки для онкологических пациентов в СФО</vt:lpstr>
      <vt:lpstr>Онкология – одно из психотравмирующих заболеваний</vt:lpstr>
      <vt:lpstr>Когнитивные функции человека</vt:lpstr>
      <vt:lpstr>Исследования когнитивных функций с РМЖ в мире</vt:lpstr>
      <vt:lpstr>Живое взаимодействие – уже лечение</vt:lpstr>
      <vt:lpstr>Уникальность нашего проекта</vt:lpstr>
      <vt:lpstr>Партнеры проекта</vt:lpstr>
      <vt:lpstr>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Гришин</dc:creator>
  <cp:lastModifiedBy>Admin</cp:lastModifiedBy>
  <cp:revision>39</cp:revision>
  <dcterms:created xsi:type="dcterms:W3CDTF">2023-03-10T06:37:56Z</dcterms:created>
  <dcterms:modified xsi:type="dcterms:W3CDTF">2024-03-14T09:39:07Z</dcterms:modified>
</cp:coreProperties>
</file>