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2E87"/>
    <a:srgbClr val="A23694"/>
    <a:srgbClr val="863458"/>
    <a:srgbClr val="651C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405"/>
  </p:normalViewPr>
  <p:slideViewPr>
    <p:cSldViewPr snapToGrid="0" snapToObjects="1" showGuides="1">
      <p:cViewPr varScale="1">
        <p:scale>
          <a:sx n="114" d="100"/>
          <a:sy n="114" d="100"/>
        </p:scale>
        <p:origin x="43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3CA14-0783-0442-8B43-1865A88129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07D968-37EC-FE40-AB46-32C59BD11A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1B1C4-A9AA-9042-9A10-D8A21B428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04/14/2025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D9571-5E7F-E745-AEB9-7CA9B155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E4D91-4232-2E40-B542-61599FA5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01309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8B3C3-C578-844B-AF87-F297E696D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A91F7-A599-FB43-A586-0CC751004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71F158-2512-A44D-A26D-54697C16E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04/14/2025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4F998-4F9B-804A-9F02-0F4D6010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1966B-9D23-6848-99CB-AB9C01AB6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62923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08C84E-89E4-D749-BF5D-C7AFF866A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841363-9323-674F-A3CA-6D2AAEE61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CFA2A-828B-5843-93AB-C4BBF9132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04/14/2025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EFA42-7CDF-C24D-8B70-B191A9AE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5325E-D7E8-9F48-B2BF-11C3640AB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02137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563C7-BF04-9541-A3BA-1EC3155E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8868E-D979-C241-9B7B-847DB9EFB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3B753-0970-BA49-8E1F-69739D451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04/14/2025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1C29A-35D4-764F-8EF5-3B1CB7A4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5C276-872E-5C43-B7CF-2AD1F9D3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86647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DDB34-A444-AC47-803F-5C0D2E85D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685CE-926B-ED47-BE9E-FA65006D4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7A14B-C39F-6845-B507-E6C27D1A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04/14/2025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8461A-2CA5-9C43-BE32-7E938C3CD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139A6B-82D4-FA40-9BF2-3B5522C1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75933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215C8-2F70-BA4E-AFC1-2D345E508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C1E8B-2AA2-DF40-A096-0F20FFA59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20B7B-023C-F549-8C1D-ABE1A60C5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D3FBAD-B739-3849-AE3A-878D05538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04/14/2025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D44275-9D2F-D540-98C7-790CF9E40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D65E1B-BDC3-5E40-B884-047D1EED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9691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A4140-6F29-874E-83AA-5CBE2EB5C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479D2-391E-3D47-9236-19E384C6B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87586E-75BA-BA45-8BC4-920EABE2A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EF321A-AC70-EF49-8FCC-46AA238979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A2D6C3-FD50-B64A-9FBE-62BB4E0DAF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462348-8F70-B14D-BE99-0C70F9FB2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04/14/2025</a:t>
            </a:fld>
            <a:endParaRPr lang="en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8A1FC1-9FD6-2546-BF32-F542B8245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87ADF1-7043-3943-9B86-91A5BFAA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598242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22561-48E8-EE44-B6C8-58030750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EF9D8E-5CD9-FC4F-B6F4-C020B57E4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04/14/2025</a:t>
            </a:fld>
            <a:endParaRPr lang="en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C9FEC1-62B9-824C-822A-7AF12162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9528D4-1EA2-B548-9AD9-1B7F8428E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18682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5A742A-4AF4-2543-813D-9C714AC9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04/14/2025</a:t>
            </a:fld>
            <a:endParaRPr lang="en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921CE1-9D2B-2843-8523-1F03F6B82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B24975-66A2-2B48-A7C4-BD60AEBF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525301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92AEC-4239-8546-8CD5-EA687E733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61AE6-5F80-AA4C-9CB5-5F3A8FC8C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ABE359-5A99-DD4C-B0D3-25A48DB1C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B49FA-C8A1-2948-A5F0-3FC5D3054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04/14/2025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418EFC-7344-1549-8D73-BEF777EBA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730B34-6B03-2C4D-9648-5B35E449C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18075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BFACA-111A-D74A-AD16-129F183A4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E9030E-57F6-1141-BCB4-E951A80B4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E6E3DE-83F5-6541-8F19-ED9CDCBD3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A7955-355C-0145-B0AA-A67AC9CBD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04/14/2025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6279E2-40E0-E74A-9196-0CFD2D07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684C6A-B901-5F4D-B2DF-14E4FBA1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29454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00B775-6F2A-A24E-B50A-4A3DE0E5C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ED5A98-EC46-7644-8DA8-92AFCEC35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DDACC-C11C-8C47-8E0D-C4036CB53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EFBB3-7FA6-3D49-B851-9472CC50247F}" type="datetimeFigureOut">
              <a:rPr lang="en-RU" smtClean="0"/>
              <a:t>04/14/2025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3BE82-33C8-7C44-81AF-AE353C01D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79654-7902-ED4A-8D7C-93B21514F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11852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omp_st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isk.yandex.ru/d/ew8JZgQ8OmfX7Q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k.com/wall-99541616_12834" TargetMode="External"/><Relationship Id="rId5" Type="http://schemas.openxmlformats.org/officeDocument/2006/relationships/hyperlink" Target="https://vk.com/wall-55606308_20818" TargetMode="External"/><Relationship Id="rId4" Type="http://schemas.openxmlformats.org/officeDocument/2006/relationships/hyperlink" Target="https://vk.com/wall-99541616_1674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BC2C3183-3BA4-DC45-A563-EB07D8457435}"/>
              </a:ext>
            </a:extLst>
          </p:cNvPr>
          <p:cNvSpPr/>
          <p:nvPr/>
        </p:nvSpPr>
        <p:spPr>
          <a:xfrm>
            <a:off x="441434" y="1145628"/>
            <a:ext cx="11319642" cy="5370786"/>
          </a:xfrm>
          <a:prstGeom prst="roundRect">
            <a:avLst>
              <a:gd name="adj" fmla="val 5904"/>
            </a:avLst>
          </a:prstGeom>
          <a:solidFill>
            <a:srgbClr val="A72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475A95-DB94-754D-B3E8-90058E1674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933" y="113255"/>
            <a:ext cx="1661510" cy="8642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B63974C-299F-3A42-928D-66554BBDC41B}"/>
              </a:ext>
            </a:extLst>
          </p:cNvPr>
          <p:cNvSpPr txBox="1"/>
          <p:nvPr/>
        </p:nvSpPr>
        <p:spPr>
          <a:xfrm>
            <a:off x="767255" y="1544551"/>
            <a:ext cx="59791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Всероссийский конкурсный отбор проектов 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«Женщины за здоровое общество»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9B813D-2B66-114A-A35A-8916837DF786}"/>
              </a:ext>
            </a:extLst>
          </p:cNvPr>
          <p:cNvSpPr txBox="1"/>
          <p:nvPr/>
        </p:nvSpPr>
        <p:spPr>
          <a:xfrm>
            <a:off x="767255" y="2543713"/>
            <a:ext cx="5328745" cy="15543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700"/>
              </a:lnSpc>
            </a:pPr>
            <a:r>
              <a:rPr lang="ru-RU" sz="5400" dirty="0">
                <a:solidFill>
                  <a:schemeClr val="bg1"/>
                </a:solidFill>
                <a:latin typeface="Playfair Display" pitchFamily="2" charset="-52"/>
              </a:rPr>
              <a:t>Работница</a:t>
            </a:r>
            <a:endParaRPr lang="en-US" sz="5400" dirty="0">
              <a:solidFill>
                <a:schemeClr val="bg1"/>
              </a:solidFill>
              <a:latin typeface="Playfair Display" pitchFamily="2" charset="-52"/>
            </a:endParaRPr>
          </a:p>
          <a:p>
            <a:pPr>
              <a:lnSpc>
                <a:spcPts val="5700"/>
              </a:lnSpc>
            </a:pPr>
            <a:r>
              <a:rPr lang="ru-RU" sz="5400" dirty="0">
                <a:solidFill>
                  <a:schemeClr val="bg1"/>
                </a:solidFill>
                <a:latin typeface="Playfair Display" pitchFamily="2" charset="-52"/>
              </a:rPr>
              <a:t>года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9C0A55-CA0E-4A40-B358-6A83C9303414}"/>
              </a:ext>
            </a:extLst>
          </p:cNvPr>
          <p:cNvSpPr txBox="1"/>
          <p:nvPr/>
        </p:nvSpPr>
        <p:spPr>
          <a:xfrm>
            <a:off x="767255" y="4912153"/>
            <a:ext cx="107188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Руководитель команды: </a:t>
            </a:r>
          </a:p>
          <a:p>
            <a:r>
              <a:rPr lang="ru-RU" sz="2000" dirty="0" err="1">
                <a:solidFill>
                  <a:schemeClr val="bg1"/>
                </a:solidFill>
              </a:rPr>
              <a:t>Бикметова</a:t>
            </a:r>
            <a:r>
              <a:rPr lang="ru-RU" sz="2000" dirty="0">
                <a:solidFill>
                  <a:schemeClr val="bg1"/>
                </a:solidFill>
              </a:rPr>
              <a:t> Альбина Альбертовна, МКУ «Отдел по молодежной политике г. Стерлитамак», </a:t>
            </a:r>
          </a:p>
          <a:p>
            <a:r>
              <a:rPr lang="ru-RU" sz="2000" dirty="0">
                <a:solidFill>
                  <a:schemeClr val="bg1"/>
                </a:solidFill>
              </a:rPr>
              <a:t>Российская Федерация, Республика Башкортостан, город Стерлитамак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E84038-B740-F244-89E0-809A1E3F117D}"/>
              </a:ext>
            </a:extLst>
          </p:cNvPr>
          <p:cNvSpPr txBox="1"/>
          <p:nvPr/>
        </p:nvSpPr>
        <p:spPr>
          <a:xfrm>
            <a:off x="767255" y="4190065"/>
            <a:ext cx="66441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Playfair Display" pitchFamily="2" charset="-52"/>
              </a:rPr>
              <a:t>Номинация: Материнство и детство</a:t>
            </a:r>
          </a:p>
        </p:txBody>
      </p:sp>
    </p:spTree>
    <p:extLst>
      <p:ext uri="{BB962C8B-B14F-4D97-AF65-F5344CB8AC3E}">
        <p14:creationId xmlns:p14="http://schemas.microsoft.com/office/powerpoint/2010/main" val="2196248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3B4EC6-9801-A646-9E70-2AE8325B5C6E}"/>
              </a:ext>
            </a:extLst>
          </p:cNvPr>
          <p:cNvSpPr txBox="1"/>
          <p:nvPr/>
        </p:nvSpPr>
        <p:spPr>
          <a:xfrm>
            <a:off x="599090" y="588577"/>
            <a:ext cx="5553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Каналы продвижения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E5530E-79C5-284F-89B7-F338A43EF98F}"/>
              </a:ext>
            </a:extLst>
          </p:cNvPr>
          <p:cNvSpPr txBox="1"/>
          <p:nvPr/>
        </p:nvSpPr>
        <p:spPr>
          <a:xfrm>
            <a:off x="599090" y="1270454"/>
            <a:ext cx="10731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Указываются каналы продвижения проекта, которые преимущественно будут использованы. Здесь важно указать: наименование ресурсов, предоставить конкретную ссылку на ресурс, указать относительно каждого канала продвижения инструменты продвижения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:a16="http://schemas.microsoft.com/office/drawing/2014/main" id="{DC3B501B-B269-614F-917B-772DB15CA874}"/>
              </a:ext>
            </a:extLst>
          </p:cNvPr>
          <p:cNvSpPr/>
          <p:nvPr/>
        </p:nvSpPr>
        <p:spPr>
          <a:xfrm>
            <a:off x="599091" y="1952331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/>
              <a:t>Социальные сети</a:t>
            </a:r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:a16="http://schemas.microsoft.com/office/drawing/2014/main" id="{7C7832D9-CBDF-B945-8F10-B649688DA286}"/>
              </a:ext>
            </a:extLst>
          </p:cNvPr>
          <p:cNvSpPr/>
          <p:nvPr/>
        </p:nvSpPr>
        <p:spPr>
          <a:xfrm>
            <a:off x="3265289" y="1952331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Молодёжь Стерлитамака (более 48 000 подписчиков </a:t>
            </a:r>
            <a:r>
              <a:rPr lang="en-US" dirty="0">
                <a:hlinkClick r:id="rId3"/>
              </a:rPr>
              <a:t>https://vk.com/omp_str</a:t>
            </a:r>
            <a:r>
              <a:rPr lang="ru-RU" dirty="0"/>
              <a:t>),</a:t>
            </a:r>
            <a:endParaRPr lang="en-US" dirty="0"/>
          </a:p>
          <a:p>
            <a:r>
              <a:rPr lang="ru-RU" dirty="0"/>
              <a:t>Администрация Стерлитамака (более 32 000 подписчиков </a:t>
            </a:r>
            <a:r>
              <a:rPr lang="en-US" dirty="0"/>
              <a:t>vk.com/</a:t>
            </a:r>
            <a:r>
              <a:rPr lang="en-US" dirty="0" err="1"/>
              <a:t>sterlitamak_adm</a:t>
            </a:r>
            <a:r>
              <a:rPr lang="en-US" dirty="0"/>
              <a:t>)</a:t>
            </a:r>
            <a:endParaRPr lang="ru-RU" dirty="0"/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:a16="http://schemas.microsoft.com/office/drawing/2014/main" id="{80EBE8EA-8E2C-004C-ABBC-D37E06429DD1}"/>
              </a:ext>
            </a:extLst>
          </p:cNvPr>
          <p:cNvSpPr/>
          <p:nvPr/>
        </p:nvSpPr>
        <p:spPr>
          <a:xfrm>
            <a:off x="599091" y="3392745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/>
              <a:t>Муниципальные</a:t>
            </a:r>
          </a:p>
          <a:p>
            <a:r>
              <a:rPr lang="ru-RU" dirty="0"/>
              <a:t>СМИ</a:t>
            </a:r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:a16="http://schemas.microsoft.com/office/drawing/2014/main" id="{475633CC-A75F-0848-98FF-DB9865A7CF51}"/>
              </a:ext>
            </a:extLst>
          </p:cNvPr>
          <p:cNvSpPr/>
          <p:nvPr/>
        </p:nvSpPr>
        <p:spPr>
          <a:xfrm>
            <a:off x="3265289" y="3392745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Газета «Стерлитамакский рабочий», городской телеканал </a:t>
            </a:r>
            <a:r>
              <a:rPr lang="en-US" dirty="0"/>
              <a:t>UTV</a:t>
            </a:r>
            <a:endParaRPr lang="ru-RU" dirty="0"/>
          </a:p>
        </p:txBody>
      </p:sp>
      <p:sp>
        <p:nvSpPr>
          <p:cNvPr id="12" name="Прямоугольник: скругленные углы 25">
            <a:extLst>
              <a:ext uri="{FF2B5EF4-FFF2-40B4-BE49-F238E27FC236}">
                <a16:creationId xmlns:a16="http://schemas.microsoft.com/office/drawing/2014/main" id="{63CFB881-8CB1-C745-BF4E-362C9249D0BD}"/>
              </a:ext>
            </a:extLst>
          </p:cNvPr>
          <p:cNvSpPr/>
          <p:nvPr/>
        </p:nvSpPr>
        <p:spPr>
          <a:xfrm>
            <a:off x="599091" y="4833159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/>
              <a:t>Наружная реклама</a:t>
            </a:r>
          </a:p>
        </p:txBody>
      </p:sp>
      <p:sp>
        <p:nvSpPr>
          <p:cNvPr id="13" name="Прямоугольник: скругленные углы 26">
            <a:extLst>
              <a:ext uri="{FF2B5EF4-FFF2-40B4-BE49-F238E27FC236}">
                <a16:creationId xmlns:a16="http://schemas.microsoft.com/office/drawing/2014/main" id="{10F1AE2E-6180-1A4D-92DD-CE5FFD87B989}"/>
              </a:ext>
            </a:extLst>
          </p:cNvPr>
          <p:cNvSpPr/>
          <p:nvPr/>
        </p:nvSpPr>
        <p:spPr>
          <a:xfrm>
            <a:off x="3265289" y="4833159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Размещение наружной рекламы</a:t>
            </a:r>
          </a:p>
        </p:txBody>
      </p:sp>
    </p:spTree>
    <p:extLst>
      <p:ext uri="{BB962C8B-B14F-4D97-AF65-F5344CB8AC3E}">
        <p14:creationId xmlns:p14="http://schemas.microsoft.com/office/powerpoint/2010/main" val="2762513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1F3F78-4164-C442-B1F3-0D24135B3721}"/>
              </a:ext>
            </a:extLst>
          </p:cNvPr>
          <p:cNvSpPr txBox="1"/>
          <p:nvPr/>
        </p:nvSpPr>
        <p:spPr>
          <a:xfrm>
            <a:off x="599090" y="588577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Ресурсы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808238-87E7-474C-BF16-A126FCF8B25B}"/>
              </a:ext>
            </a:extLst>
          </p:cNvPr>
          <p:cNvSpPr txBox="1"/>
          <p:nvPr/>
        </p:nvSpPr>
        <p:spPr>
          <a:xfrm>
            <a:off x="599090" y="1270454"/>
            <a:ext cx="10731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Указываются какие ресурсы есть в проекте, в т.ч. Финансовые, организационные, информационные и пр.</a:t>
            </a:r>
          </a:p>
          <a:p>
            <a:r>
              <a:rPr lang="ru-RU" sz="1400" dirty="0"/>
              <a:t>Отдельно выделяются какие ресурсы требуются проекту для его воплощения и реализации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EE874E-3323-BF4D-9B75-DF953D69A747}"/>
              </a:ext>
            </a:extLst>
          </p:cNvPr>
          <p:cNvSpPr txBox="1"/>
          <p:nvPr/>
        </p:nvSpPr>
        <p:spPr>
          <a:xfrm>
            <a:off x="622273" y="1952331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B1303B-4984-EF43-9CF9-35A1F375DD81}"/>
              </a:ext>
            </a:extLst>
          </p:cNvPr>
          <p:cNvSpPr txBox="1"/>
          <p:nvPr/>
        </p:nvSpPr>
        <p:spPr>
          <a:xfrm>
            <a:off x="599090" y="325853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F2C625-2AC4-0B4D-B712-C83866954A68}"/>
              </a:ext>
            </a:extLst>
          </p:cNvPr>
          <p:cNvSpPr txBox="1"/>
          <p:nvPr/>
        </p:nvSpPr>
        <p:spPr>
          <a:xfrm>
            <a:off x="616024" y="4645832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FBDE54-120F-D048-86E3-8F4AFF1F5D24}"/>
              </a:ext>
            </a:extLst>
          </p:cNvPr>
          <p:cNvSpPr txBox="1"/>
          <p:nvPr/>
        </p:nvSpPr>
        <p:spPr>
          <a:xfrm>
            <a:off x="1264946" y="2099909"/>
            <a:ext cx="35415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Информационные ресурсы:</a:t>
            </a:r>
          </a:p>
          <a:p>
            <a:r>
              <a:rPr lang="ru-RU" sz="1600" dirty="0" err="1"/>
              <a:t>Госпаблики</a:t>
            </a:r>
            <a:r>
              <a:rPr lang="ru-RU" sz="1600" dirty="0"/>
              <a:t> Стерлитамака, социальные сети профсоюзов республики, муниципальных СМИ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E612C6-676E-3449-8945-F356D1293AB0}"/>
              </a:ext>
            </a:extLst>
          </p:cNvPr>
          <p:cNvSpPr txBox="1"/>
          <p:nvPr/>
        </p:nvSpPr>
        <p:spPr>
          <a:xfrm>
            <a:off x="1264946" y="3429000"/>
            <a:ext cx="35415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Организационная поддержка Администрации городского округа город Стерлитамак, Федерации профсоюзов Республики Башкортостан, партнёров проекта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46D28A-C696-C14B-ADEF-559FBD28C51A}"/>
              </a:ext>
            </a:extLst>
          </p:cNvPr>
          <p:cNvSpPr txBox="1"/>
          <p:nvPr/>
        </p:nvSpPr>
        <p:spPr>
          <a:xfrm>
            <a:off x="1264946" y="4880581"/>
            <a:ext cx="354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Финансовые ресурсы от партнёров и </a:t>
            </a:r>
            <a:r>
              <a:rPr lang="ru-RU" dirty="0" err="1"/>
              <a:t>организатров</a:t>
            </a:r>
            <a:r>
              <a:rPr lang="ru-RU" dirty="0"/>
              <a:t> проекта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6C6BCC-4033-BA49-82B0-5C88AD80D52D}"/>
              </a:ext>
            </a:extLst>
          </p:cNvPr>
          <p:cNvSpPr txBox="1"/>
          <p:nvPr/>
        </p:nvSpPr>
        <p:spPr>
          <a:xfrm>
            <a:off x="5407233" y="1952331"/>
            <a:ext cx="6687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4.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4FA4F9-94E1-1144-8DE5-0D8925FF38C7}"/>
              </a:ext>
            </a:extLst>
          </p:cNvPr>
          <p:cNvSpPr txBox="1"/>
          <p:nvPr/>
        </p:nvSpPr>
        <p:spPr>
          <a:xfrm>
            <a:off x="5430144" y="325853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5.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3EE10B5-5C98-214B-B668-E30FA4D791A5}"/>
              </a:ext>
            </a:extLst>
          </p:cNvPr>
          <p:cNvSpPr txBox="1"/>
          <p:nvPr/>
        </p:nvSpPr>
        <p:spPr>
          <a:xfrm>
            <a:off x="5447078" y="4645832"/>
            <a:ext cx="7040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6.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3BBEFB7-12E9-3A4E-9AA1-6E4D32AD633C}"/>
              </a:ext>
            </a:extLst>
          </p:cNvPr>
          <p:cNvSpPr txBox="1"/>
          <p:nvPr/>
        </p:nvSpPr>
        <p:spPr>
          <a:xfrm>
            <a:off x="6049906" y="2099909"/>
            <a:ext cx="3541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5D5F436-7DDA-D64A-A811-BF722EC6DE01}"/>
              </a:ext>
            </a:extLst>
          </p:cNvPr>
          <p:cNvSpPr txBox="1"/>
          <p:nvPr/>
        </p:nvSpPr>
        <p:spPr>
          <a:xfrm>
            <a:off x="6096000" y="3429000"/>
            <a:ext cx="3541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EED8DA8-821C-3645-BE4E-486D93BB2A07}"/>
              </a:ext>
            </a:extLst>
          </p:cNvPr>
          <p:cNvSpPr txBox="1"/>
          <p:nvPr/>
        </p:nvSpPr>
        <p:spPr>
          <a:xfrm>
            <a:off x="6096000" y="4880581"/>
            <a:ext cx="3541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</a:p>
        </p:txBody>
      </p:sp>
    </p:spTree>
    <p:extLst>
      <p:ext uri="{BB962C8B-B14F-4D97-AF65-F5344CB8AC3E}">
        <p14:creationId xmlns:p14="http://schemas.microsoft.com/office/powerpoint/2010/main" val="2806292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C12802-D0DB-8349-B613-80C69CA111E6}"/>
              </a:ext>
            </a:extLst>
          </p:cNvPr>
          <p:cNvSpPr txBox="1"/>
          <p:nvPr/>
        </p:nvSpPr>
        <p:spPr>
          <a:xfrm>
            <a:off x="599090" y="588577"/>
            <a:ext cx="319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Команда проекта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3E1AB8-A27C-0540-B40E-DDBEBC322F07}"/>
              </a:ext>
            </a:extLst>
          </p:cNvPr>
          <p:cNvSpPr txBox="1"/>
          <p:nvPr/>
        </p:nvSpPr>
        <p:spPr>
          <a:xfrm>
            <a:off x="2296289" y="1896639"/>
            <a:ext cx="40809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/>
              <a:t>Бикметова</a:t>
            </a:r>
            <a:r>
              <a:rPr lang="ru-RU" sz="1400" dirty="0"/>
              <a:t> Альбина Альбертовна,</a:t>
            </a:r>
          </a:p>
          <a:p>
            <a:r>
              <a:rPr lang="ru-RU" sz="1400" dirty="0"/>
              <a:t>Начальник МКУ «Отдел по молодежной политике г. Стерлитамак», проживает Россия, Республика Башкортостан, Стерлитамакский район, с. Новая </a:t>
            </a:r>
            <a:r>
              <a:rPr lang="ru-RU" sz="1400" dirty="0" err="1"/>
              <a:t>Отрадовка</a:t>
            </a:r>
            <a:r>
              <a:rPr lang="ru-RU" sz="1400" dirty="0"/>
              <a:t>.</a:t>
            </a:r>
          </a:p>
          <a:p>
            <a:br>
              <a:rPr lang="ru-RU" sz="1400" dirty="0"/>
            </a:br>
            <a:r>
              <a:rPr lang="ru-RU" sz="1400" dirty="0"/>
              <a:t>Успешные аналогичные проекты: социальный проект «Мамины нотки», Подросток в ТЦ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9D5AE49-FCC8-D949-836F-A74AD3355702}"/>
              </a:ext>
            </a:extLst>
          </p:cNvPr>
          <p:cNvSpPr txBox="1"/>
          <p:nvPr/>
        </p:nvSpPr>
        <p:spPr>
          <a:xfrm>
            <a:off x="8129268" y="1893665"/>
            <a:ext cx="34260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Малкина Ангелина Александровна</a:t>
            </a:r>
          </a:p>
          <a:p>
            <a:r>
              <a:rPr lang="ru-RU" sz="1400" dirty="0"/>
              <a:t>Ведущий специалист МКУ «Отдел по молодежной политике г. Стерлитамак»,</a:t>
            </a:r>
          </a:p>
          <a:p>
            <a:r>
              <a:rPr lang="ru-RU" sz="1400" dirty="0"/>
              <a:t>проживает Россия, Республика Башкортостан, город Стерлитамак, 1999 г.р.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3A5C35F-2BAF-3D4B-ACCF-DC530FD2EB68}"/>
              </a:ext>
            </a:extLst>
          </p:cNvPr>
          <p:cNvSpPr txBox="1"/>
          <p:nvPr/>
        </p:nvSpPr>
        <p:spPr>
          <a:xfrm>
            <a:off x="599090" y="1357801"/>
            <a:ext cx="2616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A72E88"/>
                </a:solidFill>
                <a:latin typeface="Playfair Display SemiBold" pitchFamily="2" charset="-52"/>
              </a:rPr>
              <a:t>Руководитель проекта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A8F5C6B-9DA1-054C-BDF6-066529B98D57}"/>
              </a:ext>
            </a:extLst>
          </p:cNvPr>
          <p:cNvSpPr txBox="1"/>
          <p:nvPr/>
        </p:nvSpPr>
        <p:spPr>
          <a:xfrm>
            <a:off x="6379197" y="1352138"/>
            <a:ext cx="35333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B9D04A"/>
                </a:solidFill>
                <a:latin typeface="Playfair Display SemiBold" pitchFamily="2" charset="-52"/>
              </a:rPr>
              <a:t>Ключевые члены команды</a:t>
            </a: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2B670E03-18D2-465E-A3CB-74FBB82404E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389" r="389" b="21660"/>
          <a:stretch/>
        </p:blipFill>
        <p:spPr>
          <a:xfrm>
            <a:off x="791824" y="1976131"/>
            <a:ext cx="1384995" cy="1315190"/>
          </a:xfrm>
          <a:prstGeom prst="ellipse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8F4115DE-301E-4B03-B087-8A75510F6DE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513" t="10758" r="1513" b="26196"/>
          <a:stretch/>
        </p:blipFill>
        <p:spPr>
          <a:xfrm>
            <a:off x="6496681" y="1893665"/>
            <a:ext cx="1384994" cy="1351532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621785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FA4AC9-FA2A-F546-B98E-179AC30F4925}"/>
              </a:ext>
            </a:extLst>
          </p:cNvPr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46D322-CBE5-544C-9576-5AB63A8F2DAD}"/>
              </a:ext>
            </a:extLst>
          </p:cNvPr>
          <p:cNvSpPr txBox="1"/>
          <p:nvPr/>
        </p:nvSpPr>
        <p:spPr>
          <a:xfrm>
            <a:off x="599090" y="1545021"/>
            <a:ext cx="107310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Тезисно раскрывается почему проект важен, в чем его актуальность, какие социальные проблемы решаются с помощью проекта.</a:t>
            </a:r>
          </a:p>
          <a:p>
            <a:r>
              <a:rPr lang="ru-RU" sz="2000" dirty="0"/>
              <a:t>Приводится статистика (если возможно), характеризующая актуальность и значимость проекта</a:t>
            </a:r>
          </a:p>
          <a:p>
            <a:r>
              <a:rPr lang="ru-RU" sz="2000" dirty="0"/>
              <a:t>Отдельно указывается на какой территории будет происходить реализация проекта</a:t>
            </a:r>
          </a:p>
          <a:p>
            <a:endParaRPr lang="ru-RU" sz="2000" dirty="0"/>
          </a:p>
          <a:p>
            <a:endParaRPr lang="ru-RU" sz="2000" dirty="0"/>
          </a:p>
        </p:txBody>
      </p:sp>
      <p:sp>
        <p:nvSpPr>
          <p:cNvPr id="8" name="Прямоугольник: скругленные углы 5">
            <a:extLst>
              <a:ext uri="{FF2B5EF4-FFF2-40B4-BE49-F238E27FC236}">
                <a16:creationId xmlns:a16="http://schemas.microsoft.com/office/drawing/2014/main" id="{9F6E69A9-5301-7B4E-92FA-1F8457768E3C}"/>
              </a:ext>
            </a:extLst>
          </p:cNvPr>
          <p:cNvSpPr/>
          <p:nvPr/>
        </p:nvSpPr>
        <p:spPr>
          <a:xfrm>
            <a:off x="704193" y="3321269"/>
            <a:ext cx="10731062" cy="2848303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910EEE-BC29-304B-9E47-CEEC63703760}"/>
              </a:ext>
            </a:extLst>
          </p:cNvPr>
          <p:cNvSpPr txBox="1"/>
          <p:nvPr/>
        </p:nvSpPr>
        <p:spPr>
          <a:xfrm>
            <a:off x="1770752" y="3558653"/>
            <a:ext cx="9295656" cy="369332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Тезис 1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9DE830-45A8-874C-AFAB-3F5290048970}"/>
              </a:ext>
            </a:extLst>
          </p:cNvPr>
          <p:cNvSpPr txBox="1"/>
          <p:nvPr/>
        </p:nvSpPr>
        <p:spPr>
          <a:xfrm>
            <a:off x="1770752" y="4324794"/>
            <a:ext cx="929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Тезис </a:t>
            </a:r>
            <a:r>
              <a:rPr lang="en-US" dirty="0">
                <a:solidFill>
                  <a:schemeClr val="bg1"/>
                </a:solidFill>
              </a:rPr>
              <a:t>2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56765F-582D-8346-8EDF-C67D0745B7AB}"/>
              </a:ext>
            </a:extLst>
          </p:cNvPr>
          <p:cNvSpPr txBox="1"/>
          <p:nvPr/>
        </p:nvSpPr>
        <p:spPr>
          <a:xfrm>
            <a:off x="1770752" y="5160779"/>
            <a:ext cx="929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Тезис </a:t>
            </a:r>
            <a:r>
              <a:rPr lang="en-US" dirty="0">
                <a:solidFill>
                  <a:schemeClr val="bg1"/>
                </a:solidFill>
              </a:rPr>
              <a:t>3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C306F3-43A5-3A4C-BCD8-D0207E3A747A}"/>
              </a:ext>
            </a:extLst>
          </p:cNvPr>
          <p:cNvSpPr txBox="1"/>
          <p:nvPr/>
        </p:nvSpPr>
        <p:spPr>
          <a:xfrm>
            <a:off x="943161" y="3372071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CF2911-A4F6-6F4B-94D7-5D790B8B48F4}"/>
              </a:ext>
            </a:extLst>
          </p:cNvPr>
          <p:cNvSpPr txBox="1"/>
          <p:nvPr/>
        </p:nvSpPr>
        <p:spPr>
          <a:xfrm>
            <a:off x="919978" y="4177828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0AB43A-6FF0-EC46-A91F-70C0BBFB8398}"/>
              </a:ext>
            </a:extLst>
          </p:cNvPr>
          <p:cNvSpPr txBox="1"/>
          <p:nvPr/>
        </p:nvSpPr>
        <p:spPr>
          <a:xfrm>
            <a:off x="936912" y="5022280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305355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0BFE4FB-DBD4-3046-8961-57C86C99613F}"/>
              </a:ext>
            </a:extLst>
          </p:cNvPr>
          <p:cNvSpPr txBox="1"/>
          <p:nvPr/>
        </p:nvSpPr>
        <p:spPr>
          <a:xfrm>
            <a:off x="599090" y="588577"/>
            <a:ext cx="481702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>
                <a:solidFill>
                  <a:srgbClr val="A72E88"/>
                </a:solidFill>
                <a:latin typeface="Playfair Display SemiBold" pitchFamily="2" charset="-52"/>
              </a:rPr>
              <a:t>Целевая аудитория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3FE0D1-C6A5-C04E-AEFC-D4902E28A74D}"/>
              </a:ext>
            </a:extLst>
          </p:cNvPr>
          <p:cNvSpPr txBox="1"/>
          <p:nvPr/>
        </p:nvSpPr>
        <p:spPr>
          <a:xfrm>
            <a:off x="599090" y="1545021"/>
            <a:ext cx="770762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Молодёжь города Стерлитамак в возрасте от 18 до 35 лет (а также молодые сотрудницы, после выхода из декретного отпуска)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532522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FD9C88-5035-B741-9EF2-4D25C8FCEB64}"/>
              </a:ext>
            </a:extLst>
          </p:cNvPr>
          <p:cNvSpPr txBox="1"/>
          <p:nvPr/>
        </p:nvSpPr>
        <p:spPr>
          <a:xfrm>
            <a:off x="599090" y="588577"/>
            <a:ext cx="62504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Стадия проекта. Зрелость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9E9D96-F053-B14C-97B3-0191C1B7F1A9}"/>
              </a:ext>
            </a:extLst>
          </p:cNvPr>
          <p:cNvSpPr txBox="1"/>
          <p:nvPr/>
        </p:nvSpPr>
        <p:spPr>
          <a:xfrm>
            <a:off x="1039528" y="1918069"/>
            <a:ext cx="102906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000" dirty="0"/>
              <a:t>Завершённый проект/успешная практика (кейс) (проект продуман, есть команда, ресурсы, проект прошел внедрение на целевой аудитории, может быть использован как «лучшая практика» для масштабирования на других площадках или расширении целевой аудитории)</a:t>
            </a:r>
          </a:p>
        </p:txBody>
      </p:sp>
      <p:sp>
        <p:nvSpPr>
          <p:cNvPr id="8" name="Овал 2">
            <a:extLst>
              <a:ext uri="{FF2B5EF4-FFF2-40B4-BE49-F238E27FC236}">
                <a16:creationId xmlns:a16="http://schemas.microsoft.com/office/drawing/2014/main" id="{A17177B6-1C68-8E47-9657-8BC211F975BA}"/>
              </a:ext>
            </a:extLst>
          </p:cNvPr>
          <p:cNvSpPr/>
          <p:nvPr/>
        </p:nvSpPr>
        <p:spPr>
          <a:xfrm>
            <a:off x="707844" y="198321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D715F0-A4C3-AB47-8EB8-B2A9F769791D}"/>
              </a:ext>
            </a:extLst>
          </p:cNvPr>
          <p:cNvSpPr txBox="1"/>
          <p:nvPr/>
        </p:nvSpPr>
        <p:spPr>
          <a:xfrm>
            <a:off x="599090" y="1324418"/>
            <a:ext cx="107310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000" dirty="0"/>
              <a:t>Выбирается один из возможных вариантов статусов проекта:</a:t>
            </a:r>
          </a:p>
        </p:txBody>
      </p:sp>
    </p:spTree>
    <p:extLst>
      <p:ext uri="{BB962C8B-B14F-4D97-AF65-F5344CB8AC3E}">
        <p14:creationId xmlns:p14="http://schemas.microsoft.com/office/powerpoint/2010/main" val="2406778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D0987B-83B4-AA46-BFCD-AB6618EC16FA}"/>
              </a:ext>
            </a:extLst>
          </p:cNvPr>
          <p:cNvSpPr txBox="1"/>
          <p:nvPr/>
        </p:nvSpPr>
        <p:spPr>
          <a:xfrm>
            <a:off x="599090" y="588577"/>
            <a:ext cx="7226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Миссия проекта. Цели и задачи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9C69FB-0247-0B45-B74E-CC7C827B27CE}"/>
              </a:ext>
            </a:extLst>
          </p:cNvPr>
          <p:cNvSpPr txBox="1"/>
          <p:nvPr/>
        </p:nvSpPr>
        <p:spPr>
          <a:xfrm>
            <a:off x="599090" y="1301123"/>
            <a:ext cx="110787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Описывается миссия проекта. Какие цели достигаются за счет проекта. </a:t>
            </a:r>
          </a:p>
          <a:p>
            <a:r>
              <a:rPr lang="ru-RU" sz="2000" dirty="0"/>
              <a:t>Какие задачи ставит перед собой участник конкурсного отбора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78B6A2-483B-5041-9AAB-37FF081A67F6}"/>
              </a:ext>
            </a:extLst>
          </p:cNvPr>
          <p:cNvSpPr txBox="1"/>
          <p:nvPr/>
        </p:nvSpPr>
        <p:spPr>
          <a:xfrm>
            <a:off x="787531" y="319915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A72E88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1ED018C-C8C8-FC47-9904-8EE67C111AE9}"/>
              </a:ext>
            </a:extLst>
          </p:cNvPr>
          <p:cNvSpPr txBox="1"/>
          <p:nvPr/>
        </p:nvSpPr>
        <p:spPr>
          <a:xfrm>
            <a:off x="764348" y="4004909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3663EC-3DC1-1547-9D13-5F13AA9CB760}"/>
              </a:ext>
            </a:extLst>
          </p:cNvPr>
          <p:cNvSpPr txBox="1"/>
          <p:nvPr/>
        </p:nvSpPr>
        <p:spPr>
          <a:xfrm>
            <a:off x="781282" y="4849361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3A1142-CF42-E546-891A-29A412372602}"/>
              </a:ext>
            </a:extLst>
          </p:cNvPr>
          <p:cNvSpPr txBox="1"/>
          <p:nvPr/>
        </p:nvSpPr>
        <p:spPr>
          <a:xfrm>
            <a:off x="4898792" y="319915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C7FB12-663E-BB45-B0AE-A412BADB16B3}"/>
              </a:ext>
            </a:extLst>
          </p:cNvPr>
          <p:cNvSpPr txBox="1"/>
          <p:nvPr/>
        </p:nvSpPr>
        <p:spPr>
          <a:xfrm>
            <a:off x="4875609" y="4004909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AF7BDC-95D7-3642-91FF-A8B00E650BBC}"/>
              </a:ext>
            </a:extLst>
          </p:cNvPr>
          <p:cNvSpPr txBox="1"/>
          <p:nvPr/>
        </p:nvSpPr>
        <p:spPr>
          <a:xfrm>
            <a:off x="4892543" y="4849361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A06FC8-20DC-1442-B6F9-1D752E470FFA}"/>
              </a:ext>
            </a:extLst>
          </p:cNvPr>
          <p:cNvSpPr txBox="1"/>
          <p:nvPr/>
        </p:nvSpPr>
        <p:spPr>
          <a:xfrm>
            <a:off x="786088" y="2534664"/>
            <a:ext cx="26773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Playfair Display SemiBold" pitchFamily="2" charset="-52"/>
              </a:rPr>
              <a:t>Цели и задачи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AEF22A-80F6-934F-814E-7A34502A8484}"/>
              </a:ext>
            </a:extLst>
          </p:cNvPr>
          <p:cNvSpPr txBox="1"/>
          <p:nvPr/>
        </p:nvSpPr>
        <p:spPr>
          <a:xfrm>
            <a:off x="1430204" y="3346730"/>
            <a:ext cx="3541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Цели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BA45BA0-D4B1-6C43-A815-242F5EBF451D}"/>
              </a:ext>
            </a:extLst>
          </p:cNvPr>
          <p:cNvSpPr txBox="1"/>
          <p:nvPr/>
        </p:nvSpPr>
        <p:spPr>
          <a:xfrm>
            <a:off x="1430204" y="4175376"/>
            <a:ext cx="3541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Цели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A02AC18-941A-574F-8D29-652E047DEC2E}"/>
              </a:ext>
            </a:extLst>
          </p:cNvPr>
          <p:cNvSpPr txBox="1"/>
          <p:nvPr/>
        </p:nvSpPr>
        <p:spPr>
          <a:xfrm>
            <a:off x="1430204" y="5084110"/>
            <a:ext cx="3541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Цели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B1BA54-CEA8-324D-A51C-67190010D735}"/>
              </a:ext>
            </a:extLst>
          </p:cNvPr>
          <p:cNvSpPr txBox="1"/>
          <p:nvPr/>
        </p:nvSpPr>
        <p:spPr>
          <a:xfrm>
            <a:off x="5637587" y="3346730"/>
            <a:ext cx="3541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Задачи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EC083BC-A197-F644-8276-D16BE958C6FF}"/>
              </a:ext>
            </a:extLst>
          </p:cNvPr>
          <p:cNvSpPr txBox="1"/>
          <p:nvPr/>
        </p:nvSpPr>
        <p:spPr>
          <a:xfrm>
            <a:off x="5637587" y="4175376"/>
            <a:ext cx="3541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Задачи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3142D69-389E-FA41-B6F5-C90265FC495B}"/>
              </a:ext>
            </a:extLst>
          </p:cNvPr>
          <p:cNvSpPr txBox="1"/>
          <p:nvPr/>
        </p:nvSpPr>
        <p:spPr>
          <a:xfrm>
            <a:off x="5637587" y="5084110"/>
            <a:ext cx="3541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Задачи</a:t>
            </a:r>
          </a:p>
        </p:txBody>
      </p:sp>
    </p:spTree>
    <p:extLst>
      <p:ext uri="{BB962C8B-B14F-4D97-AF65-F5344CB8AC3E}">
        <p14:creationId xmlns:p14="http://schemas.microsoft.com/office/powerpoint/2010/main" val="1478707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690254-2E86-BE45-BDF3-C531AFA98911}"/>
              </a:ext>
            </a:extLst>
          </p:cNvPr>
          <p:cNvSpPr txBox="1"/>
          <p:nvPr/>
        </p:nvSpPr>
        <p:spPr>
          <a:xfrm>
            <a:off x="599090" y="588577"/>
            <a:ext cx="25314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Суть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37FA73-FDF5-4545-9A83-B81C56B1FB7A}"/>
              </a:ext>
            </a:extLst>
          </p:cNvPr>
          <p:cNvSpPr txBox="1"/>
          <p:nvPr/>
        </p:nvSpPr>
        <p:spPr>
          <a:xfrm>
            <a:off x="599090" y="1311852"/>
            <a:ext cx="107310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Кратко и тезисно описывается суть проекта: что за проект, какая «механика» проекта, из каких инициатив/событий состоит проект, как реализуется либо будет реализовываться проекта</a:t>
            </a:r>
          </a:p>
        </p:txBody>
      </p:sp>
      <p:sp>
        <p:nvSpPr>
          <p:cNvPr id="8" name="Прямоугольник: скругленные углы 11">
            <a:extLst>
              <a:ext uri="{FF2B5EF4-FFF2-40B4-BE49-F238E27FC236}">
                <a16:creationId xmlns:a16="http://schemas.microsoft.com/office/drawing/2014/main" id="{A94B22EA-478D-ED42-A6D1-AF33314DED96}"/>
              </a:ext>
            </a:extLst>
          </p:cNvPr>
          <p:cNvSpPr/>
          <p:nvPr/>
        </p:nvSpPr>
        <p:spPr>
          <a:xfrm>
            <a:off x="1266718" y="2254942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Проект направлен на психологическую и эмоциональную поддержку женщинам, находящихся в Перинатальном центре в ожидании рождения ребенка, и сразу поле родов. </a:t>
            </a:r>
          </a:p>
        </p:txBody>
      </p:sp>
      <p:sp>
        <p:nvSpPr>
          <p:cNvPr id="9" name="Прямоугольник: скругленные углы 15">
            <a:extLst>
              <a:ext uri="{FF2B5EF4-FFF2-40B4-BE49-F238E27FC236}">
                <a16:creationId xmlns:a16="http://schemas.microsoft.com/office/drawing/2014/main" id="{BEB46AAA-30A5-DB41-83AD-72BC9CB91D2F}"/>
              </a:ext>
            </a:extLst>
          </p:cNvPr>
          <p:cNvSpPr/>
          <p:nvPr/>
        </p:nvSpPr>
        <p:spPr>
          <a:xfrm>
            <a:off x="1266718" y="3640621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Создание такого пространства поможет снять стресс и напряжение, что положительно скажется на эмоциональном состоянии женщин в этом важном периоде их жизни. </a:t>
            </a:r>
          </a:p>
        </p:txBody>
      </p:sp>
      <p:sp>
        <p:nvSpPr>
          <p:cNvPr id="10" name="Прямоугольник: скругленные углы 16">
            <a:extLst>
              <a:ext uri="{FF2B5EF4-FFF2-40B4-BE49-F238E27FC236}">
                <a16:creationId xmlns:a16="http://schemas.microsoft.com/office/drawing/2014/main" id="{67F45B01-050D-CE47-83F2-B1A6474A87AF}"/>
              </a:ext>
            </a:extLst>
          </p:cNvPr>
          <p:cNvSpPr/>
          <p:nvPr/>
        </p:nvSpPr>
        <p:spPr>
          <a:xfrm>
            <a:off x="1266718" y="5026300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Тезис 3</a:t>
            </a:r>
          </a:p>
        </p:txBody>
      </p:sp>
    </p:spTree>
    <p:extLst>
      <p:ext uri="{BB962C8B-B14F-4D97-AF65-F5344CB8AC3E}">
        <p14:creationId xmlns:p14="http://schemas.microsoft.com/office/powerpoint/2010/main" val="261039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E5D33E-8624-9F40-B0DC-F3E78C924CAB}"/>
              </a:ext>
            </a:extLst>
          </p:cNvPr>
          <p:cNvSpPr txBox="1"/>
          <p:nvPr/>
        </p:nvSpPr>
        <p:spPr>
          <a:xfrm>
            <a:off x="599090" y="588577"/>
            <a:ext cx="34323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Механика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A60232-FEBC-9240-8017-B07BA7245877}"/>
              </a:ext>
            </a:extLst>
          </p:cNvPr>
          <p:cNvSpPr txBox="1"/>
          <p:nvPr/>
        </p:nvSpPr>
        <p:spPr>
          <a:xfrm>
            <a:off x="599090" y="1311852"/>
            <a:ext cx="107310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Описываются отличительные характеристики проекта с точки зрения его реализации: </a:t>
            </a:r>
            <a:br>
              <a:rPr lang="ru-RU" sz="2000" dirty="0"/>
            </a:br>
            <a:r>
              <a:rPr lang="ru-RU" sz="2000" dirty="0"/>
              <a:t>как происходит запуск проекта, какие используются инструменты, какая последовательность шагов по созданию проекта применяются</a:t>
            </a:r>
          </a:p>
        </p:txBody>
      </p:sp>
      <p:sp>
        <p:nvSpPr>
          <p:cNvPr id="8" name="Прямоугольник: скругленные углы 6">
            <a:extLst>
              <a:ext uri="{FF2B5EF4-FFF2-40B4-BE49-F238E27FC236}">
                <a16:creationId xmlns:a16="http://schemas.microsoft.com/office/drawing/2014/main" id="{89879918-B16C-1F4D-A71E-A636346F56B4}"/>
              </a:ext>
            </a:extLst>
          </p:cNvPr>
          <p:cNvSpPr/>
          <p:nvPr/>
        </p:nvSpPr>
        <p:spPr>
          <a:xfrm>
            <a:off x="599090" y="2475552"/>
            <a:ext cx="4845269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Описание запуска проекта</a:t>
            </a:r>
          </a:p>
        </p:txBody>
      </p:sp>
      <p:sp>
        <p:nvSpPr>
          <p:cNvPr id="9" name="Прямоугольник: скругленные углы 7">
            <a:extLst>
              <a:ext uri="{FF2B5EF4-FFF2-40B4-BE49-F238E27FC236}">
                <a16:creationId xmlns:a16="http://schemas.microsoft.com/office/drawing/2014/main" id="{C99722BC-85BA-A140-9E9E-71C5F0D0B7CC}"/>
              </a:ext>
            </a:extLst>
          </p:cNvPr>
          <p:cNvSpPr/>
          <p:nvPr/>
        </p:nvSpPr>
        <p:spPr>
          <a:xfrm>
            <a:off x="5559973" y="2475552"/>
            <a:ext cx="6032938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Инструменты:</a:t>
            </a:r>
          </a:p>
          <a:p>
            <a:r>
              <a:rPr lang="ru-RU" dirty="0"/>
              <a:t>1.</a:t>
            </a:r>
          </a:p>
          <a:p>
            <a:r>
              <a:rPr lang="ru-RU" dirty="0"/>
              <a:t>2.</a:t>
            </a:r>
          </a:p>
          <a:p>
            <a:r>
              <a:rPr lang="ru-RU" dirty="0"/>
              <a:t>3.</a:t>
            </a:r>
          </a:p>
        </p:txBody>
      </p:sp>
      <p:sp>
        <p:nvSpPr>
          <p:cNvPr id="10" name="Прямоугольник: скругленные углы 8">
            <a:extLst>
              <a:ext uri="{FF2B5EF4-FFF2-40B4-BE49-F238E27FC236}">
                <a16:creationId xmlns:a16="http://schemas.microsoft.com/office/drawing/2014/main" id="{2FEE36DE-3F0A-2C4F-8F97-DC06DFD1A9D9}"/>
              </a:ext>
            </a:extLst>
          </p:cNvPr>
          <p:cNvSpPr/>
          <p:nvPr/>
        </p:nvSpPr>
        <p:spPr>
          <a:xfrm>
            <a:off x="599090" y="4398057"/>
            <a:ext cx="10993820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Последовательность:</a:t>
            </a:r>
          </a:p>
          <a:p>
            <a:r>
              <a:rPr lang="ru-RU" dirty="0"/>
              <a:t>1.</a:t>
            </a:r>
          </a:p>
          <a:p>
            <a:r>
              <a:rPr lang="ru-RU" dirty="0"/>
              <a:t>2.</a:t>
            </a:r>
          </a:p>
          <a:p>
            <a:r>
              <a:rPr lang="ru-RU" dirty="0"/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2642858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2DB4CB-73D1-2148-924A-D3D1A20C3243}"/>
              </a:ext>
            </a:extLst>
          </p:cNvPr>
          <p:cNvSpPr txBox="1"/>
          <p:nvPr/>
        </p:nvSpPr>
        <p:spPr>
          <a:xfrm>
            <a:off x="599090" y="588577"/>
            <a:ext cx="5606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Основные результаты проекта</a:t>
            </a:r>
          </a:p>
        </p:txBody>
      </p:sp>
      <p:sp>
        <p:nvSpPr>
          <p:cNvPr id="8" name="Овал 9">
            <a:extLst>
              <a:ext uri="{FF2B5EF4-FFF2-40B4-BE49-F238E27FC236}">
                <a16:creationId xmlns:a16="http://schemas.microsoft.com/office/drawing/2014/main" id="{95A6727E-4E54-5049-AD3F-7E4D733BE664}"/>
              </a:ext>
            </a:extLst>
          </p:cNvPr>
          <p:cNvSpPr/>
          <p:nvPr/>
        </p:nvSpPr>
        <p:spPr>
          <a:xfrm>
            <a:off x="707844" y="1591218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10">
            <a:extLst>
              <a:ext uri="{FF2B5EF4-FFF2-40B4-BE49-F238E27FC236}">
                <a16:creationId xmlns:a16="http://schemas.microsoft.com/office/drawing/2014/main" id="{F97F9C59-89C4-ED46-BC9F-0D3E4EABDB46}"/>
              </a:ext>
            </a:extLst>
          </p:cNvPr>
          <p:cNvSpPr/>
          <p:nvPr/>
        </p:nvSpPr>
        <p:spPr>
          <a:xfrm>
            <a:off x="707844" y="2149478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11">
            <a:extLst>
              <a:ext uri="{FF2B5EF4-FFF2-40B4-BE49-F238E27FC236}">
                <a16:creationId xmlns:a16="http://schemas.microsoft.com/office/drawing/2014/main" id="{0B50C7FF-C535-C04C-BB21-B8312DB0B06A}"/>
              </a:ext>
            </a:extLst>
          </p:cNvPr>
          <p:cNvSpPr/>
          <p:nvPr/>
        </p:nvSpPr>
        <p:spPr>
          <a:xfrm>
            <a:off x="707844" y="2756269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2">
            <a:extLst>
              <a:ext uri="{FF2B5EF4-FFF2-40B4-BE49-F238E27FC236}">
                <a16:creationId xmlns:a16="http://schemas.microsoft.com/office/drawing/2014/main" id="{1A11A1F6-0531-364A-AD8A-E589334E16B2}"/>
              </a:ext>
            </a:extLst>
          </p:cNvPr>
          <p:cNvSpPr/>
          <p:nvPr/>
        </p:nvSpPr>
        <p:spPr>
          <a:xfrm>
            <a:off x="707844" y="3640109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678E1D-1ED6-9A49-824B-A22693BFE844}"/>
              </a:ext>
            </a:extLst>
          </p:cNvPr>
          <p:cNvSpPr txBox="1"/>
          <p:nvPr/>
        </p:nvSpPr>
        <p:spPr>
          <a:xfrm>
            <a:off x="1096871" y="1514411"/>
            <a:ext cx="1032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Лучше понять свои профессии через подготовку презентаций и участие в конкурсе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C87659-64EE-F442-B024-A538C907FAFE}"/>
              </a:ext>
            </a:extLst>
          </p:cNvPr>
          <p:cNvSpPr txBox="1"/>
          <p:nvPr/>
        </p:nvSpPr>
        <p:spPr>
          <a:xfrm>
            <a:off x="1096871" y="2056794"/>
            <a:ext cx="1032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Создание среды для обмена опытом и знаниями между участниками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9F775E-F051-4040-A4CF-F5F248A66BCF}"/>
              </a:ext>
            </a:extLst>
          </p:cNvPr>
          <p:cNvSpPr txBox="1"/>
          <p:nvPr/>
        </p:nvSpPr>
        <p:spPr>
          <a:xfrm>
            <a:off x="1096871" y="2669746"/>
            <a:ext cx="1032466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Изменение общественного восприятия</a:t>
            </a:r>
            <a:r>
              <a:rPr lang="ru-RU" sz="2000" dirty="0"/>
              <a:t> </a:t>
            </a:r>
            <a:r>
              <a:rPr lang="ru-RU" dirty="0"/>
              <a:t>рабочих профессий, повышая их престиж и привлекательность для молодежи</a:t>
            </a:r>
            <a:endParaRPr lang="ru-RU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52F3FE3-DDDF-F04D-99FC-5558F11755A7}"/>
              </a:ext>
            </a:extLst>
          </p:cNvPr>
          <p:cNvSpPr txBox="1"/>
          <p:nvPr/>
        </p:nvSpPr>
        <p:spPr>
          <a:xfrm>
            <a:off x="1096871" y="3559696"/>
            <a:ext cx="1032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Улучшение</a:t>
            </a:r>
            <a:r>
              <a:rPr lang="ru-RU" sz="2000" dirty="0"/>
              <a:t> </a:t>
            </a:r>
            <a:r>
              <a:rPr lang="ru-RU" dirty="0"/>
              <a:t>экономического положения и социальной стабильности в регионе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13168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88475A-0C6F-9641-A042-B188E420BA4B}"/>
              </a:ext>
            </a:extLst>
          </p:cNvPr>
          <p:cNvSpPr txBox="1"/>
          <p:nvPr/>
        </p:nvSpPr>
        <p:spPr>
          <a:xfrm>
            <a:off x="599090" y="588577"/>
            <a:ext cx="59346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Информация о текущем статусе </a:t>
            </a:r>
            <a:b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</a:b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реализации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BAD028-2A95-2940-B0E2-3D9CF5EE1277}"/>
              </a:ext>
            </a:extLst>
          </p:cNvPr>
          <p:cNvSpPr txBox="1"/>
          <p:nvPr/>
        </p:nvSpPr>
        <p:spPr>
          <a:xfrm>
            <a:off x="599090" y="1584299"/>
            <a:ext cx="107310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Описывается тезисно какие на момент подачи заявки на конкурсный отбор выполнены «шаги» по реализации проекта. Желательно представить статистические данные, подтверждающие текущий статус проекта, а также представить ссылки на сайты/ видео-контент/статьи в СМИ / посты в соцсетях и прочее, подтверждающее текущий статус проекта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:a16="http://schemas.microsoft.com/office/drawing/2014/main" id="{C4169BAA-4B12-B14F-A2F9-009A19F16532}"/>
              </a:ext>
            </a:extLst>
          </p:cNvPr>
          <p:cNvSpPr/>
          <p:nvPr/>
        </p:nvSpPr>
        <p:spPr>
          <a:xfrm>
            <a:off x="599090" y="2454952"/>
            <a:ext cx="4845269" cy="189904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Шаги по реализации</a:t>
            </a:r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:a16="http://schemas.microsoft.com/office/drawing/2014/main" id="{444AD552-A7DD-B541-B481-B576E7BAE03B}"/>
              </a:ext>
            </a:extLst>
          </p:cNvPr>
          <p:cNvSpPr/>
          <p:nvPr/>
        </p:nvSpPr>
        <p:spPr>
          <a:xfrm>
            <a:off x="5559973" y="2475552"/>
            <a:ext cx="6032938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Отзывы участниц конкурса "Работница 2023"</a:t>
            </a:r>
            <a:br>
              <a:rPr lang="ru-RU" dirty="0"/>
            </a:br>
            <a:r>
              <a:rPr lang="ru-RU" dirty="0">
                <a:hlinkClick r:id="rId3"/>
              </a:rPr>
              <a:t>https://disk.yandex.ru/d/ew8JZgQ8OmfX7Q</a:t>
            </a:r>
            <a:br>
              <a:rPr lang="ru-RU" dirty="0"/>
            </a:br>
            <a:r>
              <a:rPr lang="ru-RU" dirty="0"/>
              <a:t>СМИ</a:t>
            </a:r>
          </a:p>
          <a:p>
            <a:r>
              <a:rPr lang="en-US" dirty="0">
                <a:hlinkClick r:id="rId4"/>
              </a:rPr>
              <a:t>https://vk.com/wall-99541616_16744</a:t>
            </a:r>
            <a:endParaRPr lang="ru-RU" dirty="0"/>
          </a:p>
          <a:p>
            <a:r>
              <a:rPr lang="en-US" dirty="0">
                <a:hlinkClick r:id="rId5"/>
              </a:rPr>
              <a:t>https://vk.com/wall-55606308_20818</a:t>
            </a:r>
            <a:r>
              <a:rPr lang="ru-RU" dirty="0"/>
              <a:t> </a:t>
            </a:r>
          </a:p>
          <a:p>
            <a:endParaRPr lang="ru-RU" dirty="0"/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:a16="http://schemas.microsoft.com/office/drawing/2014/main" id="{C18EE8D4-00F3-1F40-B507-684B74EA7715}"/>
              </a:ext>
            </a:extLst>
          </p:cNvPr>
          <p:cNvSpPr/>
          <p:nvPr/>
        </p:nvSpPr>
        <p:spPr>
          <a:xfrm>
            <a:off x="599090" y="4503591"/>
            <a:ext cx="10993820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Ссылка на опрос молодежи о том, какую профессию они бы предпочли выбрать</a:t>
            </a:r>
            <a:br>
              <a:rPr lang="ru-RU" dirty="0"/>
            </a:br>
            <a:r>
              <a:rPr lang="ru-RU" dirty="0">
                <a:hlinkClick r:id="rId6"/>
              </a:rPr>
              <a:t>https://vk.com/wall-99541616_12834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9784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757</Words>
  <Application>Microsoft Office PowerPoint</Application>
  <PresentationFormat>Широкоэкранный</PresentationFormat>
  <Paragraphs>101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Dita Sweet</vt:lpstr>
      <vt:lpstr>Playfair Display</vt:lpstr>
      <vt:lpstr>Playfair Display SemiBold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Ведущий специалист отдела молодежи</cp:lastModifiedBy>
  <cp:revision>5</cp:revision>
  <dcterms:created xsi:type="dcterms:W3CDTF">2025-03-26T12:04:55Z</dcterms:created>
  <dcterms:modified xsi:type="dcterms:W3CDTF">2025-04-14T12:34:36Z</dcterms:modified>
</cp:coreProperties>
</file>