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</p:sldMasterIdLst>
  <p:notesMasterIdLst>
    <p:notesMasterId r:id="rId9"/>
  </p:notesMasterIdLst>
  <p:sldIdLst>
    <p:sldId id="256" r:id="rId2"/>
    <p:sldId id="312" r:id="rId3"/>
    <p:sldId id="261" r:id="rId4"/>
    <p:sldId id="258" r:id="rId5"/>
    <p:sldId id="272" r:id="rId6"/>
    <p:sldId id="271" r:id="rId7"/>
    <p:sldId id="286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FC7"/>
    <a:srgbClr val="252E47"/>
    <a:srgbClr val="ECE9E1"/>
    <a:srgbClr val="DADACE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4F0FF1-9BCB-4F77-A7EB-CB2CC291F9E9}">
  <a:tblStyle styleId="{5D4F0FF1-9BCB-4F77-A7EB-CB2CC291F9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0" autoAdjust="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d313864b49_1_1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d313864b49_1_1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38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d313741446_0_1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d313741446_0_1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313741446_0_1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313741446_0_1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d313864b4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d313864b4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4075" y="1119250"/>
            <a:ext cx="4371000" cy="2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401375" y="3695341"/>
            <a:ext cx="27564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61625" y="-1200726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2069613" y="163828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2069613" y="2176563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3"/>
          </p:nvPr>
        </p:nvSpPr>
        <p:spPr>
          <a:xfrm>
            <a:off x="5922982" y="163828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4"/>
          </p:nvPr>
        </p:nvSpPr>
        <p:spPr>
          <a:xfrm>
            <a:off x="5922983" y="2176563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5"/>
          </p:nvPr>
        </p:nvSpPr>
        <p:spPr>
          <a:xfrm>
            <a:off x="2069613" y="311565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6"/>
          </p:nvPr>
        </p:nvSpPr>
        <p:spPr>
          <a:xfrm>
            <a:off x="2069613" y="36655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7"/>
          </p:nvPr>
        </p:nvSpPr>
        <p:spPr>
          <a:xfrm>
            <a:off x="5922982" y="311565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8"/>
          </p:nvPr>
        </p:nvSpPr>
        <p:spPr>
          <a:xfrm>
            <a:off x="5922983" y="36655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9" hasCustomPrompt="1"/>
          </p:nvPr>
        </p:nvSpPr>
        <p:spPr>
          <a:xfrm>
            <a:off x="874125" y="16736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3" hasCustomPrompt="1"/>
          </p:nvPr>
        </p:nvSpPr>
        <p:spPr>
          <a:xfrm>
            <a:off x="874125" y="31531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4" hasCustomPrompt="1"/>
          </p:nvPr>
        </p:nvSpPr>
        <p:spPr>
          <a:xfrm>
            <a:off x="4724300" y="16736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15" hasCustomPrompt="1"/>
          </p:nvPr>
        </p:nvSpPr>
        <p:spPr>
          <a:xfrm>
            <a:off x="4724300" y="31531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/>
          <p:nvPr/>
        </p:nvSpPr>
        <p:spPr>
          <a:xfrm>
            <a:off x="-861625" y="-1351626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7744650" y="45134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8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subTitle" idx="1"/>
          </p:nvPr>
        </p:nvSpPr>
        <p:spPr>
          <a:xfrm>
            <a:off x="1309200" y="3487862"/>
            <a:ext cx="6525600" cy="8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-617962" y="1327524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7988313" y="1327524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0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-916400" y="4464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8283777" y="352814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0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1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44" name="Google Shape;144;p26"/>
          <p:cNvCxnSpPr/>
          <p:nvPr/>
        </p:nvCxnSpPr>
        <p:spPr>
          <a:xfrm>
            <a:off x="2572500" y="4748213"/>
            <a:ext cx="39990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title" idx="2"/>
          </p:nvPr>
        </p:nvSpPr>
        <p:spPr>
          <a:xfrm>
            <a:off x="1194250" y="3052601"/>
            <a:ext cx="20886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subTitle" idx="1"/>
          </p:nvPr>
        </p:nvSpPr>
        <p:spPr>
          <a:xfrm>
            <a:off x="1079200" y="3458663"/>
            <a:ext cx="23187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title" idx="3"/>
          </p:nvPr>
        </p:nvSpPr>
        <p:spPr>
          <a:xfrm>
            <a:off x="3518499" y="3052601"/>
            <a:ext cx="20886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subTitle" idx="4"/>
          </p:nvPr>
        </p:nvSpPr>
        <p:spPr>
          <a:xfrm>
            <a:off x="3403449" y="3458663"/>
            <a:ext cx="23187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title" idx="5"/>
          </p:nvPr>
        </p:nvSpPr>
        <p:spPr>
          <a:xfrm>
            <a:off x="5861150" y="3052601"/>
            <a:ext cx="20886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subTitle" idx="6"/>
          </p:nvPr>
        </p:nvSpPr>
        <p:spPr>
          <a:xfrm>
            <a:off x="5746100" y="3458663"/>
            <a:ext cx="23187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/>
          <p:nvPr/>
        </p:nvSpPr>
        <p:spPr>
          <a:xfrm>
            <a:off x="-1028775" y="2671469"/>
            <a:ext cx="1701372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3"/>
          <p:cNvSpPr/>
          <p:nvPr/>
        </p:nvSpPr>
        <p:spPr>
          <a:xfrm>
            <a:off x="8456830" y="355275"/>
            <a:ext cx="1701372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/>
          <p:nvPr/>
        </p:nvSpPr>
        <p:spPr>
          <a:xfrm>
            <a:off x="-617962" y="43267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38"/>
          <p:cNvGrpSpPr/>
          <p:nvPr/>
        </p:nvGrpSpPr>
        <p:grpSpPr>
          <a:xfrm rot="10800000">
            <a:off x="2574011" y="4162663"/>
            <a:ext cx="3995951" cy="564600"/>
            <a:chOff x="1524913" y="922950"/>
            <a:chExt cx="6094175" cy="564600"/>
          </a:xfrm>
        </p:grpSpPr>
        <p:cxnSp>
          <p:nvCxnSpPr>
            <p:cNvPr id="215" name="Google Shape;215;p38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38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" name="Google Shape;217;p38"/>
          <p:cNvGrpSpPr/>
          <p:nvPr/>
        </p:nvGrpSpPr>
        <p:grpSpPr>
          <a:xfrm>
            <a:off x="2574011" y="762913"/>
            <a:ext cx="3995951" cy="564600"/>
            <a:chOff x="1524913" y="922950"/>
            <a:chExt cx="6094175" cy="564600"/>
          </a:xfrm>
        </p:grpSpPr>
        <p:cxnSp>
          <p:nvCxnSpPr>
            <p:cNvPr id="218" name="Google Shape;218;p38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38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38"/>
          <p:cNvSpPr/>
          <p:nvPr/>
        </p:nvSpPr>
        <p:spPr>
          <a:xfrm>
            <a:off x="7988313" y="-1162501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2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/>
          <p:nvPr/>
        </p:nvSpPr>
        <p:spPr>
          <a:xfrm>
            <a:off x="576927" y="412524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9"/>
          <p:cNvSpPr/>
          <p:nvPr/>
        </p:nvSpPr>
        <p:spPr>
          <a:xfrm>
            <a:off x="6812003" y="-1074856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4" name="Google Shape;224;p39"/>
          <p:cNvCxnSpPr/>
          <p:nvPr/>
        </p:nvCxnSpPr>
        <p:spPr>
          <a:xfrm>
            <a:off x="2572500" y="4748213"/>
            <a:ext cx="39990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39"/>
          <p:cNvCxnSpPr/>
          <p:nvPr/>
        </p:nvCxnSpPr>
        <p:spPr>
          <a:xfrm>
            <a:off x="2572500" y="374619"/>
            <a:ext cx="39990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1" r:id="rId3"/>
    <p:sldLayoutId id="2147483668" r:id="rId4"/>
    <p:sldLayoutId id="2147483669" r:id="rId5"/>
    <p:sldLayoutId id="2147483672" r:id="rId6"/>
    <p:sldLayoutId id="2147483679" r:id="rId7"/>
    <p:sldLayoutId id="2147483684" r:id="rId8"/>
    <p:sldLayoutId id="214748368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883;p76">
            <a:extLst>
              <a:ext uri="{FF2B5EF4-FFF2-40B4-BE49-F238E27FC236}">
                <a16:creationId xmlns:a16="http://schemas.microsoft.com/office/drawing/2014/main" id="{A709DFD7-5C03-400A-AC7B-8B0E39437A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664" t="47729" r="56693" b="7495"/>
          <a:stretch/>
        </p:blipFill>
        <p:spPr>
          <a:xfrm>
            <a:off x="5426386" y="1144899"/>
            <a:ext cx="2799986" cy="38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2"/>
          <p:cNvSpPr txBox="1">
            <a:spLocks noGrp="1"/>
          </p:cNvSpPr>
          <p:nvPr>
            <p:ph type="ctrTitle"/>
          </p:nvPr>
        </p:nvSpPr>
        <p:spPr>
          <a:xfrm>
            <a:off x="594087" y="1053294"/>
            <a:ext cx="4371000" cy="2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l"/>
            <a:r>
              <a:rPr lang="ru-RU" sz="24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ЭМОЦИОНАЛЬНЫЙ </a:t>
            </a:r>
            <a:r>
              <a:rPr lang="ru-RU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ИНТЕЛЛЕКТ,</a:t>
            </a:r>
            <a:r>
              <a:rPr lang="ru-RU" sz="2400" b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</a:t>
            </a:r>
            <a:r>
              <a:rPr lang="ru-RU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ПРЕДИКТОР ЗДОРОВОГО ОБРАЗА 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ЖИЗНИ</a:t>
            </a:r>
            <a:br>
              <a:rPr lang="ru-RU" sz="24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 smtClean="0"/>
              <a:t>Ульянова Ольга Юрьевна-</a:t>
            </a:r>
            <a:br>
              <a:rPr lang="ru-RU" sz="2000" b="1" dirty="0" smtClean="0"/>
            </a:br>
            <a:r>
              <a:rPr lang="ru-RU" sz="2000" dirty="0" smtClean="0"/>
              <a:t>главный врач</a:t>
            </a:r>
            <a:endParaRPr sz="2000" b="0" dirty="0"/>
          </a:p>
        </p:txBody>
      </p:sp>
      <p:sp>
        <p:nvSpPr>
          <p:cNvPr id="236" name="Google Shape;236;p42"/>
          <p:cNvSpPr/>
          <p:nvPr/>
        </p:nvSpPr>
        <p:spPr>
          <a:xfrm>
            <a:off x="777837" y="3724613"/>
            <a:ext cx="4003500" cy="629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2"/>
          <p:cNvSpPr/>
          <p:nvPr/>
        </p:nvSpPr>
        <p:spPr>
          <a:xfrm>
            <a:off x="8548675" y="3328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0" name="Google Shape;240;p42"/>
          <p:cNvCxnSpPr/>
          <p:nvPr/>
        </p:nvCxnSpPr>
        <p:spPr>
          <a:xfrm>
            <a:off x="780087" y="3529013"/>
            <a:ext cx="39990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1" name="Google Shape;241;p42"/>
          <p:cNvGrpSpPr/>
          <p:nvPr/>
        </p:nvGrpSpPr>
        <p:grpSpPr>
          <a:xfrm>
            <a:off x="781611" y="713513"/>
            <a:ext cx="3995951" cy="564600"/>
            <a:chOff x="1524913" y="922950"/>
            <a:chExt cx="6094175" cy="564600"/>
          </a:xfrm>
        </p:grpSpPr>
        <p:cxnSp>
          <p:nvCxnSpPr>
            <p:cNvPr id="242" name="Google Shape;242;p42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42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453B92-55AE-45EA-9AF8-FFFC3AEF8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43" y="3651683"/>
            <a:ext cx="3888419" cy="7020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9DA108-821B-4556-9908-046B4FE7AC02}"/>
              </a:ext>
            </a:extLst>
          </p:cNvPr>
          <p:cNvSpPr txBox="1"/>
          <p:nvPr/>
        </p:nvSpPr>
        <p:spPr>
          <a:xfrm>
            <a:off x="330464" y="157935"/>
            <a:ext cx="8813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ЧАСТНОЕ УЧРЕЖДЕНИЕ ЗДРАВООХРАНЕНИЯ «КЛИНИЧЕСКАЯ БОЛЬНИЦА “РЖД-МЕДИЦИНА» ГОРОДА ТВЕРЬ”</a:t>
            </a:r>
          </a:p>
        </p:txBody>
      </p:sp>
      <p:pic>
        <p:nvPicPr>
          <p:cNvPr id="239" name="Google Shape;239;p42"/>
          <p:cNvPicPr preferRelativeResize="0"/>
          <p:nvPr/>
        </p:nvPicPr>
        <p:blipFill rotWithShape="1">
          <a:blip r:embed="rId5">
            <a:alphaModFix/>
          </a:blip>
          <a:srcRect l="60513" t="15763" r="16584" b="61860"/>
          <a:stretch/>
        </p:blipFill>
        <p:spPr>
          <a:xfrm>
            <a:off x="4912964" y="856874"/>
            <a:ext cx="1094076" cy="10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3"/>
          <p:cNvSpPr/>
          <p:nvPr/>
        </p:nvSpPr>
        <p:spPr>
          <a:xfrm>
            <a:off x="6385124" y="244335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3"/>
          <p:cNvSpPr/>
          <p:nvPr/>
        </p:nvSpPr>
        <p:spPr>
          <a:xfrm>
            <a:off x="1690918" y="244335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3"/>
          <p:cNvSpPr txBox="1">
            <a:spLocks noGrp="1"/>
          </p:cNvSpPr>
          <p:nvPr>
            <p:ph type="title" idx="2"/>
          </p:nvPr>
        </p:nvSpPr>
        <p:spPr>
          <a:xfrm>
            <a:off x="1159805" y="1477868"/>
            <a:ext cx="20886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ЦЕЛЬ</a:t>
            </a:r>
            <a:endParaRPr dirty="0"/>
          </a:p>
        </p:txBody>
      </p:sp>
      <p:sp>
        <p:nvSpPr>
          <p:cNvPr id="579" name="Google Shape;579;p63"/>
          <p:cNvSpPr txBox="1">
            <a:spLocks noGrp="1"/>
          </p:cNvSpPr>
          <p:nvPr>
            <p:ph type="subTitle" idx="1"/>
          </p:nvPr>
        </p:nvSpPr>
        <p:spPr>
          <a:xfrm>
            <a:off x="655320" y="1773516"/>
            <a:ext cx="2926079" cy="27399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152400" indent="0">
              <a:buNone/>
            </a:pPr>
            <a:r>
              <a:rPr lang="ru-RU" sz="1600" kern="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Изучение влияния уровня эмоционального интеллекта медицинских работников,</a:t>
            </a:r>
          </a:p>
          <a:p>
            <a:pPr marL="152400" indent="0">
              <a:buNone/>
            </a:pPr>
            <a:r>
              <a:rPr lang="ru-RU" sz="1600" kern="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предиктора здорового образа жизни на выраженность синдрома профессионального выгорания и состояния микроклимата в медицинской организации.</a:t>
            </a:r>
            <a:endParaRPr lang="ru-RU" sz="1600" dirty="0">
              <a:solidFill>
                <a:srgbClr val="252E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2" name="Google Shape;582;p63"/>
          <p:cNvSpPr txBox="1">
            <a:spLocks noGrp="1"/>
          </p:cNvSpPr>
          <p:nvPr>
            <p:ph type="title" idx="5"/>
          </p:nvPr>
        </p:nvSpPr>
        <p:spPr>
          <a:xfrm>
            <a:off x="5826705" y="1477868"/>
            <a:ext cx="20886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СУТЬ ПРОЕКТА</a:t>
            </a:r>
            <a:endParaRPr dirty="0"/>
          </a:p>
        </p:txBody>
      </p:sp>
      <p:sp>
        <p:nvSpPr>
          <p:cNvPr id="583" name="Google Shape;583;p63"/>
          <p:cNvSpPr txBox="1">
            <a:spLocks noGrp="1"/>
          </p:cNvSpPr>
          <p:nvPr>
            <p:ph type="subTitle" idx="6"/>
          </p:nvPr>
        </p:nvSpPr>
        <p:spPr>
          <a:xfrm>
            <a:off x="5018609" y="1689037"/>
            <a:ext cx="3542856" cy="27251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152400" indent="0">
              <a:buNone/>
            </a:pPr>
            <a:r>
              <a:rPr lang="ru-RU" sz="16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Стремление создать максимально благоприятные условия для поддержания здорового образа жизни на основе повышения уровня эмоционального интеллекта, снижения выраженности синдрома профессионального выгорания и улучшения микроклимата в медицинской организации.</a:t>
            </a:r>
          </a:p>
        </p:txBody>
      </p:sp>
      <p:grpSp>
        <p:nvGrpSpPr>
          <p:cNvPr id="584" name="Google Shape;584;p63"/>
          <p:cNvGrpSpPr/>
          <p:nvPr/>
        </p:nvGrpSpPr>
        <p:grpSpPr>
          <a:xfrm>
            <a:off x="6716562" y="601262"/>
            <a:ext cx="354136" cy="334348"/>
            <a:chOff x="-25844850" y="2357750"/>
            <a:chExt cx="296175" cy="279625"/>
          </a:xfrm>
        </p:grpSpPr>
        <p:sp>
          <p:nvSpPr>
            <p:cNvPr id="585" name="Google Shape;585;p63"/>
            <p:cNvSpPr/>
            <p:nvPr/>
          </p:nvSpPr>
          <p:spPr>
            <a:xfrm>
              <a:off x="-25792075" y="2428625"/>
              <a:ext cx="191425" cy="208750"/>
            </a:xfrm>
            <a:custGeom>
              <a:avLst/>
              <a:gdLst/>
              <a:ahLst/>
              <a:cxnLst/>
              <a:rect l="l" t="t" r="r" b="b"/>
              <a:pathLst>
                <a:path w="7657" h="8350" extrusionOk="0">
                  <a:moveTo>
                    <a:pt x="3781" y="2773"/>
                  </a:moveTo>
                  <a:cubicBezTo>
                    <a:pt x="3970" y="2773"/>
                    <a:pt x="4128" y="2931"/>
                    <a:pt x="4128" y="3120"/>
                  </a:cubicBezTo>
                  <a:cubicBezTo>
                    <a:pt x="4128" y="3309"/>
                    <a:pt x="3970" y="3466"/>
                    <a:pt x="3781" y="3466"/>
                  </a:cubicBezTo>
                  <a:cubicBezTo>
                    <a:pt x="3592" y="3466"/>
                    <a:pt x="3435" y="3309"/>
                    <a:pt x="3435" y="3120"/>
                  </a:cubicBezTo>
                  <a:cubicBezTo>
                    <a:pt x="3435" y="2931"/>
                    <a:pt x="3592" y="2773"/>
                    <a:pt x="3781" y="2773"/>
                  </a:cubicBezTo>
                  <a:close/>
                  <a:moveTo>
                    <a:pt x="3813" y="694"/>
                  </a:moveTo>
                  <a:cubicBezTo>
                    <a:pt x="5167" y="694"/>
                    <a:pt x="6270" y="1796"/>
                    <a:pt x="6270" y="3120"/>
                  </a:cubicBezTo>
                  <a:lnTo>
                    <a:pt x="6270" y="6239"/>
                  </a:lnTo>
                  <a:lnTo>
                    <a:pt x="4191" y="6239"/>
                  </a:lnTo>
                  <a:lnTo>
                    <a:pt x="4191" y="4096"/>
                  </a:lnTo>
                  <a:cubicBezTo>
                    <a:pt x="4569" y="3939"/>
                    <a:pt x="4884" y="3592"/>
                    <a:pt x="4884" y="3120"/>
                  </a:cubicBezTo>
                  <a:cubicBezTo>
                    <a:pt x="4884" y="2521"/>
                    <a:pt x="4411" y="2111"/>
                    <a:pt x="3876" y="2111"/>
                  </a:cubicBezTo>
                  <a:cubicBezTo>
                    <a:pt x="3277" y="2111"/>
                    <a:pt x="2836" y="2584"/>
                    <a:pt x="2836" y="3120"/>
                  </a:cubicBezTo>
                  <a:cubicBezTo>
                    <a:pt x="2836" y="3561"/>
                    <a:pt x="3120" y="3939"/>
                    <a:pt x="3561" y="4096"/>
                  </a:cubicBezTo>
                  <a:lnTo>
                    <a:pt x="3561" y="6239"/>
                  </a:lnTo>
                  <a:lnTo>
                    <a:pt x="1450" y="6239"/>
                  </a:lnTo>
                  <a:lnTo>
                    <a:pt x="1450" y="3120"/>
                  </a:lnTo>
                  <a:lnTo>
                    <a:pt x="1387" y="3120"/>
                  </a:lnTo>
                  <a:cubicBezTo>
                    <a:pt x="1387" y="1796"/>
                    <a:pt x="2489" y="694"/>
                    <a:pt x="3813" y="694"/>
                  </a:cubicBezTo>
                  <a:close/>
                  <a:moveTo>
                    <a:pt x="6585" y="6932"/>
                  </a:moveTo>
                  <a:cubicBezTo>
                    <a:pt x="6774" y="6932"/>
                    <a:pt x="6932" y="7089"/>
                    <a:pt x="6932" y="7310"/>
                  </a:cubicBezTo>
                  <a:lnTo>
                    <a:pt x="6932" y="7625"/>
                  </a:lnTo>
                  <a:lnTo>
                    <a:pt x="662" y="7625"/>
                  </a:lnTo>
                  <a:lnTo>
                    <a:pt x="662" y="7310"/>
                  </a:lnTo>
                  <a:cubicBezTo>
                    <a:pt x="662" y="7089"/>
                    <a:pt x="820" y="6932"/>
                    <a:pt x="1040" y="6932"/>
                  </a:cubicBezTo>
                  <a:close/>
                  <a:moveTo>
                    <a:pt x="3813" y="1"/>
                  </a:moveTo>
                  <a:cubicBezTo>
                    <a:pt x="2080" y="1"/>
                    <a:pt x="725" y="1418"/>
                    <a:pt x="725" y="3120"/>
                  </a:cubicBezTo>
                  <a:lnTo>
                    <a:pt x="725" y="6302"/>
                  </a:lnTo>
                  <a:cubicBezTo>
                    <a:pt x="316" y="6459"/>
                    <a:pt x="1" y="6837"/>
                    <a:pt x="1" y="7310"/>
                  </a:cubicBezTo>
                  <a:lnTo>
                    <a:pt x="1" y="8003"/>
                  </a:lnTo>
                  <a:cubicBezTo>
                    <a:pt x="1" y="8192"/>
                    <a:pt x="158" y="8349"/>
                    <a:pt x="347" y="8349"/>
                  </a:cubicBezTo>
                  <a:lnTo>
                    <a:pt x="7278" y="8349"/>
                  </a:lnTo>
                  <a:cubicBezTo>
                    <a:pt x="7499" y="8349"/>
                    <a:pt x="7656" y="8192"/>
                    <a:pt x="7656" y="8003"/>
                  </a:cubicBezTo>
                  <a:lnTo>
                    <a:pt x="7656" y="7310"/>
                  </a:lnTo>
                  <a:cubicBezTo>
                    <a:pt x="7593" y="6837"/>
                    <a:pt x="7341" y="6428"/>
                    <a:pt x="6932" y="6302"/>
                  </a:cubicBezTo>
                  <a:lnTo>
                    <a:pt x="6932" y="3120"/>
                  </a:lnTo>
                  <a:cubicBezTo>
                    <a:pt x="6932" y="1387"/>
                    <a:pt x="5514" y="1"/>
                    <a:pt x="3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91919"/>
                </a:solidFill>
              </a:endParaRPr>
            </a:p>
          </p:txBody>
        </p:sp>
        <p:sp>
          <p:nvSpPr>
            <p:cNvPr id="586" name="Google Shape;586;p63"/>
            <p:cNvSpPr/>
            <p:nvPr/>
          </p:nvSpPr>
          <p:spPr>
            <a:xfrm>
              <a:off x="-25602250" y="2497950"/>
              <a:ext cx="53575" cy="17350"/>
            </a:xfrm>
            <a:custGeom>
              <a:avLst/>
              <a:gdLst/>
              <a:ahLst/>
              <a:cxnLst/>
              <a:rect l="l" t="t" r="r" b="b"/>
              <a:pathLst>
                <a:path w="2143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796" y="693"/>
                  </a:lnTo>
                  <a:cubicBezTo>
                    <a:pt x="1985" y="693"/>
                    <a:pt x="2143" y="536"/>
                    <a:pt x="2143" y="347"/>
                  </a:cubicBez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91919"/>
                </a:solidFill>
              </a:endParaRPr>
            </a:p>
          </p:txBody>
        </p:sp>
        <p:sp>
          <p:nvSpPr>
            <p:cNvPr id="587" name="Google Shape;587;p63"/>
            <p:cNvSpPr/>
            <p:nvPr/>
          </p:nvSpPr>
          <p:spPr>
            <a:xfrm>
              <a:off x="-25844850" y="2497950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65" y="693"/>
                  </a:lnTo>
                  <a:cubicBezTo>
                    <a:pt x="1954" y="693"/>
                    <a:pt x="2112" y="536"/>
                    <a:pt x="2112" y="347"/>
                  </a:cubicBezTo>
                  <a:cubicBezTo>
                    <a:pt x="2080" y="158"/>
                    <a:pt x="1923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91919"/>
                </a:solidFill>
              </a:endParaRPr>
            </a:p>
          </p:txBody>
        </p:sp>
        <p:sp>
          <p:nvSpPr>
            <p:cNvPr id="588" name="Google Shape;588;p63"/>
            <p:cNvSpPr/>
            <p:nvPr/>
          </p:nvSpPr>
          <p:spPr>
            <a:xfrm>
              <a:off x="-25706225" y="2357750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85"/>
                    <a:pt x="158" y="2143"/>
                    <a:pt x="347" y="2143"/>
                  </a:cubicBezTo>
                  <a:cubicBezTo>
                    <a:pt x="536" y="2143"/>
                    <a:pt x="694" y="1985"/>
                    <a:pt x="694" y="1764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91919"/>
                </a:solidFill>
              </a:endParaRPr>
            </a:p>
          </p:txBody>
        </p:sp>
        <p:sp>
          <p:nvSpPr>
            <p:cNvPr id="589" name="Google Shape;589;p63"/>
            <p:cNvSpPr/>
            <p:nvPr/>
          </p:nvSpPr>
          <p:spPr>
            <a:xfrm>
              <a:off x="-25804675" y="2400275"/>
              <a:ext cx="42550" cy="41775"/>
            </a:xfrm>
            <a:custGeom>
              <a:avLst/>
              <a:gdLst/>
              <a:ahLst/>
              <a:cxnLst/>
              <a:rect l="l" t="t" r="r" b="b"/>
              <a:pathLst>
                <a:path w="1702" h="1671" extrusionOk="0">
                  <a:moveTo>
                    <a:pt x="351" y="0"/>
                  </a:moveTo>
                  <a:cubicBezTo>
                    <a:pt x="260" y="0"/>
                    <a:pt x="174" y="32"/>
                    <a:pt x="127" y="95"/>
                  </a:cubicBezTo>
                  <a:cubicBezTo>
                    <a:pt x="0" y="189"/>
                    <a:pt x="0" y="442"/>
                    <a:pt x="127" y="568"/>
                  </a:cubicBezTo>
                  <a:lnTo>
                    <a:pt x="1103" y="1544"/>
                  </a:lnTo>
                  <a:cubicBezTo>
                    <a:pt x="1166" y="1607"/>
                    <a:pt x="1261" y="1670"/>
                    <a:pt x="1324" y="1670"/>
                  </a:cubicBezTo>
                  <a:cubicBezTo>
                    <a:pt x="1418" y="1670"/>
                    <a:pt x="1544" y="1607"/>
                    <a:pt x="1576" y="1544"/>
                  </a:cubicBezTo>
                  <a:cubicBezTo>
                    <a:pt x="1702" y="1418"/>
                    <a:pt x="1702" y="1198"/>
                    <a:pt x="1576" y="1072"/>
                  </a:cubicBezTo>
                  <a:lnTo>
                    <a:pt x="599" y="95"/>
                  </a:lnTo>
                  <a:cubicBezTo>
                    <a:pt x="536" y="32"/>
                    <a:pt x="442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91919"/>
                </a:solidFill>
              </a:endParaRPr>
            </a:p>
          </p:txBody>
        </p:sp>
        <p:sp>
          <p:nvSpPr>
            <p:cNvPr id="590" name="Google Shape;590;p63"/>
            <p:cNvSpPr/>
            <p:nvPr/>
          </p:nvSpPr>
          <p:spPr>
            <a:xfrm>
              <a:off x="-25632175" y="2400275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1327" y="0"/>
                  </a:moveTo>
                  <a:cubicBezTo>
                    <a:pt x="1237" y="0"/>
                    <a:pt x="1150" y="32"/>
                    <a:pt x="1103" y="95"/>
                  </a:cubicBezTo>
                  <a:lnTo>
                    <a:pt x="95" y="1072"/>
                  </a:lnTo>
                  <a:cubicBezTo>
                    <a:pt x="0" y="1198"/>
                    <a:pt x="0" y="1418"/>
                    <a:pt x="95" y="1544"/>
                  </a:cubicBezTo>
                  <a:cubicBezTo>
                    <a:pt x="158" y="1607"/>
                    <a:pt x="252" y="1670"/>
                    <a:pt x="347" y="1670"/>
                  </a:cubicBezTo>
                  <a:cubicBezTo>
                    <a:pt x="410" y="1670"/>
                    <a:pt x="536" y="1607"/>
                    <a:pt x="567" y="1544"/>
                  </a:cubicBezTo>
                  <a:lnTo>
                    <a:pt x="1575" y="568"/>
                  </a:lnTo>
                  <a:cubicBezTo>
                    <a:pt x="1670" y="442"/>
                    <a:pt x="1670" y="189"/>
                    <a:pt x="1575" y="95"/>
                  </a:cubicBezTo>
                  <a:cubicBezTo>
                    <a:pt x="1512" y="32"/>
                    <a:pt x="1418" y="0"/>
                    <a:pt x="1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91919"/>
                </a:solidFill>
              </a:endParaRPr>
            </a:p>
          </p:txBody>
        </p:sp>
      </p:grpSp>
      <p:grpSp>
        <p:nvGrpSpPr>
          <p:cNvPr id="591" name="Google Shape;591;p63"/>
          <p:cNvGrpSpPr/>
          <p:nvPr/>
        </p:nvGrpSpPr>
        <p:grpSpPr>
          <a:xfrm>
            <a:off x="2032815" y="598800"/>
            <a:ext cx="342580" cy="339271"/>
            <a:chOff x="5049725" y="1435050"/>
            <a:chExt cx="486550" cy="481850"/>
          </a:xfrm>
        </p:grpSpPr>
        <p:sp>
          <p:nvSpPr>
            <p:cNvPr id="592" name="Google Shape;592;p63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3" name="Google Shape;593;p63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" name="Google Shape;594;p63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" name="Google Shape;595;p63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603" name="Google Shape;603;p63"/>
          <p:cNvCxnSpPr/>
          <p:nvPr/>
        </p:nvCxnSpPr>
        <p:spPr>
          <a:xfrm>
            <a:off x="1725558" y="4513496"/>
            <a:ext cx="56772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6682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E45DCA-E62A-493F-9020-629052DB8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" y="1512281"/>
            <a:ext cx="9130124" cy="3059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7066D-2CD2-4F1F-B61C-B006CEE9F65B}"/>
              </a:ext>
            </a:extLst>
          </p:cNvPr>
          <p:cNvSpPr txBox="1"/>
          <p:nvPr/>
        </p:nvSpPr>
        <p:spPr>
          <a:xfrm>
            <a:off x="190202" y="275133"/>
            <a:ext cx="5248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 реализуется с 2020 года в формате тренингов </a:t>
            </a:r>
          </a:p>
          <a:p>
            <a:pPr algn="just"/>
            <a:r>
              <a:rPr lang="ru-RU" sz="16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ЧУЗ «Клиническая больница «РЖД-Медицина» г. Тверь, </a:t>
            </a:r>
          </a:p>
          <a:p>
            <a:pPr algn="just"/>
            <a:r>
              <a:rPr lang="ru-RU" sz="16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ЧУЗ «Поликлиника «РЖД-Медицина» г. Кандалакша». </a:t>
            </a:r>
          </a:p>
        </p:txBody>
      </p:sp>
      <p:pic>
        <p:nvPicPr>
          <p:cNvPr id="295" name="Google Shape;295;p47"/>
          <p:cNvPicPr preferRelativeResize="0"/>
          <p:nvPr/>
        </p:nvPicPr>
        <p:blipFill rotWithShape="1">
          <a:blip r:embed="rId4">
            <a:alphaModFix/>
          </a:blip>
          <a:srcRect t="30399" b="24213"/>
          <a:stretch/>
        </p:blipFill>
        <p:spPr>
          <a:xfrm>
            <a:off x="5779294" y="1"/>
            <a:ext cx="3350830" cy="15208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DEAD03-955B-4C20-ADE7-334C879A286E}"/>
              </a:ext>
            </a:extLst>
          </p:cNvPr>
          <p:cNvSpPr txBox="1"/>
          <p:nvPr/>
        </p:nvSpPr>
        <p:spPr>
          <a:xfrm>
            <a:off x="190202" y="4624209"/>
            <a:ext cx="8450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проекте участвовали 140 врачей и 200 средних медицинских работников.</a:t>
            </a:r>
          </a:p>
          <a:p>
            <a:endParaRPr lang="ru-RU" sz="2000" dirty="0">
              <a:solidFill>
                <a:srgbClr val="252E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277;p45">
            <a:extLst>
              <a:ext uri="{FF2B5EF4-FFF2-40B4-BE49-F238E27FC236}">
                <a16:creationId xmlns:a16="http://schemas.microsoft.com/office/drawing/2014/main" id="{745EA198-C93E-41DA-ABA6-72E4765BFA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513" t="15763" r="16584" b="61860"/>
          <a:stretch/>
        </p:blipFill>
        <p:spPr>
          <a:xfrm>
            <a:off x="7966695" y="141162"/>
            <a:ext cx="1094076" cy="10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4"/>
          <p:cNvSpPr/>
          <p:nvPr/>
        </p:nvSpPr>
        <p:spPr>
          <a:xfrm>
            <a:off x="585845" y="445755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4"/>
          <p:cNvSpPr/>
          <p:nvPr/>
        </p:nvSpPr>
        <p:spPr>
          <a:xfrm>
            <a:off x="585845" y="2307116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4"/>
          <p:cNvSpPr/>
          <p:nvPr/>
        </p:nvSpPr>
        <p:spPr>
          <a:xfrm>
            <a:off x="4724300" y="445755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4"/>
          <p:cNvSpPr/>
          <p:nvPr/>
        </p:nvSpPr>
        <p:spPr>
          <a:xfrm>
            <a:off x="4724300" y="2307116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4"/>
          <p:cNvSpPr txBox="1">
            <a:spLocks noGrp="1"/>
          </p:cNvSpPr>
          <p:nvPr>
            <p:ph type="title" idx="13"/>
          </p:nvPr>
        </p:nvSpPr>
        <p:spPr>
          <a:xfrm>
            <a:off x="554520" y="2307116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9" name="Google Shape;259;p44"/>
          <p:cNvSpPr txBox="1">
            <a:spLocks noGrp="1"/>
          </p:cNvSpPr>
          <p:nvPr>
            <p:ph type="title" idx="9"/>
          </p:nvPr>
        </p:nvSpPr>
        <p:spPr>
          <a:xfrm>
            <a:off x="554520" y="446855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60" name="Google Shape;260;p44"/>
          <p:cNvSpPr txBox="1">
            <a:spLocks noGrp="1"/>
          </p:cNvSpPr>
          <p:nvPr>
            <p:ph type="title" idx="14"/>
          </p:nvPr>
        </p:nvSpPr>
        <p:spPr>
          <a:xfrm>
            <a:off x="4708700" y="446855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1" name="Google Shape;261;p44"/>
          <p:cNvSpPr txBox="1">
            <a:spLocks noGrp="1"/>
          </p:cNvSpPr>
          <p:nvPr>
            <p:ph type="title" idx="15"/>
          </p:nvPr>
        </p:nvSpPr>
        <p:spPr>
          <a:xfrm>
            <a:off x="4708700" y="2307116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139CC5-F507-4499-9953-EAF4D1B904DA}"/>
              </a:ext>
            </a:extLst>
          </p:cNvPr>
          <p:cNvSpPr txBox="1"/>
          <p:nvPr/>
        </p:nvSpPr>
        <p:spPr>
          <a:xfrm>
            <a:off x="5840695" y="2427259"/>
            <a:ext cx="3022060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Установлено, что проведение </a:t>
            </a:r>
          </a:p>
          <a:p>
            <a:pPr lvl="0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профилактических мероприятий </a:t>
            </a:r>
          </a:p>
          <a:p>
            <a:pPr lvl="0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виде тренингов по эмоциональному </a:t>
            </a:r>
          </a:p>
          <a:p>
            <a:pPr lvl="0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интеллекту, значительно повышает</a:t>
            </a:r>
          </a:p>
          <a:p>
            <a:pPr lvl="0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уровень эмоционального интеллекта </a:t>
            </a:r>
          </a:p>
          <a:p>
            <a:pPr lvl="0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сотрудников, снижает проявления синдрома профессионального выгорания </a:t>
            </a:r>
          </a:p>
          <a:p>
            <a:pPr lvl="0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увеличивает удовлетворенность</a:t>
            </a:r>
          </a:p>
          <a:p>
            <a:pPr lvl="0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микроклиматом коллективом.</a:t>
            </a:r>
          </a:p>
          <a:p>
            <a:endParaRPr lang="ru-RU" sz="1050" dirty="0">
              <a:solidFill>
                <a:srgbClr val="252E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E1B766-774B-4DC9-AA20-6A13824F84C8}"/>
              </a:ext>
            </a:extLst>
          </p:cNvPr>
          <p:cNvSpPr txBox="1"/>
          <p:nvPr/>
        </p:nvSpPr>
        <p:spPr>
          <a:xfrm>
            <a:off x="1634045" y="428620"/>
            <a:ext cx="32579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Проведено комплексное</a:t>
            </a:r>
          </a:p>
          <a:p>
            <a:pPr lvl="0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сравнительное исследование </a:t>
            </a:r>
          </a:p>
          <a:p>
            <a:pPr lvl="0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состояния эмоционального интеллекта,</a:t>
            </a:r>
          </a:p>
          <a:p>
            <a:pPr lvl="0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одного из проявлений </a:t>
            </a:r>
          </a:p>
          <a:p>
            <a:pPr lvl="0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здорового образа жизни.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96D4BC-EA61-4F12-AE8D-D99D5AAEDB53}"/>
              </a:ext>
            </a:extLst>
          </p:cNvPr>
          <p:cNvSpPr txBox="1"/>
          <p:nvPr/>
        </p:nvSpPr>
        <p:spPr>
          <a:xfrm>
            <a:off x="5840695" y="428620"/>
            <a:ext cx="2990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Изучены проявления синдрома </a:t>
            </a:r>
          </a:p>
          <a:p>
            <a:pPr lvl="0" algn="just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профессионального выгорания. </a:t>
            </a:r>
          </a:p>
          <a:p>
            <a:pPr lvl="0" algn="just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Определена удовлетворенность </a:t>
            </a:r>
          </a:p>
          <a:p>
            <a:pPr lvl="0" algn="just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микроклимата в коллективе </a:t>
            </a:r>
          </a:p>
          <a:p>
            <a:pPr lvl="0" algn="just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медицинской организации.</a:t>
            </a:r>
          </a:p>
          <a:p>
            <a:pPr lvl="0" algn="just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320EB9-147A-499E-82C7-F04960DE0012}"/>
              </a:ext>
            </a:extLst>
          </p:cNvPr>
          <p:cNvSpPr txBox="1"/>
          <p:nvPr/>
        </p:nvSpPr>
        <p:spPr>
          <a:xfrm>
            <a:off x="1634045" y="2442929"/>
            <a:ext cx="3140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Выявлена корреляционная зависимость. </a:t>
            </a:r>
          </a:p>
          <a:p>
            <a:r>
              <a:rPr lang="ru-RU" sz="12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Чем выше уровень эмоционального интеллекта, тем меньше проявления синдрома профессионального выгорания. </a:t>
            </a:r>
          </a:p>
          <a:p>
            <a:pPr lvl="0"/>
            <a:endParaRPr lang="ru-RU" sz="1200" kern="100" dirty="0">
              <a:solidFill>
                <a:srgbClr val="252E4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8"/>
          <p:cNvSpPr/>
          <p:nvPr/>
        </p:nvSpPr>
        <p:spPr>
          <a:xfrm>
            <a:off x="3128836" y="1620425"/>
            <a:ext cx="2600100" cy="2600100"/>
          </a:xfrm>
          <a:prstGeom prst="roundRect">
            <a:avLst>
              <a:gd name="adj" fmla="val 29802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8"/>
          <p:cNvSpPr/>
          <p:nvPr/>
        </p:nvSpPr>
        <p:spPr>
          <a:xfrm>
            <a:off x="2811736" y="3393825"/>
            <a:ext cx="903300" cy="903600"/>
          </a:xfrm>
          <a:prstGeom prst="roundRect">
            <a:avLst>
              <a:gd name="adj" fmla="val 31699"/>
            </a:avLst>
          </a:prstGeom>
          <a:solidFill>
            <a:schemeClr val="dk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8"/>
          <p:cNvSpPr/>
          <p:nvPr/>
        </p:nvSpPr>
        <p:spPr>
          <a:xfrm>
            <a:off x="5200561" y="3393825"/>
            <a:ext cx="903300" cy="903600"/>
          </a:xfrm>
          <a:prstGeom prst="roundRect">
            <a:avLst>
              <a:gd name="adj" fmla="val 31699"/>
            </a:avLst>
          </a:prstGeom>
          <a:solidFill>
            <a:schemeClr val="dk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8"/>
          <p:cNvSpPr/>
          <p:nvPr/>
        </p:nvSpPr>
        <p:spPr>
          <a:xfrm>
            <a:off x="5200561" y="1506663"/>
            <a:ext cx="903300" cy="903600"/>
          </a:xfrm>
          <a:prstGeom prst="roundRect">
            <a:avLst>
              <a:gd name="adj" fmla="val 31699"/>
            </a:avLst>
          </a:prstGeom>
          <a:solidFill>
            <a:schemeClr val="dk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8"/>
          <p:cNvSpPr/>
          <p:nvPr/>
        </p:nvSpPr>
        <p:spPr>
          <a:xfrm>
            <a:off x="2811736" y="1506638"/>
            <a:ext cx="903300" cy="903600"/>
          </a:xfrm>
          <a:prstGeom prst="roundRect">
            <a:avLst>
              <a:gd name="adj" fmla="val 31699"/>
            </a:avLst>
          </a:prstGeom>
          <a:solidFill>
            <a:schemeClr val="dk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8"/>
          <p:cNvSpPr/>
          <p:nvPr/>
        </p:nvSpPr>
        <p:spPr>
          <a:xfrm>
            <a:off x="3862286" y="2329988"/>
            <a:ext cx="1180800" cy="1180800"/>
          </a:xfrm>
          <a:prstGeom prst="roundRect">
            <a:avLst>
              <a:gd name="adj" fmla="val 3169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58"/>
          <p:cNvGrpSpPr/>
          <p:nvPr/>
        </p:nvGrpSpPr>
        <p:grpSpPr>
          <a:xfrm>
            <a:off x="5473678" y="1780407"/>
            <a:ext cx="357053" cy="356121"/>
            <a:chOff x="-28461325" y="3545475"/>
            <a:chExt cx="296950" cy="296175"/>
          </a:xfrm>
        </p:grpSpPr>
        <p:sp>
          <p:nvSpPr>
            <p:cNvPr id="452" name="Google Shape;452;p58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8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8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8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8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8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58"/>
          <p:cNvGrpSpPr/>
          <p:nvPr/>
        </p:nvGrpSpPr>
        <p:grpSpPr>
          <a:xfrm>
            <a:off x="4198747" y="2652302"/>
            <a:ext cx="472095" cy="536239"/>
            <a:chOff x="-28069875" y="3175300"/>
            <a:chExt cx="260725" cy="296150"/>
          </a:xfrm>
        </p:grpSpPr>
        <p:sp>
          <p:nvSpPr>
            <p:cNvPr id="459" name="Google Shape;459;p58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8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8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8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8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8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8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8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8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58"/>
          <p:cNvGrpSpPr/>
          <p:nvPr/>
        </p:nvGrpSpPr>
        <p:grpSpPr>
          <a:xfrm>
            <a:off x="5474798" y="3668047"/>
            <a:ext cx="357055" cy="355170"/>
            <a:chOff x="-24353075" y="3891250"/>
            <a:chExt cx="293800" cy="292225"/>
          </a:xfrm>
        </p:grpSpPr>
        <p:sp>
          <p:nvSpPr>
            <p:cNvPr id="469" name="Google Shape;469;p58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8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58"/>
          <p:cNvGrpSpPr/>
          <p:nvPr/>
        </p:nvGrpSpPr>
        <p:grpSpPr>
          <a:xfrm>
            <a:off x="3061430" y="3666997"/>
            <a:ext cx="384411" cy="356987"/>
            <a:chOff x="-25465200" y="3565175"/>
            <a:chExt cx="298525" cy="277250"/>
          </a:xfrm>
        </p:grpSpPr>
        <p:sp>
          <p:nvSpPr>
            <p:cNvPr id="472" name="Google Shape;472;p58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8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58"/>
          <p:cNvGrpSpPr/>
          <p:nvPr/>
        </p:nvGrpSpPr>
        <p:grpSpPr>
          <a:xfrm>
            <a:off x="3086571" y="1779944"/>
            <a:ext cx="357050" cy="356990"/>
            <a:chOff x="-25094250" y="3547050"/>
            <a:chExt cx="295400" cy="295375"/>
          </a:xfrm>
        </p:grpSpPr>
        <p:sp>
          <p:nvSpPr>
            <p:cNvPr id="475" name="Google Shape;475;p58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8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8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8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8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" name="Google Shape;484;p58"/>
          <p:cNvSpPr/>
          <p:nvPr/>
        </p:nvSpPr>
        <p:spPr>
          <a:xfrm rot="5400000">
            <a:off x="4279299" y="1469294"/>
            <a:ext cx="357000" cy="308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58"/>
          <p:cNvSpPr/>
          <p:nvPr/>
        </p:nvSpPr>
        <p:spPr>
          <a:xfrm rot="-5400000">
            <a:off x="4279299" y="4062794"/>
            <a:ext cx="357000" cy="308700"/>
          </a:xfrm>
          <a:prstGeom prst="triangle">
            <a:avLst>
              <a:gd name="adj" fmla="val 4813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58"/>
          <p:cNvSpPr/>
          <p:nvPr/>
        </p:nvSpPr>
        <p:spPr>
          <a:xfrm rot="10800000">
            <a:off x="5547136" y="2766044"/>
            <a:ext cx="357000" cy="308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58"/>
          <p:cNvSpPr/>
          <p:nvPr/>
        </p:nvSpPr>
        <p:spPr>
          <a:xfrm>
            <a:off x="2953636" y="2766044"/>
            <a:ext cx="357000" cy="308700"/>
          </a:xfrm>
          <a:prstGeom prst="triangle">
            <a:avLst>
              <a:gd name="adj" fmla="val 4813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5EE3F8B-5EA9-4C2B-916E-414668F1F8EA}"/>
              </a:ext>
            </a:extLst>
          </p:cNvPr>
          <p:cNvSpPr txBox="1"/>
          <p:nvPr/>
        </p:nvSpPr>
        <p:spPr>
          <a:xfrm>
            <a:off x="253999" y="178657"/>
            <a:ext cx="5647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ПРОФИЛАКТИКА ПРОФЕССИОНАЛЬНОГО ВЫГОРАНИЯ И РАЗВИТИЕ ЭМОЦИОНАЛЬНОГО ИНТЕЛЛЕКТА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455118-8F3C-4E94-B8F0-4CCEF6C4C87A}"/>
              </a:ext>
            </a:extLst>
          </p:cNvPr>
          <p:cNvSpPr txBox="1"/>
          <p:nvPr/>
        </p:nvSpPr>
        <p:spPr>
          <a:xfrm>
            <a:off x="6156367" y="2966868"/>
            <a:ext cx="2801088" cy="2002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командных </a:t>
            </a:r>
          </a:p>
          <a:p>
            <a:pPr>
              <a:lnSpc>
                <a:spcPct val="150000"/>
              </a:lnSpc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Культурных и спорт. Мероприятий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Мастер-классы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Сетевые конкурсы и мероприятия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Конкурсы проф. мастерства и </a:t>
            </a:r>
          </a:p>
          <a:p>
            <a:pPr>
              <a:lnSpc>
                <a:spcPct val="150000"/>
              </a:lnSpc>
            </a:pPr>
            <a:r>
              <a:rPr lang="ru-RU" sz="1200" spc="53" dirty="0" err="1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пациентоориентированности</a:t>
            </a:r>
            <a:endParaRPr lang="ru-RU" sz="1200" spc="53" dirty="0">
              <a:solidFill>
                <a:srgbClr val="252E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200" spc="53" dirty="0">
              <a:solidFill>
                <a:srgbClr val="252E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DEA4E55-BDF9-4E05-83E8-53DCF07F55A1}"/>
              </a:ext>
            </a:extLst>
          </p:cNvPr>
          <p:cNvSpPr txBox="1"/>
          <p:nvPr/>
        </p:nvSpPr>
        <p:spPr>
          <a:xfrm>
            <a:off x="507968" y="1069852"/>
            <a:ext cx="2254143" cy="2002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Диагностики уровня </a:t>
            </a:r>
          </a:p>
          <a:p>
            <a:pPr algn="r">
              <a:lnSpc>
                <a:spcPct val="150000"/>
              </a:lnSpc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Эмоционального</a:t>
            </a:r>
          </a:p>
          <a:p>
            <a:pPr algn="r">
              <a:lnSpc>
                <a:spcPct val="150000"/>
              </a:lnSpc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Выгорания (</a:t>
            </a:r>
            <a:r>
              <a:rPr lang="ru-RU" sz="1200" spc="53" dirty="0" err="1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в.В.Бойко</a:t>
            </a: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71450" indent="-1714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уровня </a:t>
            </a:r>
          </a:p>
          <a:p>
            <a:pPr algn="r">
              <a:lnSpc>
                <a:spcPct val="150000"/>
              </a:lnSpc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Эмоционального интеллекта</a:t>
            </a:r>
          </a:p>
          <a:p>
            <a:pPr marL="171450" indent="-1714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Оценка микроклимата</a:t>
            </a:r>
          </a:p>
          <a:p>
            <a:pPr algn="r">
              <a:lnSpc>
                <a:spcPct val="150000"/>
              </a:lnSpc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коллективе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09D10A-D46D-40E2-BC6E-61F4D6CEC98E}"/>
              </a:ext>
            </a:extLst>
          </p:cNvPr>
          <p:cNvSpPr txBox="1"/>
          <p:nvPr/>
        </p:nvSpPr>
        <p:spPr>
          <a:xfrm>
            <a:off x="6153487" y="1373519"/>
            <a:ext cx="2695290" cy="89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Тренинги "создание ресурсного </a:t>
            </a:r>
          </a:p>
          <a:p>
            <a:pPr algn="r">
              <a:lnSpc>
                <a:spcPct val="150000"/>
              </a:lnSpc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состояния,  профилактика стресса</a:t>
            </a:r>
          </a:p>
          <a:p>
            <a:pPr algn="r">
              <a:lnSpc>
                <a:spcPct val="150000"/>
              </a:lnSpc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выгорания"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B5D003-EFA3-4065-BE62-22512087257F}"/>
              </a:ext>
            </a:extLst>
          </p:cNvPr>
          <p:cNvSpPr txBox="1"/>
          <p:nvPr/>
        </p:nvSpPr>
        <p:spPr>
          <a:xfrm>
            <a:off x="-72898" y="3243867"/>
            <a:ext cx="2907591" cy="144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личного бренда</a:t>
            </a:r>
          </a:p>
          <a:p>
            <a:pPr algn="r">
              <a:lnSpc>
                <a:spcPct val="150000"/>
              </a:lnSpc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специалиста через инфо. каналы </a:t>
            </a:r>
            <a:r>
              <a:rPr lang="ru-RU" sz="1200" spc="53" dirty="0" err="1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чуз</a:t>
            </a: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indent="-1714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Менторство, наставничество</a:t>
            </a:r>
          </a:p>
          <a:p>
            <a:pPr marL="171450" indent="-1714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Возможности для </a:t>
            </a:r>
          </a:p>
          <a:p>
            <a:pPr algn="r">
              <a:lnSpc>
                <a:spcPct val="150000"/>
              </a:lnSpc>
            </a:pPr>
            <a:r>
              <a:rPr lang="ru-RU" sz="1200" spc="53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личностного роста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93;p59">
            <a:extLst>
              <a:ext uri="{FF2B5EF4-FFF2-40B4-BE49-F238E27FC236}">
                <a16:creationId xmlns:a16="http://schemas.microsoft.com/office/drawing/2014/main" id="{58DE20D1-E418-4E4E-831A-9123F81CDD1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3" y="526280"/>
            <a:ext cx="3582279" cy="390218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7"/>
          <p:cNvSpPr/>
          <p:nvPr/>
        </p:nvSpPr>
        <p:spPr>
          <a:xfrm>
            <a:off x="3332219" y="2631700"/>
            <a:ext cx="376800" cy="3243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7"/>
          <p:cNvSpPr/>
          <p:nvPr/>
        </p:nvSpPr>
        <p:spPr>
          <a:xfrm>
            <a:off x="3771316" y="2057871"/>
            <a:ext cx="674305" cy="700936"/>
          </a:xfrm>
          <a:custGeom>
            <a:avLst/>
            <a:gdLst/>
            <a:ahLst/>
            <a:cxnLst/>
            <a:rect l="l" t="t" r="r" b="b"/>
            <a:pathLst>
              <a:path w="38411" h="39928" extrusionOk="0">
                <a:moveTo>
                  <a:pt x="28811" y="1"/>
                </a:moveTo>
                <a:cubicBezTo>
                  <a:pt x="28510" y="1"/>
                  <a:pt x="28192" y="334"/>
                  <a:pt x="28373" y="695"/>
                </a:cubicBezTo>
                <a:cubicBezTo>
                  <a:pt x="30445" y="4791"/>
                  <a:pt x="34267" y="7780"/>
                  <a:pt x="36005" y="12078"/>
                </a:cubicBezTo>
                <a:cubicBezTo>
                  <a:pt x="37505" y="15792"/>
                  <a:pt x="36934" y="20150"/>
                  <a:pt x="34636" y="23424"/>
                </a:cubicBezTo>
                <a:cubicBezTo>
                  <a:pt x="34148" y="24115"/>
                  <a:pt x="33576" y="24770"/>
                  <a:pt x="32921" y="25329"/>
                </a:cubicBezTo>
                <a:cubicBezTo>
                  <a:pt x="32838" y="25401"/>
                  <a:pt x="32743" y="25484"/>
                  <a:pt x="32647" y="25556"/>
                </a:cubicBezTo>
                <a:cubicBezTo>
                  <a:pt x="32629" y="25574"/>
                  <a:pt x="32532" y="25649"/>
                  <a:pt x="32528" y="25649"/>
                </a:cubicBezTo>
                <a:cubicBezTo>
                  <a:pt x="32527" y="25649"/>
                  <a:pt x="32533" y="25643"/>
                  <a:pt x="32552" y="25627"/>
                </a:cubicBezTo>
                <a:lnTo>
                  <a:pt x="32552" y="25627"/>
                </a:lnTo>
                <a:cubicBezTo>
                  <a:pt x="32493" y="25675"/>
                  <a:pt x="32421" y="25734"/>
                  <a:pt x="32362" y="25782"/>
                </a:cubicBezTo>
                <a:cubicBezTo>
                  <a:pt x="32124" y="25960"/>
                  <a:pt x="31874" y="26127"/>
                  <a:pt x="31612" y="26294"/>
                </a:cubicBezTo>
                <a:cubicBezTo>
                  <a:pt x="30361" y="27115"/>
                  <a:pt x="29016" y="27818"/>
                  <a:pt x="27671" y="28484"/>
                </a:cubicBezTo>
                <a:cubicBezTo>
                  <a:pt x="23944" y="30306"/>
                  <a:pt x="20051" y="31830"/>
                  <a:pt x="16169" y="33318"/>
                </a:cubicBezTo>
                <a:cubicBezTo>
                  <a:pt x="11538" y="35092"/>
                  <a:pt x="6859" y="36759"/>
                  <a:pt x="2167" y="38414"/>
                </a:cubicBezTo>
                <a:cubicBezTo>
                  <a:pt x="1560" y="38629"/>
                  <a:pt x="965" y="38843"/>
                  <a:pt x="370" y="39069"/>
                </a:cubicBezTo>
                <a:cubicBezTo>
                  <a:pt x="155" y="39152"/>
                  <a:pt x="1" y="39367"/>
                  <a:pt x="72" y="39605"/>
                </a:cubicBezTo>
                <a:cubicBezTo>
                  <a:pt x="122" y="39796"/>
                  <a:pt x="309" y="39928"/>
                  <a:pt x="502" y="39928"/>
                </a:cubicBezTo>
                <a:cubicBezTo>
                  <a:pt x="537" y="39928"/>
                  <a:pt x="573" y="39924"/>
                  <a:pt x="608" y="39914"/>
                </a:cubicBezTo>
                <a:cubicBezTo>
                  <a:pt x="1846" y="39522"/>
                  <a:pt x="3072" y="39069"/>
                  <a:pt x="4299" y="38640"/>
                </a:cubicBezTo>
                <a:cubicBezTo>
                  <a:pt x="5501" y="38224"/>
                  <a:pt x="6704" y="37795"/>
                  <a:pt x="7906" y="37366"/>
                </a:cubicBezTo>
                <a:cubicBezTo>
                  <a:pt x="10288" y="36521"/>
                  <a:pt x="12669" y="35664"/>
                  <a:pt x="15026" y="34783"/>
                </a:cubicBezTo>
                <a:cubicBezTo>
                  <a:pt x="19146" y="33247"/>
                  <a:pt x="23242" y="31640"/>
                  <a:pt x="27206" y="29758"/>
                </a:cubicBezTo>
                <a:cubicBezTo>
                  <a:pt x="28671" y="29068"/>
                  <a:pt x="30123" y="28330"/>
                  <a:pt x="31493" y="27484"/>
                </a:cubicBezTo>
                <a:cubicBezTo>
                  <a:pt x="32647" y="26770"/>
                  <a:pt x="33731" y="25972"/>
                  <a:pt x="34612" y="24948"/>
                </a:cubicBezTo>
                <a:cubicBezTo>
                  <a:pt x="37327" y="21817"/>
                  <a:pt x="38410" y="17340"/>
                  <a:pt x="37362" y="13316"/>
                </a:cubicBezTo>
                <a:cubicBezTo>
                  <a:pt x="36196" y="8792"/>
                  <a:pt x="32493" y="5684"/>
                  <a:pt x="30088" y="1862"/>
                </a:cubicBezTo>
                <a:cubicBezTo>
                  <a:pt x="29754" y="1338"/>
                  <a:pt x="29445" y="791"/>
                  <a:pt x="29159" y="231"/>
                </a:cubicBezTo>
                <a:cubicBezTo>
                  <a:pt x="29078" y="68"/>
                  <a:pt x="28946" y="1"/>
                  <a:pt x="288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7"/>
          <p:cNvSpPr/>
          <p:nvPr/>
        </p:nvSpPr>
        <p:spPr>
          <a:xfrm>
            <a:off x="4584138" y="1782886"/>
            <a:ext cx="1475638" cy="412507"/>
          </a:xfrm>
          <a:custGeom>
            <a:avLst/>
            <a:gdLst/>
            <a:ahLst/>
            <a:cxnLst/>
            <a:rect l="l" t="t" r="r" b="b"/>
            <a:pathLst>
              <a:path w="84058" h="23498" extrusionOk="0">
                <a:moveTo>
                  <a:pt x="716" y="1"/>
                </a:moveTo>
                <a:cubicBezTo>
                  <a:pt x="0" y="1"/>
                  <a:pt x="7" y="1132"/>
                  <a:pt x="738" y="1156"/>
                </a:cubicBezTo>
                <a:cubicBezTo>
                  <a:pt x="6429" y="1287"/>
                  <a:pt x="12073" y="2490"/>
                  <a:pt x="17514" y="4109"/>
                </a:cubicBezTo>
                <a:cubicBezTo>
                  <a:pt x="22824" y="5680"/>
                  <a:pt x="27992" y="7704"/>
                  <a:pt x="33087" y="9836"/>
                </a:cubicBezTo>
                <a:cubicBezTo>
                  <a:pt x="38255" y="11991"/>
                  <a:pt x="43363" y="14265"/>
                  <a:pt x="48566" y="16325"/>
                </a:cubicBezTo>
                <a:cubicBezTo>
                  <a:pt x="53816" y="18408"/>
                  <a:pt x="59162" y="20277"/>
                  <a:pt x="64663" y="21599"/>
                </a:cubicBezTo>
                <a:cubicBezTo>
                  <a:pt x="69552" y="22773"/>
                  <a:pt x="74565" y="23498"/>
                  <a:pt x="79600" y="23498"/>
                </a:cubicBezTo>
                <a:cubicBezTo>
                  <a:pt x="80181" y="23498"/>
                  <a:pt x="80762" y="23488"/>
                  <a:pt x="81343" y="23468"/>
                </a:cubicBezTo>
                <a:cubicBezTo>
                  <a:pt x="82034" y="23445"/>
                  <a:pt x="82725" y="23409"/>
                  <a:pt x="83415" y="23361"/>
                </a:cubicBezTo>
                <a:cubicBezTo>
                  <a:pt x="84043" y="23315"/>
                  <a:pt x="84058" y="22359"/>
                  <a:pt x="83459" y="22359"/>
                </a:cubicBezTo>
                <a:cubicBezTo>
                  <a:pt x="83445" y="22359"/>
                  <a:pt x="83430" y="22360"/>
                  <a:pt x="83415" y="22361"/>
                </a:cubicBezTo>
                <a:cubicBezTo>
                  <a:pt x="82180" y="22453"/>
                  <a:pt x="80943" y="22497"/>
                  <a:pt x="79708" y="22497"/>
                </a:cubicBezTo>
                <a:cubicBezTo>
                  <a:pt x="75325" y="22497"/>
                  <a:pt x="70954" y="21944"/>
                  <a:pt x="66663" y="21016"/>
                </a:cubicBezTo>
                <a:cubicBezTo>
                  <a:pt x="61150" y="19813"/>
                  <a:pt x="55769" y="18015"/>
                  <a:pt x="50506" y="15967"/>
                </a:cubicBezTo>
                <a:cubicBezTo>
                  <a:pt x="45279" y="13943"/>
                  <a:pt x="40148" y="11657"/>
                  <a:pt x="34992" y="9467"/>
                </a:cubicBezTo>
                <a:cubicBezTo>
                  <a:pt x="29897" y="7312"/>
                  <a:pt x="24765" y="5228"/>
                  <a:pt x="19479" y="3549"/>
                </a:cubicBezTo>
                <a:cubicBezTo>
                  <a:pt x="14109" y="1847"/>
                  <a:pt x="8549" y="525"/>
                  <a:pt x="2917" y="108"/>
                </a:cubicBezTo>
                <a:cubicBezTo>
                  <a:pt x="2191" y="61"/>
                  <a:pt x="1464" y="25"/>
                  <a:pt x="738" y="1"/>
                </a:cubicBezTo>
                <a:cubicBezTo>
                  <a:pt x="731" y="1"/>
                  <a:pt x="723" y="1"/>
                  <a:pt x="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7"/>
          <p:cNvSpPr/>
          <p:nvPr/>
        </p:nvSpPr>
        <p:spPr>
          <a:xfrm>
            <a:off x="5100647" y="1280083"/>
            <a:ext cx="1170111" cy="577998"/>
          </a:xfrm>
          <a:custGeom>
            <a:avLst/>
            <a:gdLst/>
            <a:ahLst/>
            <a:cxnLst/>
            <a:rect l="l" t="t" r="r" b="b"/>
            <a:pathLst>
              <a:path w="66654" h="32925" extrusionOk="0">
                <a:moveTo>
                  <a:pt x="798" y="1"/>
                </a:moveTo>
                <a:cubicBezTo>
                  <a:pt x="372" y="1"/>
                  <a:pt x="1" y="537"/>
                  <a:pt x="401" y="891"/>
                </a:cubicBezTo>
                <a:cubicBezTo>
                  <a:pt x="3913" y="3974"/>
                  <a:pt x="7807" y="6606"/>
                  <a:pt x="11903" y="8844"/>
                </a:cubicBezTo>
                <a:cubicBezTo>
                  <a:pt x="15998" y="11094"/>
                  <a:pt x="20296" y="12976"/>
                  <a:pt x="24654" y="14678"/>
                </a:cubicBezTo>
                <a:cubicBezTo>
                  <a:pt x="29059" y="16405"/>
                  <a:pt x="33536" y="17952"/>
                  <a:pt x="38001" y="19524"/>
                </a:cubicBezTo>
                <a:cubicBezTo>
                  <a:pt x="42478" y="21108"/>
                  <a:pt x="46943" y="22703"/>
                  <a:pt x="51324" y="24537"/>
                </a:cubicBezTo>
                <a:cubicBezTo>
                  <a:pt x="53503" y="25441"/>
                  <a:pt x="55646" y="26406"/>
                  <a:pt x="57765" y="27454"/>
                </a:cubicBezTo>
                <a:cubicBezTo>
                  <a:pt x="60004" y="28561"/>
                  <a:pt x="62230" y="29787"/>
                  <a:pt x="64135" y="31430"/>
                </a:cubicBezTo>
                <a:cubicBezTo>
                  <a:pt x="64612" y="31847"/>
                  <a:pt x="65064" y="32287"/>
                  <a:pt x="65493" y="32752"/>
                </a:cubicBezTo>
                <a:cubicBezTo>
                  <a:pt x="65609" y="32874"/>
                  <a:pt x="65740" y="32925"/>
                  <a:pt x="65866" y="32925"/>
                </a:cubicBezTo>
                <a:cubicBezTo>
                  <a:pt x="66284" y="32925"/>
                  <a:pt x="66653" y="32368"/>
                  <a:pt x="66278" y="31966"/>
                </a:cubicBezTo>
                <a:cubicBezTo>
                  <a:pt x="64552" y="30097"/>
                  <a:pt x="62409" y="28656"/>
                  <a:pt x="60182" y="27442"/>
                </a:cubicBezTo>
                <a:cubicBezTo>
                  <a:pt x="58051" y="26275"/>
                  <a:pt x="55849" y="25263"/>
                  <a:pt x="53634" y="24298"/>
                </a:cubicBezTo>
                <a:cubicBezTo>
                  <a:pt x="49276" y="22405"/>
                  <a:pt x="44811" y="20762"/>
                  <a:pt x="40335" y="19179"/>
                </a:cubicBezTo>
                <a:cubicBezTo>
                  <a:pt x="35870" y="17607"/>
                  <a:pt x="31369" y="16083"/>
                  <a:pt x="26940" y="14404"/>
                </a:cubicBezTo>
                <a:cubicBezTo>
                  <a:pt x="22571" y="12761"/>
                  <a:pt x="18260" y="10975"/>
                  <a:pt x="14105" y="8832"/>
                </a:cubicBezTo>
                <a:cubicBezTo>
                  <a:pt x="9998" y="6713"/>
                  <a:pt x="6057" y="4248"/>
                  <a:pt x="2497" y="1284"/>
                </a:cubicBezTo>
                <a:cubicBezTo>
                  <a:pt x="2044" y="915"/>
                  <a:pt x="1592" y="534"/>
                  <a:pt x="1151" y="141"/>
                </a:cubicBezTo>
                <a:cubicBezTo>
                  <a:pt x="1040" y="42"/>
                  <a:pt x="917" y="1"/>
                  <a:pt x="7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7"/>
          <p:cNvSpPr/>
          <p:nvPr/>
        </p:nvSpPr>
        <p:spPr>
          <a:xfrm>
            <a:off x="5294316" y="936425"/>
            <a:ext cx="1170085" cy="124658"/>
          </a:xfrm>
          <a:custGeom>
            <a:avLst/>
            <a:gdLst/>
            <a:ahLst/>
            <a:cxnLst/>
            <a:rect l="l" t="t" r="r" b="b"/>
            <a:pathLst>
              <a:path w="77425" h="7100" extrusionOk="0">
                <a:moveTo>
                  <a:pt x="76869" y="0"/>
                </a:moveTo>
                <a:cubicBezTo>
                  <a:pt x="76811" y="0"/>
                  <a:pt x="76750" y="15"/>
                  <a:pt x="76689" y="49"/>
                </a:cubicBezTo>
                <a:cubicBezTo>
                  <a:pt x="72569" y="2299"/>
                  <a:pt x="68116" y="3835"/>
                  <a:pt x="63520" y="4787"/>
                </a:cubicBezTo>
                <a:cubicBezTo>
                  <a:pt x="58913" y="5752"/>
                  <a:pt x="54198" y="6121"/>
                  <a:pt x="49495" y="6145"/>
                </a:cubicBezTo>
                <a:cubicBezTo>
                  <a:pt x="49345" y="6145"/>
                  <a:pt x="49195" y="6146"/>
                  <a:pt x="49045" y="6146"/>
                </a:cubicBezTo>
                <a:cubicBezTo>
                  <a:pt x="44303" y="6146"/>
                  <a:pt x="39583" y="5784"/>
                  <a:pt x="34874" y="5287"/>
                </a:cubicBezTo>
                <a:cubicBezTo>
                  <a:pt x="29492" y="4716"/>
                  <a:pt x="24134" y="3990"/>
                  <a:pt x="18753" y="3442"/>
                </a:cubicBezTo>
                <a:cubicBezTo>
                  <a:pt x="14261" y="2990"/>
                  <a:pt x="9744" y="2656"/>
                  <a:pt x="5216" y="2656"/>
                </a:cubicBezTo>
                <a:cubicBezTo>
                  <a:pt x="4378" y="2656"/>
                  <a:pt x="3541" y="2668"/>
                  <a:pt x="2703" y="2692"/>
                </a:cubicBezTo>
                <a:cubicBezTo>
                  <a:pt x="2036" y="2716"/>
                  <a:pt x="1358" y="2739"/>
                  <a:pt x="691" y="2787"/>
                </a:cubicBezTo>
                <a:cubicBezTo>
                  <a:pt x="12" y="2834"/>
                  <a:pt x="1" y="3859"/>
                  <a:pt x="657" y="3859"/>
                </a:cubicBezTo>
                <a:cubicBezTo>
                  <a:pt x="668" y="3859"/>
                  <a:pt x="680" y="3859"/>
                  <a:pt x="691" y="3859"/>
                </a:cubicBezTo>
                <a:cubicBezTo>
                  <a:pt x="2240" y="3787"/>
                  <a:pt x="3788" y="3754"/>
                  <a:pt x="5334" y="3754"/>
                </a:cubicBezTo>
                <a:cubicBezTo>
                  <a:pt x="9194" y="3754"/>
                  <a:pt x="13044" y="3962"/>
                  <a:pt x="16895" y="4311"/>
                </a:cubicBezTo>
                <a:cubicBezTo>
                  <a:pt x="22301" y="4799"/>
                  <a:pt x="27682" y="5514"/>
                  <a:pt x="33088" y="6097"/>
                </a:cubicBezTo>
                <a:cubicBezTo>
                  <a:pt x="38053" y="6633"/>
                  <a:pt x="43030" y="7061"/>
                  <a:pt x="48042" y="7097"/>
                </a:cubicBezTo>
                <a:cubicBezTo>
                  <a:pt x="48284" y="7099"/>
                  <a:pt x="48526" y="7100"/>
                  <a:pt x="48768" y="7100"/>
                </a:cubicBezTo>
                <a:cubicBezTo>
                  <a:pt x="53278" y="7100"/>
                  <a:pt x="57794" y="6780"/>
                  <a:pt x="62234" y="5966"/>
                </a:cubicBezTo>
                <a:cubicBezTo>
                  <a:pt x="66830" y="5121"/>
                  <a:pt x="71366" y="3704"/>
                  <a:pt x="75522" y="1537"/>
                </a:cubicBezTo>
                <a:cubicBezTo>
                  <a:pt x="76046" y="1263"/>
                  <a:pt x="76558" y="977"/>
                  <a:pt x="77070" y="691"/>
                </a:cubicBezTo>
                <a:cubicBezTo>
                  <a:pt x="77425" y="489"/>
                  <a:pt x="77201" y="0"/>
                  <a:pt x="76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7"/>
          <p:cNvSpPr/>
          <p:nvPr/>
        </p:nvSpPr>
        <p:spPr>
          <a:xfrm>
            <a:off x="5718180" y="1013559"/>
            <a:ext cx="12131" cy="9427"/>
          </a:xfrm>
          <a:custGeom>
            <a:avLst/>
            <a:gdLst/>
            <a:ahLst/>
            <a:cxnLst/>
            <a:rect l="l" t="t" r="r" b="b"/>
            <a:pathLst>
              <a:path w="691" h="537" extrusionOk="0">
                <a:moveTo>
                  <a:pt x="346" y="0"/>
                </a:moveTo>
                <a:cubicBezTo>
                  <a:pt x="0" y="0"/>
                  <a:pt x="0" y="536"/>
                  <a:pt x="346" y="536"/>
                </a:cubicBezTo>
                <a:cubicBezTo>
                  <a:pt x="691" y="536"/>
                  <a:pt x="691" y="0"/>
                  <a:pt x="34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" name="Google Shape;413;p57"/>
          <p:cNvGrpSpPr/>
          <p:nvPr/>
        </p:nvGrpSpPr>
        <p:grpSpPr>
          <a:xfrm>
            <a:off x="6445084" y="336026"/>
            <a:ext cx="687152" cy="686938"/>
            <a:chOff x="5642475" y="1435075"/>
            <a:chExt cx="481975" cy="481825"/>
          </a:xfrm>
        </p:grpSpPr>
        <p:sp>
          <p:nvSpPr>
            <p:cNvPr id="414" name="Google Shape;414;p57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5" name="Google Shape;415;p57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6" name="Google Shape;416;p57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17" name="Google Shape;417;p57"/>
          <p:cNvSpPr/>
          <p:nvPr/>
        </p:nvSpPr>
        <p:spPr>
          <a:xfrm>
            <a:off x="3425438" y="2698817"/>
            <a:ext cx="186900" cy="186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7"/>
          <p:cNvSpPr/>
          <p:nvPr/>
        </p:nvSpPr>
        <p:spPr>
          <a:xfrm>
            <a:off x="4160319" y="1671125"/>
            <a:ext cx="376800" cy="3243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7"/>
          <p:cNvSpPr/>
          <p:nvPr/>
        </p:nvSpPr>
        <p:spPr>
          <a:xfrm>
            <a:off x="4253538" y="1738242"/>
            <a:ext cx="186900" cy="186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7"/>
          <p:cNvSpPr/>
          <p:nvPr/>
        </p:nvSpPr>
        <p:spPr>
          <a:xfrm>
            <a:off x="6161594" y="1926175"/>
            <a:ext cx="376800" cy="3243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7"/>
          <p:cNvSpPr/>
          <p:nvPr/>
        </p:nvSpPr>
        <p:spPr>
          <a:xfrm>
            <a:off x="6254813" y="1993292"/>
            <a:ext cx="186900" cy="186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57"/>
          <p:cNvSpPr/>
          <p:nvPr/>
        </p:nvSpPr>
        <p:spPr>
          <a:xfrm>
            <a:off x="4900994" y="890900"/>
            <a:ext cx="376800" cy="3243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57"/>
          <p:cNvSpPr/>
          <p:nvPr/>
        </p:nvSpPr>
        <p:spPr>
          <a:xfrm>
            <a:off x="4994213" y="958017"/>
            <a:ext cx="186900" cy="186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F4A004B-CD0A-448D-A20B-C1E46178B5A7}"/>
              </a:ext>
            </a:extLst>
          </p:cNvPr>
          <p:cNvSpPr/>
          <p:nvPr/>
        </p:nvSpPr>
        <p:spPr>
          <a:xfrm>
            <a:off x="3889921" y="774586"/>
            <a:ext cx="1623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ВОВЛЕЧЕННОСТЬ</a:t>
            </a:r>
          </a:p>
          <a:p>
            <a:r>
              <a:rPr lang="ru-RU" sz="1000" b="1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СОТРУДНИКОВ </a:t>
            </a:r>
          </a:p>
          <a:p>
            <a:r>
              <a:rPr lang="ru-RU" sz="1000" b="1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УВЕЛИЧИЛАСЬ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DA4E5EE-B22B-463A-A9ED-3ADE5716C9B0}"/>
              </a:ext>
            </a:extLst>
          </p:cNvPr>
          <p:cNvSpPr/>
          <p:nvPr/>
        </p:nvSpPr>
        <p:spPr>
          <a:xfrm>
            <a:off x="7132236" y="625364"/>
            <a:ext cx="1623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ПОВЫШЕНИЕ УКОМПЛЕКТОВАННОСТИ </a:t>
            </a:r>
          </a:p>
          <a:p>
            <a:r>
              <a:rPr lang="ru-RU" sz="1000" b="1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ШТАТА С 68%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6493590-BE63-4A42-B988-A5ECE89A9850}"/>
              </a:ext>
            </a:extLst>
          </p:cNvPr>
          <p:cNvSpPr/>
          <p:nvPr/>
        </p:nvSpPr>
        <p:spPr>
          <a:xfrm>
            <a:off x="6511666" y="1933074"/>
            <a:ext cx="1623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ПОВЫСИЛАСЬ ПРОИЗВОДИТЕЛЬНОСТЬ ТРУДА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D5EDB5-C320-4154-B9AE-110E8D4A2E7C}"/>
              </a:ext>
            </a:extLst>
          </p:cNvPr>
          <p:cNvSpPr txBox="1"/>
          <p:nvPr/>
        </p:nvSpPr>
        <p:spPr>
          <a:xfrm>
            <a:off x="7288802" y="185930"/>
            <a:ext cx="785793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700" b="1" dirty="0">
                <a:ln>
                  <a:solidFill>
                    <a:schemeClr val="bg1"/>
                  </a:solidFill>
                </a:ln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8B274E-401F-4719-82BA-6583A507F4EB}"/>
              </a:ext>
            </a:extLst>
          </p:cNvPr>
          <p:cNvSpPr txBox="1"/>
          <p:nvPr/>
        </p:nvSpPr>
        <p:spPr>
          <a:xfrm>
            <a:off x="6485528" y="1569082"/>
            <a:ext cx="720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B7EB7F-001C-4A87-8885-E5AEDBDBF5E6}"/>
              </a:ext>
            </a:extLst>
          </p:cNvPr>
          <p:cNvSpPr txBox="1"/>
          <p:nvPr/>
        </p:nvSpPr>
        <p:spPr>
          <a:xfrm>
            <a:off x="3965349" y="313657"/>
            <a:ext cx="856325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000" b="1" dirty="0">
                <a:ln>
                  <a:solidFill>
                    <a:schemeClr val="bg1"/>
                  </a:solidFill>
                </a:ln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72%</a:t>
            </a:r>
          </a:p>
        </p:txBody>
      </p:sp>
      <p:sp>
        <p:nvSpPr>
          <p:cNvPr id="43" name="Google Shape;659;p67">
            <a:extLst>
              <a:ext uri="{FF2B5EF4-FFF2-40B4-BE49-F238E27FC236}">
                <a16:creationId xmlns:a16="http://schemas.microsoft.com/office/drawing/2014/main" id="{DE395827-9CA2-4CD6-830B-0736E6C070BC}"/>
              </a:ext>
            </a:extLst>
          </p:cNvPr>
          <p:cNvSpPr/>
          <p:nvPr/>
        </p:nvSpPr>
        <p:spPr>
          <a:xfrm>
            <a:off x="3361356" y="3001465"/>
            <a:ext cx="1346400" cy="1346400"/>
          </a:xfrm>
          <a:prstGeom prst="ellipse">
            <a:avLst/>
          </a:prstGeom>
          <a:solidFill>
            <a:srgbClr val="25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666;p67">
            <a:extLst>
              <a:ext uri="{FF2B5EF4-FFF2-40B4-BE49-F238E27FC236}">
                <a16:creationId xmlns:a16="http://schemas.microsoft.com/office/drawing/2014/main" id="{886CC9B1-367B-49B8-BF85-17113E542210}"/>
              </a:ext>
            </a:extLst>
          </p:cNvPr>
          <p:cNvSpPr/>
          <p:nvPr/>
        </p:nvSpPr>
        <p:spPr>
          <a:xfrm rot="10800000" flipH="1">
            <a:off x="3361346" y="3001547"/>
            <a:ext cx="1346400" cy="1346400"/>
          </a:xfrm>
          <a:prstGeom prst="blockArc">
            <a:avLst>
              <a:gd name="adj1" fmla="val 4652799"/>
              <a:gd name="adj2" fmla="val 18754251"/>
              <a:gd name="adj3" fmla="val 24184"/>
            </a:avLst>
          </a:prstGeom>
          <a:solidFill>
            <a:srgbClr val="DADA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667;p67">
            <a:extLst>
              <a:ext uri="{FF2B5EF4-FFF2-40B4-BE49-F238E27FC236}">
                <a16:creationId xmlns:a16="http://schemas.microsoft.com/office/drawing/2014/main" id="{EA4C5803-3555-41CD-A360-DE3C98958E86}"/>
              </a:ext>
            </a:extLst>
          </p:cNvPr>
          <p:cNvSpPr/>
          <p:nvPr/>
        </p:nvSpPr>
        <p:spPr>
          <a:xfrm>
            <a:off x="3655181" y="3295290"/>
            <a:ext cx="758700" cy="758700"/>
          </a:xfrm>
          <a:prstGeom prst="ellipse">
            <a:avLst/>
          </a:prstGeom>
          <a:solidFill>
            <a:srgbClr val="ECE9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668;p67">
            <a:extLst>
              <a:ext uri="{FF2B5EF4-FFF2-40B4-BE49-F238E27FC236}">
                <a16:creationId xmlns:a16="http://schemas.microsoft.com/office/drawing/2014/main" id="{6B8CCC49-7C6D-48EC-A66B-83F374D018D9}"/>
              </a:ext>
            </a:extLst>
          </p:cNvPr>
          <p:cNvSpPr/>
          <p:nvPr/>
        </p:nvSpPr>
        <p:spPr>
          <a:xfrm>
            <a:off x="5381181" y="3001465"/>
            <a:ext cx="1346400" cy="1346400"/>
          </a:xfrm>
          <a:prstGeom prst="ellipse">
            <a:avLst/>
          </a:prstGeom>
          <a:solidFill>
            <a:srgbClr val="25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669;p67">
            <a:extLst>
              <a:ext uri="{FF2B5EF4-FFF2-40B4-BE49-F238E27FC236}">
                <a16:creationId xmlns:a16="http://schemas.microsoft.com/office/drawing/2014/main" id="{E6C605B9-67F8-4B2A-88F7-5E742DB43E60}"/>
              </a:ext>
            </a:extLst>
          </p:cNvPr>
          <p:cNvSpPr/>
          <p:nvPr/>
        </p:nvSpPr>
        <p:spPr>
          <a:xfrm rot="10800000" flipH="1">
            <a:off x="5381888" y="3001547"/>
            <a:ext cx="1346400" cy="1346400"/>
          </a:xfrm>
          <a:prstGeom prst="blockArc">
            <a:avLst>
              <a:gd name="adj1" fmla="val 4652799"/>
              <a:gd name="adj2" fmla="val 1159579"/>
              <a:gd name="adj3" fmla="val 22770"/>
            </a:avLst>
          </a:prstGeom>
          <a:gradFill flip="none" rotWithShape="1">
            <a:gsLst>
              <a:gs pos="0">
                <a:srgbClr val="BDBFC7"/>
              </a:gs>
              <a:gs pos="12000">
                <a:schemeClr val="accent2">
                  <a:lumMod val="95000"/>
                  <a:lumOff val="5000"/>
                </a:schemeClr>
              </a:gs>
              <a:gs pos="75000">
                <a:srgbClr val="9397A4"/>
              </a:gs>
              <a:gs pos="92000">
                <a:srgbClr val="252E47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670;p67">
            <a:extLst>
              <a:ext uri="{FF2B5EF4-FFF2-40B4-BE49-F238E27FC236}">
                <a16:creationId xmlns:a16="http://schemas.microsoft.com/office/drawing/2014/main" id="{ECB20884-2B68-47B4-A747-5882130EE56B}"/>
              </a:ext>
            </a:extLst>
          </p:cNvPr>
          <p:cNvSpPr/>
          <p:nvPr/>
        </p:nvSpPr>
        <p:spPr>
          <a:xfrm>
            <a:off x="5675006" y="3295290"/>
            <a:ext cx="758700" cy="75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671;p67">
            <a:extLst>
              <a:ext uri="{FF2B5EF4-FFF2-40B4-BE49-F238E27FC236}">
                <a16:creationId xmlns:a16="http://schemas.microsoft.com/office/drawing/2014/main" id="{08E508DA-DC20-4F3A-B961-68201C1A517B}"/>
              </a:ext>
            </a:extLst>
          </p:cNvPr>
          <p:cNvSpPr/>
          <p:nvPr/>
        </p:nvSpPr>
        <p:spPr>
          <a:xfrm>
            <a:off x="7401006" y="3001465"/>
            <a:ext cx="1346400" cy="134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672;p67">
            <a:extLst>
              <a:ext uri="{FF2B5EF4-FFF2-40B4-BE49-F238E27FC236}">
                <a16:creationId xmlns:a16="http://schemas.microsoft.com/office/drawing/2014/main" id="{0181D2B3-B33B-462B-8B3C-2865D5A79371}"/>
              </a:ext>
            </a:extLst>
          </p:cNvPr>
          <p:cNvSpPr/>
          <p:nvPr/>
        </p:nvSpPr>
        <p:spPr>
          <a:xfrm rot="10800000" flipH="1">
            <a:off x="7400996" y="3001547"/>
            <a:ext cx="1346400" cy="1346400"/>
          </a:xfrm>
          <a:prstGeom prst="blockArc">
            <a:avLst>
              <a:gd name="adj1" fmla="val 4652799"/>
              <a:gd name="adj2" fmla="val 12407356"/>
              <a:gd name="adj3" fmla="val 2244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673;p67">
            <a:extLst>
              <a:ext uri="{FF2B5EF4-FFF2-40B4-BE49-F238E27FC236}">
                <a16:creationId xmlns:a16="http://schemas.microsoft.com/office/drawing/2014/main" id="{ED372F75-EB3A-454C-B96B-BE6290A889B6}"/>
              </a:ext>
            </a:extLst>
          </p:cNvPr>
          <p:cNvSpPr/>
          <p:nvPr/>
        </p:nvSpPr>
        <p:spPr>
          <a:xfrm>
            <a:off x="7694831" y="3295290"/>
            <a:ext cx="758700" cy="75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677;p67">
            <a:extLst>
              <a:ext uri="{FF2B5EF4-FFF2-40B4-BE49-F238E27FC236}">
                <a16:creationId xmlns:a16="http://schemas.microsoft.com/office/drawing/2014/main" id="{A7645082-AA9E-472B-B46F-7398A23C91ED}"/>
              </a:ext>
            </a:extLst>
          </p:cNvPr>
          <p:cNvSpPr/>
          <p:nvPr/>
        </p:nvSpPr>
        <p:spPr>
          <a:xfrm>
            <a:off x="3096428" y="4509061"/>
            <a:ext cx="1820700" cy="502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678;p67">
            <a:extLst>
              <a:ext uri="{FF2B5EF4-FFF2-40B4-BE49-F238E27FC236}">
                <a16:creationId xmlns:a16="http://schemas.microsoft.com/office/drawing/2014/main" id="{1EA4DC4F-F29E-4FEA-9DE6-055B7A5D7D44}"/>
              </a:ext>
            </a:extLst>
          </p:cNvPr>
          <p:cNvSpPr/>
          <p:nvPr/>
        </p:nvSpPr>
        <p:spPr>
          <a:xfrm>
            <a:off x="5158968" y="4509061"/>
            <a:ext cx="1820700" cy="502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679;p67">
            <a:extLst>
              <a:ext uri="{FF2B5EF4-FFF2-40B4-BE49-F238E27FC236}">
                <a16:creationId xmlns:a16="http://schemas.microsoft.com/office/drawing/2014/main" id="{5A94B149-76EA-4876-BF31-9C396E2ACF43}"/>
              </a:ext>
            </a:extLst>
          </p:cNvPr>
          <p:cNvSpPr/>
          <p:nvPr/>
        </p:nvSpPr>
        <p:spPr>
          <a:xfrm>
            <a:off x="7265478" y="4509061"/>
            <a:ext cx="1820700" cy="502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4447B19-AC9E-4AD1-8E75-D6E0597AE4C4}"/>
              </a:ext>
            </a:extLst>
          </p:cNvPr>
          <p:cNvSpPr txBox="1"/>
          <p:nvPr/>
        </p:nvSpPr>
        <p:spPr>
          <a:xfrm>
            <a:off x="5299511" y="4215189"/>
            <a:ext cx="1523174" cy="79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rgbClr val="252E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050" b="1" dirty="0">
              <a:solidFill>
                <a:srgbClr val="252E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825" b="1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УРОВЕНЬ </a:t>
            </a:r>
          </a:p>
          <a:p>
            <a:r>
              <a:rPr lang="ru-RU" sz="825" b="1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УДОВЛЕТВОРЕННОСТИ</a:t>
            </a:r>
          </a:p>
          <a:p>
            <a:r>
              <a:rPr lang="ru-RU" sz="825" b="1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ПЕРСОНАЛА ПОВЫСИЛСЯ НА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1C2F8F4-0115-4F71-B504-8DA28071A6D8}"/>
              </a:ext>
            </a:extLst>
          </p:cNvPr>
          <p:cNvSpPr/>
          <p:nvPr/>
        </p:nvSpPr>
        <p:spPr>
          <a:xfrm>
            <a:off x="3187293" y="4537148"/>
            <a:ext cx="197167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" b="1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УРОВЕНЬ ПРОФЕССИОНАЛЬНОГО ЭМОЦИОНАЛЬНОГО ВЫГОРАНИЯ ПО СОТРУДНИКАМ НЕ БОЛЕЕ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FF7323-E036-4AAC-AB33-99D4DEEE9304}"/>
              </a:ext>
            </a:extLst>
          </p:cNvPr>
          <p:cNvSpPr txBox="1"/>
          <p:nvPr/>
        </p:nvSpPr>
        <p:spPr>
          <a:xfrm>
            <a:off x="3672114" y="3410121"/>
            <a:ext cx="785793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ACC331-4824-43D5-A3D5-CF3E7B42FCFD}"/>
              </a:ext>
            </a:extLst>
          </p:cNvPr>
          <p:cNvSpPr txBox="1"/>
          <p:nvPr/>
        </p:nvSpPr>
        <p:spPr>
          <a:xfrm>
            <a:off x="7681653" y="3410120"/>
            <a:ext cx="785793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C6D8D91-D4F3-4E96-8D72-0005871CEAE9}"/>
              </a:ext>
            </a:extLst>
          </p:cNvPr>
          <p:cNvSpPr txBox="1"/>
          <p:nvPr/>
        </p:nvSpPr>
        <p:spPr>
          <a:xfrm>
            <a:off x="5695824" y="3420724"/>
            <a:ext cx="785793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A25562D-B3DE-4C7A-A990-6C414ADE5187}"/>
              </a:ext>
            </a:extLst>
          </p:cNvPr>
          <p:cNvSpPr/>
          <p:nvPr/>
        </p:nvSpPr>
        <p:spPr>
          <a:xfrm>
            <a:off x="7363608" y="4629002"/>
            <a:ext cx="20083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252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ТЕКУЧЕСТИ 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395;p56">
            <a:extLst>
              <a:ext uri="{FF2B5EF4-FFF2-40B4-BE49-F238E27FC236}">
                <a16:creationId xmlns:a16="http://schemas.microsoft.com/office/drawing/2014/main" id="{354001A2-7C3A-450F-B478-2BE314724E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191" t="29118" r="16840" b="26234"/>
          <a:stretch/>
        </p:blipFill>
        <p:spPr>
          <a:xfrm>
            <a:off x="7033395" y="2203072"/>
            <a:ext cx="1821886" cy="29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72"/>
          <p:cNvSpPr/>
          <p:nvPr/>
        </p:nvSpPr>
        <p:spPr>
          <a:xfrm>
            <a:off x="406758" y="2245407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72"/>
          <p:cNvSpPr/>
          <p:nvPr/>
        </p:nvSpPr>
        <p:spPr>
          <a:xfrm>
            <a:off x="406758" y="712399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2" name="Google Shape;802;p72"/>
          <p:cNvGrpSpPr/>
          <p:nvPr/>
        </p:nvGrpSpPr>
        <p:grpSpPr>
          <a:xfrm>
            <a:off x="730296" y="1051529"/>
            <a:ext cx="369974" cy="369945"/>
            <a:chOff x="-40011050" y="3972375"/>
            <a:chExt cx="316650" cy="316625"/>
          </a:xfrm>
        </p:grpSpPr>
        <p:sp>
          <p:nvSpPr>
            <p:cNvPr id="803" name="Google Shape;803;p72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2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72"/>
          <p:cNvGrpSpPr/>
          <p:nvPr/>
        </p:nvGrpSpPr>
        <p:grpSpPr>
          <a:xfrm>
            <a:off x="759957" y="2593108"/>
            <a:ext cx="310602" cy="352803"/>
            <a:chOff x="-28069875" y="3175300"/>
            <a:chExt cx="260725" cy="296150"/>
          </a:xfrm>
        </p:grpSpPr>
        <p:sp>
          <p:nvSpPr>
            <p:cNvPr id="806" name="Google Shape;806;p72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2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2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2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2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2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2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2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2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67E771E-C025-4B33-81EC-5F93C2819216}"/>
              </a:ext>
            </a:extLst>
          </p:cNvPr>
          <p:cNvSpPr txBox="1"/>
          <p:nvPr/>
        </p:nvSpPr>
        <p:spPr>
          <a:xfrm>
            <a:off x="1494671" y="817936"/>
            <a:ext cx="56599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рамках проекта было проведено 18 тренингов по развитию эмоционального интеллекта в два этапа с привлечением 140 врачей и 200 средних медицинских работников.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091484-AE9F-4475-8E3A-951A85C061FF}"/>
              </a:ext>
            </a:extLst>
          </p:cNvPr>
          <p:cNvSpPr txBox="1"/>
          <p:nvPr/>
        </p:nvSpPr>
        <p:spPr>
          <a:xfrm>
            <a:off x="1494671" y="2494022"/>
            <a:ext cx="56599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kern="100" dirty="0">
                <a:solidFill>
                  <a:srgbClr val="252E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Уровень эмоционального интеллекта со среднего до высокого повысился у 80% медицинских работников, Удовлетворенность микроклиматом в коллективе составила 90%.</a:t>
            </a:r>
            <a:endParaRPr lang="ru-RU" sz="1100" kern="100" dirty="0">
              <a:solidFill>
                <a:srgbClr val="252E4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5" name="Google Shape;732;p70">
            <a:extLst>
              <a:ext uri="{FF2B5EF4-FFF2-40B4-BE49-F238E27FC236}">
                <a16:creationId xmlns:a16="http://schemas.microsoft.com/office/drawing/2014/main" id="{4588D7CD-8B93-4760-99E7-E9CC4BC501C6}"/>
              </a:ext>
            </a:extLst>
          </p:cNvPr>
          <p:cNvGrpSpPr/>
          <p:nvPr/>
        </p:nvGrpSpPr>
        <p:grpSpPr>
          <a:xfrm>
            <a:off x="3695082" y="4278297"/>
            <a:ext cx="355663" cy="308725"/>
            <a:chOff x="-28462125" y="3199700"/>
            <a:chExt cx="298550" cy="259150"/>
          </a:xfrm>
        </p:grpSpPr>
        <p:sp>
          <p:nvSpPr>
            <p:cNvPr id="86" name="Google Shape;733;p70">
              <a:extLst>
                <a:ext uri="{FF2B5EF4-FFF2-40B4-BE49-F238E27FC236}">
                  <a16:creationId xmlns:a16="http://schemas.microsoft.com/office/drawing/2014/main" id="{BC85E889-9F59-46D0-A631-C15C940F254E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4;p70">
              <a:extLst>
                <a:ext uri="{FF2B5EF4-FFF2-40B4-BE49-F238E27FC236}">
                  <a16:creationId xmlns:a16="http://schemas.microsoft.com/office/drawing/2014/main" id="{F75548A7-8D21-4EA2-B018-B2A42A310A08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35;p70">
              <a:extLst>
                <a:ext uri="{FF2B5EF4-FFF2-40B4-BE49-F238E27FC236}">
                  <a16:creationId xmlns:a16="http://schemas.microsoft.com/office/drawing/2014/main" id="{9958C153-E0EF-4F1B-83D5-4E0884A0A6BE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750;p70">
            <a:extLst>
              <a:ext uri="{FF2B5EF4-FFF2-40B4-BE49-F238E27FC236}">
                <a16:creationId xmlns:a16="http://schemas.microsoft.com/office/drawing/2014/main" id="{C6E5B6B3-F716-4903-B968-74765866453C}"/>
              </a:ext>
            </a:extLst>
          </p:cNvPr>
          <p:cNvGrpSpPr/>
          <p:nvPr/>
        </p:nvGrpSpPr>
        <p:grpSpPr>
          <a:xfrm>
            <a:off x="5091269" y="4252043"/>
            <a:ext cx="228968" cy="350987"/>
            <a:chOff x="-23930925" y="3149300"/>
            <a:chExt cx="192200" cy="294625"/>
          </a:xfrm>
        </p:grpSpPr>
        <p:sp>
          <p:nvSpPr>
            <p:cNvPr id="104" name="Google Shape;751;p70">
              <a:extLst>
                <a:ext uri="{FF2B5EF4-FFF2-40B4-BE49-F238E27FC236}">
                  <a16:creationId xmlns:a16="http://schemas.microsoft.com/office/drawing/2014/main" id="{97721BC7-77BE-4A14-9CD7-5C1580A8D0EF}"/>
                </a:ext>
              </a:extLst>
            </p:cNvPr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52;p70">
              <a:extLst>
                <a:ext uri="{FF2B5EF4-FFF2-40B4-BE49-F238E27FC236}">
                  <a16:creationId xmlns:a16="http://schemas.microsoft.com/office/drawing/2014/main" id="{D3D51896-6F27-44FB-91C2-9CC7F2E76B46}"/>
                </a:ext>
              </a:extLst>
            </p:cNvPr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53;p70">
              <a:extLst>
                <a:ext uri="{FF2B5EF4-FFF2-40B4-BE49-F238E27FC236}">
                  <a16:creationId xmlns:a16="http://schemas.microsoft.com/office/drawing/2014/main" id="{0BDFB539-5D49-4BE4-AA67-2F31A4934009}"/>
                </a:ext>
              </a:extLst>
            </p:cNvPr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54;p70">
              <a:extLst>
                <a:ext uri="{FF2B5EF4-FFF2-40B4-BE49-F238E27FC236}">
                  <a16:creationId xmlns:a16="http://schemas.microsoft.com/office/drawing/2014/main" id="{FB14C5AF-24E7-45FF-93FC-F62927C149DA}"/>
                </a:ext>
              </a:extLst>
            </p:cNvPr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760;p70">
            <a:extLst>
              <a:ext uri="{FF2B5EF4-FFF2-40B4-BE49-F238E27FC236}">
                <a16:creationId xmlns:a16="http://schemas.microsoft.com/office/drawing/2014/main" id="{745000E1-7029-4A24-BF90-E2AF9BE3C2A8}"/>
              </a:ext>
            </a:extLst>
          </p:cNvPr>
          <p:cNvSpPr/>
          <p:nvPr/>
        </p:nvSpPr>
        <p:spPr>
          <a:xfrm>
            <a:off x="4394114" y="4280151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imated Healthcare Center by Slidesgo">
  <a:themeElements>
    <a:clrScheme name="Simple Light">
      <a:dk1>
        <a:srgbClr val="252E47"/>
      </a:dk1>
      <a:lt1>
        <a:srgbClr val="FFFFFF"/>
      </a:lt1>
      <a:dk2>
        <a:srgbClr val="F8F5EC"/>
      </a:dk2>
      <a:lt2>
        <a:srgbClr val="ECE9E1"/>
      </a:lt2>
      <a:accent1>
        <a:srgbClr val="DADAC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52E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353</Words>
  <Application>Microsoft Office PowerPoint</Application>
  <PresentationFormat>Экран (16:9)</PresentationFormat>
  <Paragraphs>79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Exo</vt:lpstr>
      <vt:lpstr>Prata</vt:lpstr>
      <vt:lpstr>Times New Roman</vt:lpstr>
      <vt:lpstr>Wingdings</vt:lpstr>
      <vt:lpstr>Animated Healthcare Center by Slidesgo</vt:lpstr>
      <vt:lpstr>ЭМОЦИОНАЛЬНЫЙ ИНТЕЛЛЕКТ, КАК ПРЕДИКТОР ЗДОРОВОГО ОБРАЗА ЖИЗНИ  Ульянова Ольга Юрьевна- главный врач</vt:lpstr>
      <vt:lpstr>ЦЕЛЬ</vt:lpstr>
      <vt:lpstr>Презентация PowerPoint</vt:lpstr>
      <vt:lpstr>03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Healthcare Center</dc:title>
  <dc:creator>ОКБ РЖД МЕД</dc:creator>
  <cp:lastModifiedBy>nalivaiko_ev</cp:lastModifiedBy>
  <cp:revision>27</cp:revision>
  <dcterms:modified xsi:type="dcterms:W3CDTF">2023-04-19T11:08:14Z</dcterms:modified>
</cp:coreProperties>
</file>