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9" r:id="rId3"/>
    <p:sldId id="257" r:id="rId4"/>
    <p:sldId id="273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E6E6"/>
    <a:srgbClr val="FCE6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96" y="2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C095C-23E9-4E38-99D1-2989DE9E24B6}" type="datetimeFigureOut">
              <a:rPr lang="ru-RU" smtClean="0"/>
              <a:t>24.03.2026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DB8B7-DEE3-4899-9D0A-49351E08F5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37288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C095C-23E9-4E38-99D1-2989DE9E24B6}" type="datetimeFigureOut">
              <a:rPr lang="ru-RU" smtClean="0"/>
              <a:t>24.03.2026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DB8B7-DEE3-4899-9D0A-49351E08F5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48690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C095C-23E9-4E38-99D1-2989DE9E24B6}" type="datetimeFigureOut">
              <a:rPr lang="ru-RU" smtClean="0"/>
              <a:t>24.03.2026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DB8B7-DEE3-4899-9D0A-49351E08F5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081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C095C-23E9-4E38-99D1-2989DE9E24B6}" type="datetimeFigureOut">
              <a:rPr lang="ru-RU" smtClean="0"/>
              <a:t>24.03.2026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DB8B7-DEE3-4899-9D0A-49351E08F5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107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C095C-23E9-4E38-99D1-2989DE9E24B6}" type="datetimeFigureOut">
              <a:rPr lang="ru-RU" smtClean="0"/>
              <a:t>24.03.2026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DB8B7-DEE3-4899-9D0A-49351E08F5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1286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C095C-23E9-4E38-99D1-2989DE9E24B6}" type="datetimeFigureOut">
              <a:rPr lang="ru-RU" smtClean="0"/>
              <a:t>24.03.2026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DB8B7-DEE3-4899-9D0A-49351E08F5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2931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C095C-23E9-4E38-99D1-2989DE9E24B6}" type="datetimeFigureOut">
              <a:rPr lang="ru-RU" smtClean="0"/>
              <a:t>24.03.2026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DB8B7-DEE3-4899-9D0A-49351E08F5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507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C095C-23E9-4E38-99D1-2989DE9E24B6}" type="datetimeFigureOut">
              <a:rPr lang="ru-RU" smtClean="0"/>
              <a:t>24.03.2026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DB8B7-DEE3-4899-9D0A-49351E08F5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05475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C095C-23E9-4E38-99D1-2989DE9E24B6}" type="datetimeFigureOut">
              <a:rPr lang="ru-RU" smtClean="0"/>
              <a:t>24.03.2026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DB8B7-DEE3-4899-9D0A-49351E08F5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1245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C095C-23E9-4E38-99D1-2989DE9E24B6}" type="datetimeFigureOut">
              <a:rPr lang="ru-RU" smtClean="0"/>
              <a:t>24.03.2026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DB8B7-DEE3-4899-9D0A-49351E08F5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1506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C095C-23E9-4E38-99D1-2989DE9E24B6}" type="datetimeFigureOut">
              <a:rPr lang="ru-RU" smtClean="0"/>
              <a:t>24.03.2026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DB8B7-DEE3-4899-9D0A-49351E08F5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6499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1C095C-23E9-4E38-99D1-2989DE9E24B6}" type="datetimeFigureOut">
              <a:rPr lang="ru-RU" smtClean="0"/>
              <a:t>24.03.2026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3DB8B7-DEE3-4899-9D0A-49351E08F5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8498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66354" y="1162878"/>
            <a:ext cx="10842550" cy="321794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профилактике рака кожи: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«Кожа без риска — шаг к долголетию».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51908" y="4882198"/>
            <a:ext cx="9144000" cy="1655762"/>
          </a:xfrm>
        </p:spPr>
        <p:txBody>
          <a:bodyPr>
            <a:normAutofit lnSpcReduction="10000"/>
          </a:bodyPr>
          <a:lstStyle/>
          <a:p>
            <a:pPr lvl="0" algn="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выполнила: </a:t>
            </a:r>
            <a:r>
              <a:rPr lang="ru-RU" dirty="0" smtClean="0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к.м.н</a:t>
            </a:r>
            <a:r>
              <a:rPr lang="ru-RU" dirty="0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dirty="0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dirty="0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заведующая кабинетом </a:t>
            </a:r>
            <a:r>
              <a:rPr lang="ru-RU" dirty="0" err="1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дерматовенерологии</a:t>
            </a:r>
            <a:r>
              <a:rPr lang="en-US" dirty="0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dirty="0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косметологии </a:t>
            </a:r>
          </a:p>
          <a:p>
            <a:pPr lvl="0" algn="r"/>
            <a:r>
              <a:rPr lang="ru-RU" dirty="0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ФГБУ «Клиническая больница №1»  УДП РФ</a:t>
            </a:r>
            <a:endParaRPr lang="ru-RU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r"/>
            <a:r>
              <a:rPr lang="ru-RU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Осташева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Светлана Валерьевна</a:t>
            </a:r>
          </a:p>
          <a:p>
            <a:pPr algn="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5351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96348" y="313509"/>
            <a:ext cx="10813774" cy="3274517"/>
          </a:xfrm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>
            <a:normAutofit fontScale="70000" lnSpcReduction="20000"/>
          </a:bodyPr>
          <a:lstStyle/>
          <a:p>
            <a:pPr marL="0" lvl="0" indent="0" fontAlgn="base">
              <a:buNone/>
            </a:pPr>
            <a:r>
              <a:rPr lang="ru-RU" sz="3700" b="1" u="sng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Актуальность </a:t>
            </a:r>
            <a:r>
              <a:rPr lang="ru-RU" sz="3700" b="1" u="sng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проекта</a:t>
            </a:r>
          </a:p>
          <a:p>
            <a:pPr lvl="0" fontAlgn="base"/>
            <a:r>
              <a:rPr lang="ru-RU" sz="2400" dirty="0" smtClean="0">
                <a:latin typeface="SB Sans Text"/>
              </a:rPr>
              <a:t>Рак </a:t>
            </a:r>
            <a:r>
              <a:rPr lang="ru-RU" sz="2400" dirty="0">
                <a:latin typeface="SB Sans Text"/>
              </a:rPr>
              <a:t>кожи, в том числе меланома, занимает одно из ведущих мест среди онкологических заболеваний. Рост заболеваемости связан с увеличением времени пребывания на солнце, популярностью соляриев и недостаточной информированностью населения о мерах профилактики.</a:t>
            </a:r>
            <a:endParaRPr lang="ru-RU" sz="2600" b="1" u="sng" dirty="0" smtClean="0">
              <a:solidFill>
                <a:srgbClr val="222222"/>
              </a:solidFill>
              <a:latin typeface="inherit"/>
            </a:endParaRPr>
          </a:p>
          <a:p>
            <a:pPr lvl="0" fontAlgn="base"/>
            <a:r>
              <a:rPr lang="ru-RU" sz="2600" b="1" dirty="0" smtClean="0">
                <a:solidFill>
                  <a:srgbClr val="222222"/>
                </a:solidFill>
                <a:latin typeface="inherit"/>
              </a:rPr>
              <a:t>Рост </a:t>
            </a:r>
            <a:r>
              <a:rPr lang="ru-RU" sz="2600" b="1" dirty="0">
                <a:solidFill>
                  <a:srgbClr val="222222"/>
                </a:solidFill>
                <a:latin typeface="inherit"/>
              </a:rPr>
              <a:t>заболеваемости</a:t>
            </a:r>
            <a:r>
              <a:rPr lang="ru-RU" sz="2600" dirty="0">
                <a:solidFill>
                  <a:prstClr val="black"/>
                </a:solidFill>
                <a:latin typeface="SB Sans Text"/>
              </a:rPr>
              <a:t>: за 2012–2022 годы распространённость меланомы среди населения РФ увеличилась на </a:t>
            </a:r>
            <a:r>
              <a:rPr lang="ru-RU" sz="2600" b="1" dirty="0">
                <a:solidFill>
                  <a:srgbClr val="222222"/>
                </a:solidFill>
                <a:latin typeface="inherit"/>
              </a:rPr>
              <a:t>45,1%</a:t>
            </a:r>
            <a:r>
              <a:rPr lang="ru-RU" sz="2600" dirty="0">
                <a:solidFill>
                  <a:prstClr val="black"/>
                </a:solidFill>
                <a:latin typeface="SB Sans Text"/>
              </a:rPr>
              <a:t>, других новообразований кожи — на </a:t>
            </a:r>
            <a:r>
              <a:rPr lang="ru-RU" sz="2600" b="1" dirty="0">
                <a:solidFill>
                  <a:srgbClr val="222222"/>
                </a:solidFill>
                <a:latin typeface="inherit"/>
              </a:rPr>
              <a:t>18,5%</a:t>
            </a:r>
            <a:r>
              <a:rPr lang="ru-RU" sz="2600" dirty="0">
                <a:solidFill>
                  <a:prstClr val="black"/>
                </a:solidFill>
                <a:latin typeface="SB Sans Text"/>
              </a:rPr>
              <a:t>. За 10 лет </a:t>
            </a:r>
            <a:r>
              <a:rPr lang="ru-RU" sz="2600" dirty="0" smtClean="0">
                <a:solidFill>
                  <a:prstClr val="black"/>
                </a:solidFill>
                <a:latin typeface="SB Sans Text"/>
              </a:rPr>
              <a:t>в период 2011г.–2019</a:t>
            </a:r>
            <a:r>
              <a:rPr lang="ru-RU" sz="2600" dirty="0" smtClean="0">
                <a:solidFill>
                  <a:prstClr val="black"/>
                </a:solidFill>
                <a:latin typeface="SB Sans Text"/>
              </a:rPr>
              <a:t>г.</a:t>
            </a:r>
            <a:r>
              <a:rPr lang="ru-RU" sz="2600" dirty="0" smtClean="0">
                <a:solidFill>
                  <a:prstClr val="black"/>
                </a:solidFill>
                <a:latin typeface="SB Sans Text"/>
              </a:rPr>
              <a:t> </a:t>
            </a:r>
            <a:r>
              <a:rPr lang="ru-RU" sz="2600" dirty="0">
                <a:solidFill>
                  <a:prstClr val="black"/>
                </a:solidFill>
                <a:latin typeface="SB Sans Text"/>
              </a:rPr>
              <a:t>— на </a:t>
            </a:r>
            <a:r>
              <a:rPr lang="ru-RU" sz="2600" b="1" dirty="0">
                <a:solidFill>
                  <a:srgbClr val="222222"/>
                </a:solidFill>
                <a:latin typeface="inherit"/>
              </a:rPr>
              <a:t>26,2%</a:t>
            </a:r>
            <a:r>
              <a:rPr lang="ru-RU" sz="2600" dirty="0">
                <a:solidFill>
                  <a:prstClr val="black"/>
                </a:solidFill>
                <a:latin typeface="SB Sans Text"/>
              </a:rPr>
              <a:t>. </a:t>
            </a:r>
            <a:r>
              <a:rPr lang="ru-RU" sz="2600" dirty="0" smtClean="0">
                <a:solidFill>
                  <a:prstClr val="black"/>
                </a:solidFill>
                <a:latin typeface="SB Sans Text"/>
              </a:rPr>
              <a:t>З</a:t>
            </a:r>
            <a:r>
              <a:rPr lang="ru-RU" sz="2600" dirty="0" smtClean="0">
                <a:solidFill>
                  <a:prstClr val="black"/>
                </a:solidFill>
                <a:latin typeface="SB Sans Text"/>
              </a:rPr>
              <a:t>аболеваемость </a:t>
            </a:r>
            <a:r>
              <a:rPr lang="ru-RU" sz="2600" dirty="0">
                <a:solidFill>
                  <a:prstClr val="black"/>
                </a:solidFill>
                <a:latin typeface="SB Sans Text"/>
              </a:rPr>
              <a:t>меланомой за 2012–2022 годы </a:t>
            </a:r>
            <a:r>
              <a:rPr lang="ru-RU" sz="2600" dirty="0" smtClean="0">
                <a:solidFill>
                  <a:prstClr val="black"/>
                </a:solidFill>
                <a:latin typeface="SB Sans Text"/>
              </a:rPr>
              <a:t>составила- </a:t>
            </a:r>
            <a:r>
              <a:rPr lang="ru-RU" sz="2600" b="1" dirty="0">
                <a:solidFill>
                  <a:srgbClr val="222222"/>
                </a:solidFill>
                <a:latin typeface="inherit"/>
              </a:rPr>
              <a:t>34,4%</a:t>
            </a:r>
            <a:r>
              <a:rPr lang="ru-RU" sz="2600" dirty="0">
                <a:solidFill>
                  <a:prstClr val="black"/>
                </a:solidFill>
                <a:latin typeface="SB Sans Text"/>
              </a:rPr>
              <a:t>.</a:t>
            </a:r>
          </a:p>
          <a:p>
            <a:pPr lvl="0" fontAlgn="base"/>
            <a:r>
              <a:rPr lang="ru-RU" sz="2600" b="1" dirty="0">
                <a:solidFill>
                  <a:srgbClr val="222222"/>
                </a:solidFill>
                <a:latin typeface="inherit"/>
              </a:rPr>
              <a:t>Ежегодная диагностика</a:t>
            </a:r>
            <a:r>
              <a:rPr lang="ru-RU" sz="2600" dirty="0">
                <a:solidFill>
                  <a:prstClr val="black"/>
                </a:solidFill>
                <a:latin typeface="SB Sans Text"/>
              </a:rPr>
              <a:t>: в России ежегодно выявляется </a:t>
            </a:r>
            <a:r>
              <a:rPr lang="ru-RU" sz="2600" b="1" dirty="0">
                <a:solidFill>
                  <a:srgbClr val="222222"/>
                </a:solidFill>
                <a:latin typeface="inherit"/>
              </a:rPr>
              <a:t>свыше 10 000</a:t>
            </a:r>
            <a:r>
              <a:rPr lang="ru-RU" sz="2600" dirty="0">
                <a:solidFill>
                  <a:prstClr val="black"/>
                </a:solidFill>
                <a:latin typeface="SB Sans Text"/>
              </a:rPr>
              <a:t> новых случаев меланомы.</a:t>
            </a:r>
          </a:p>
          <a:p>
            <a:pPr lvl="0"/>
            <a:r>
              <a:rPr lang="ru-RU" sz="2600" b="1" dirty="0">
                <a:solidFill>
                  <a:srgbClr val="222222"/>
                </a:solidFill>
                <a:latin typeface="inherit"/>
              </a:rPr>
              <a:t>Смертность</a:t>
            </a:r>
            <a:r>
              <a:rPr lang="ru-RU" sz="2600" dirty="0">
                <a:solidFill>
                  <a:prstClr val="black"/>
                </a:solidFill>
                <a:latin typeface="SB Sans Text"/>
              </a:rPr>
              <a:t>: за последние 10 лет показатель смертности от меланомы вырос на </a:t>
            </a:r>
            <a:r>
              <a:rPr lang="ru-RU" sz="2600" b="1" dirty="0">
                <a:solidFill>
                  <a:srgbClr val="222222"/>
                </a:solidFill>
                <a:latin typeface="inherit"/>
              </a:rPr>
              <a:t>13,4%</a:t>
            </a:r>
            <a:r>
              <a:rPr lang="ru-RU" sz="2600" dirty="0">
                <a:solidFill>
                  <a:prstClr val="black"/>
                </a:solidFill>
                <a:latin typeface="SB Sans Text"/>
              </a:rPr>
              <a:t>, а заболеваемость — на </a:t>
            </a:r>
            <a:r>
              <a:rPr lang="ru-RU" sz="2600" b="1" dirty="0">
                <a:solidFill>
                  <a:srgbClr val="222222"/>
                </a:solidFill>
                <a:latin typeface="inherit"/>
              </a:rPr>
              <a:t>40,3%</a:t>
            </a:r>
            <a:r>
              <a:rPr lang="ru-RU" sz="2600" dirty="0">
                <a:solidFill>
                  <a:prstClr val="black"/>
                </a:solidFill>
                <a:latin typeface="SB Sans Text"/>
              </a:rPr>
              <a:t>.</a:t>
            </a:r>
            <a:r>
              <a:rPr lang="ru-RU" sz="13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lvl="0" indent="0">
              <a:buNone/>
            </a:pPr>
            <a:r>
              <a:rPr lang="ru-RU" sz="14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Гайдина Т.А., Дворников А.С., </a:t>
            </a:r>
            <a:r>
              <a:rPr lang="ru-RU" sz="1400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Пацап</a:t>
            </a:r>
            <a:r>
              <a:rPr lang="ru-RU" sz="14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О.И., Таирова Р.Т., </a:t>
            </a:r>
            <a:r>
              <a:rPr lang="ru-RU" sz="1400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Ланге</a:t>
            </a:r>
            <a:r>
              <a:rPr lang="ru-RU" sz="14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Д.А. Первично множественные злокачественные опухоли кожи: меланома и базальноклеточный рак // Вестник дерматологии и венерологии. - 2023. - Т. 99. - №2. - C. 48-62. </a:t>
            </a:r>
          </a:p>
          <a:p>
            <a:endParaRPr lang="ru-RU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618024" y="3886200"/>
            <a:ext cx="10792098" cy="1075712"/>
          </a:xfrm>
          <a:prstGeom prst="rect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600" b="1" u="sng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Ключевая проблема </a:t>
            </a:r>
            <a:r>
              <a:rPr lang="ru-RU" sz="2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</a:t>
            </a:r>
            <a:r>
              <a:rPr lang="ru-RU" sz="2400" dirty="0" smtClean="0">
                <a:latin typeface="SB Sans Text"/>
              </a:rPr>
              <a:t> 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низкая осведомлённость населения о рисках развития рака </a:t>
            </a:r>
            <a:r>
              <a:rPr lang="ru-RU" sz="2400" dirty="0" smtClean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кожи</a:t>
            </a:r>
            <a:r>
              <a:rPr lang="en-US" sz="2400" dirty="0" smtClean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поздняя </a:t>
            </a:r>
            <a:r>
              <a:rPr lang="ru-RU" sz="2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диагностика рака </a:t>
            </a:r>
            <a:r>
              <a:rPr lang="ru-RU" sz="2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кожи</a:t>
            </a:r>
            <a:r>
              <a:rPr lang="en-US" sz="2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2400" dirty="0" smtClean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недостаточное соблюдение мер профилактики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трелка вниз 7"/>
          <p:cNvSpPr/>
          <p:nvPr/>
        </p:nvSpPr>
        <p:spPr>
          <a:xfrm>
            <a:off x="5039138" y="4641574"/>
            <a:ext cx="1133062" cy="7879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бъект 2"/>
          <p:cNvSpPr txBox="1">
            <a:spLocks/>
          </p:cNvSpPr>
          <p:nvPr/>
        </p:nvSpPr>
        <p:spPr>
          <a:xfrm>
            <a:off x="629099" y="5499076"/>
            <a:ext cx="10781024" cy="1020993"/>
          </a:xfrm>
          <a:prstGeom prst="rect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b="1" u="sng" dirty="0" smtClean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b="1" dirty="0" smtClean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Снижение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заболеваемости раком кожи и меланомой за счёт повышения информированности населения о мерах профилактики, формирования культуры бережного отношения к коже и мотивации к регулярным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обследованиям.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7332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36713" y="1242391"/>
            <a:ext cx="2594113" cy="104360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36713" y="1242391"/>
            <a:ext cx="2325757" cy="104360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536713" y="1242391"/>
            <a:ext cx="2464904" cy="11529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536713" y="1242391"/>
            <a:ext cx="2464904" cy="115293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536713" y="1242391"/>
            <a:ext cx="2594113" cy="11529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7309" y="112578"/>
            <a:ext cx="10515600" cy="444772"/>
          </a:xfrm>
        </p:spPr>
        <p:txBody>
          <a:bodyPr>
            <a:normAutofit fontScale="90000"/>
          </a:bodyPr>
          <a:lstStyle/>
          <a:p>
            <a:r>
              <a:rPr lang="ru-RU" sz="3600" b="1" u="sng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Стратегические </a:t>
            </a:r>
            <a:r>
              <a:rPr lang="ru-RU" sz="3600" b="1" u="sng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</a:t>
            </a:r>
            <a:endParaRPr lang="ru-RU" sz="3600" b="1" u="sng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2440" y="695739"/>
            <a:ext cx="11047012" cy="5993296"/>
          </a:xfrm>
          <a:solidFill>
            <a:schemeClr val="accent1">
              <a:lumMod val="20000"/>
              <a:lumOff val="80000"/>
            </a:schemeClr>
          </a:solidFill>
          <a:ln w="5715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endParaRPr lang="ru-RU" sz="2200" b="1" i="0" dirty="0" smtClean="0">
              <a:solidFill>
                <a:srgbClr val="21212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sz="2600" b="1" i="0" dirty="0" smtClean="0">
                <a:solidFill>
                  <a:srgbClr val="2121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Обучение </a:t>
            </a:r>
            <a:r>
              <a:rPr lang="ru-RU" sz="2600" b="1" i="0" dirty="0" smtClean="0">
                <a:solidFill>
                  <a:srgbClr val="2121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населения </a:t>
            </a:r>
            <a:r>
              <a:rPr lang="ru-RU" sz="26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регулярному </a:t>
            </a:r>
            <a:r>
              <a:rPr lang="ru-RU" sz="26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самоосмотру</a:t>
            </a:r>
            <a:r>
              <a:rPr lang="ru-RU" sz="26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кожного покрова</a:t>
            </a:r>
            <a:r>
              <a:rPr lang="ru-RU" sz="26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6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  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информационного материала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брашюры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которые помогают людям узнать о мерах предотвращения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заболевания, его ранних признаках и правилах </a:t>
            </a:r>
            <a:r>
              <a:rPr lang="ru-RU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самообследования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ru-RU" sz="2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Брошюра  </a:t>
            </a:r>
            <a:r>
              <a:rPr lang="ru-RU" sz="2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содержат</a:t>
            </a:r>
            <a:r>
              <a:rPr lang="ru-RU" sz="2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6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сведения о раке кожи и его видах;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факторы риска (длительное пребывание на солнце, солярии, наследственность и др.);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практические советы по защите от ультрафиолетового излучения (использование солнцезащитных кремов, ношение защитной одежды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правила проведения солнечных ванн);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по регулярному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самообследованию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кожи и ведению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заметок изменений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информацию о том, когда обращаться к врачу и как проходит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диагностика. 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ru-RU" sz="2200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ru-RU" sz="2200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600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>
              <a:buFont typeface="Wingdings" panose="05000000000000000000" pitchFamily="2" charset="2"/>
              <a:buChar char="Ø"/>
            </a:pPr>
            <a:r>
              <a:rPr lang="ru-RU" sz="26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Санитарно-просветительский лекторий.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Лекции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беседы о профилактике рака кожи, признаках меланомы, правилах безопасного загара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Демонстрация видеороликов и </a:t>
            </a:r>
            <a:r>
              <a:rPr lang="ru-RU" sz="2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инфографики</a:t>
            </a:r>
            <a:r>
              <a:rPr lang="ru-RU" sz="2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 вреде ультрафиолета и пользе самодиагностики</a:t>
            </a:r>
            <a:r>
              <a:rPr lang="ru-RU" sz="2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6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>
              <a:buFont typeface="Wingdings" panose="05000000000000000000" pitchFamily="2" charset="2"/>
              <a:buChar char="Ø"/>
            </a:pPr>
            <a:endParaRPr lang="ru-RU" sz="2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акций </a:t>
            </a:r>
            <a:r>
              <a:rPr lang="ru-RU" sz="2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«День здоровой кожи»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консультациями дерматолога.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ru-RU" sz="2600" b="1" dirty="0" smtClean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Рекомендуется </a:t>
            </a:r>
            <a:r>
              <a:rPr lang="ru-RU" sz="2600" b="1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проходить </a:t>
            </a:r>
            <a:r>
              <a:rPr lang="ru-RU" sz="2600" b="1" dirty="0" err="1" smtClean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дерматоскопию</a:t>
            </a:r>
            <a:r>
              <a:rPr lang="ru-RU" sz="2600" b="1" dirty="0" smtClean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кожного покрова</a:t>
            </a:r>
            <a:r>
              <a:rPr lang="ru-RU" sz="2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раз </a:t>
            </a:r>
            <a:r>
              <a:rPr lang="ru-RU" sz="2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</a:t>
            </a:r>
            <a:r>
              <a:rPr lang="ru-RU" sz="2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600" b="1" dirty="0">
              <a:solidFill>
                <a:srgbClr val="21212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solidFill>
                <a:srgbClr val="212121"/>
              </a:solidFill>
              <a:latin typeface="Merriweather"/>
            </a:endParaRPr>
          </a:p>
        </p:txBody>
      </p:sp>
      <p:sp>
        <p:nvSpPr>
          <p:cNvPr id="10" name="Объект 2"/>
          <p:cNvSpPr txBox="1">
            <a:spLocks/>
          </p:cNvSpPr>
          <p:nvPr/>
        </p:nvSpPr>
        <p:spPr>
          <a:xfrm>
            <a:off x="696781" y="3651299"/>
            <a:ext cx="4331377" cy="1149301"/>
          </a:xfrm>
          <a:prstGeom prst="rect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txBody>
          <a:bodyPr vert="horz" lIns="91440" tIns="45720" rIns="91440" bIns="45720" rtlCol="0">
            <a:normAutofit fontScale="4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sz="22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Правило </a:t>
            </a:r>
            <a:r>
              <a:rPr lang="en-US" sz="22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ABCDE</a:t>
            </a:r>
            <a:r>
              <a:rPr lang="ru-RU" sz="22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2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- Asymmetry (</a:t>
            </a:r>
            <a:r>
              <a:rPr lang="ru-RU" sz="2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Асимметрия)</a:t>
            </a:r>
          </a:p>
          <a:p>
            <a:r>
              <a:rPr lang="en-US" sz="2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- Border (</a:t>
            </a:r>
            <a:r>
              <a:rPr lang="ru-RU" sz="2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Неровный край)</a:t>
            </a:r>
          </a:p>
          <a:p>
            <a:r>
              <a:rPr lang="en-US" sz="2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 - Color (</a:t>
            </a:r>
            <a:r>
              <a:rPr lang="ru-RU" sz="2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Неоднородность цвета)</a:t>
            </a:r>
          </a:p>
          <a:p>
            <a:r>
              <a:rPr lang="en-US" sz="2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 - Diameter (</a:t>
            </a:r>
            <a:r>
              <a:rPr lang="ru-RU" sz="2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Диаметр &gt; 6 мм)</a:t>
            </a:r>
          </a:p>
          <a:p>
            <a:r>
              <a:rPr lang="en-US" sz="2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 - Evolution (</a:t>
            </a:r>
            <a:r>
              <a:rPr lang="ru-RU" sz="2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Изменение родинки со временем</a:t>
            </a:r>
            <a:r>
              <a:rPr lang="en-US" sz="2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2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015" r="3846" b="3043"/>
          <a:stretch/>
        </p:blipFill>
        <p:spPr>
          <a:xfrm>
            <a:off x="8489057" y="2969643"/>
            <a:ext cx="2733261" cy="1950228"/>
          </a:xfrm>
          <a:prstGeom prst="rect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</p:pic>
      <p:sp>
        <p:nvSpPr>
          <p:cNvPr id="19" name="Стрелка вправо 18"/>
          <p:cNvSpPr/>
          <p:nvPr/>
        </p:nvSpPr>
        <p:spPr>
          <a:xfrm>
            <a:off x="5814390" y="4045226"/>
            <a:ext cx="1888435" cy="41744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2436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4758" y="3826564"/>
            <a:ext cx="10797209" cy="2067339"/>
          </a:xfrm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/>
          <a:lstStyle/>
          <a:p>
            <a:pPr marL="0" indent="0">
              <a:buNone/>
            </a:pP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Заключение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«Кожа без риска — шаг к долголетию» направлен на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условий для долгой и активной жизни без угрозы рака кожи.</a:t>
            </a:r>
          </a:p>
        </p:txBody>
      </p:sp>
      <p:sp>
        <p:nvSpPr>
          <p:cNvPr id="6" name="Стрелка вниз 5"/>
          <p:cNvSpPr/>
          <p:nvPr/>
        </p:nvSpPr>
        <p:spPr>
          <a:xfrm>
            <a:off x="5247861" y="2454965"/>
            <a:ext cx="1530626" cy="115293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616226" y="745642"/>
            <a:ext cx="10379765" cy="1066662"/>
          </a:xfrm>
          <a:prstGeom prst="rect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Целевая аудитория: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Все группы населения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включая детей и подростков.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449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2224</TotalTime>
  <Words>469</Words>
  <Application>Microsoft Office PowerPoint</Application>
  <PresentationFormat>Широкоэкранный</PresentationFormat>
  <Paragraphs>39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3" baseType="lpstr">
      <vt:lpstr>Arial</vt:lpstr>
      <vt:lpstr>Calibri</vt:lpstr>
      <vt:lpstr>Calibri Light</vt:lpstr>
      <vt:lpstr>inherit</vt:lpstr>
      <vt:lpstr>Merriweather</vt:lpstr>
      <vt:lpstr>SB Sans Text</vt:lpstr>
      <vt:lpstr>Times New Roman</vt:lpstr>
      <vt:lpstr>Wingdings</vt:lpstr>
      <vt:lpstr>Office Theme</vt:lpstr>
      <vt:lpstr>  Проект о профилактике рака кожи: «Кожа без риска — шаг к долголетию». </vt:lpstr>
      <vt:lpstr>Презентация PowerPoint</vt:lpstr>
      <vt:lpstr>Стратегические задачи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: ДермаПрофилактикаВидеть Больше, Знать Больше</dc:title>
  <dc:creator>ADM</dc:creator>
  <cp:lastModifiedBy>ADM</cp:lastModifiedBy>
  <cp:revision>22</cp:revision>
  <dcterms:created xsi:type="dcterms:W3CDTF">2026-03-19T20:54:58Z</dcterms:created>
  <dcterms:modified xsi:type="dcterms:W3CDTF">2026-03-24T08:52:58Z</dcterms:modified>
</cp:coreProperties>
</file>