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0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  <p:sldId id="266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165" autoAdjust="0"/>
  </p:normalViewPr>
  <p:slideViewPr>
    <p:cSldViewPr>
      <p:cViewPr varScale="1">
        <p:scale>
          <a:sx n="69" d="100"/>
          <a:sy n="69" d="100"/>
        </p:scale>
        <p:origin x="-1560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6B5205-9D62-454F-8DAB-5DDBCA4D3E2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7E970A-5004-4B98-B1E9-700173452E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3810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7E970A-5004-4B98-B1E9-700173452E7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31166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01.11.2025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1" r:id="rId1"/>
    <p:sldLayoutId id="2147483902" r:id="rId2"/>
    <p:sldLayoutId id="2147483903" r:id="rId3"/>
    <p:sldLayoutId id="2147483904" r:id="rId4"/>
    <p:sldLayoutId id="2147483905" r:id="rId5"/>
    <p:sldLayoutId id="2147483906" r:id="rId6"/>
    <p:sldLayoutId id="2147483907" r:id="rId7"/>
    <p:sldLayoutId id="2147483908" r:id="rId8"/>
    <p:sldLayoutId id="2147483909" r:id="rId9"/>
    <p:sldLayoutId id="2147483910" r:id="rId10"/>
    <p:sldLayoutId id="214748391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04665"/>
            <a:ext cx="7772400" cy="122413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Государственное бюджетное учреждение социального обслуживания Республики Бурятия «Республиканский социально-реабилитационный центр для несовершеннолетних»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348880"/>
            <a:ext cx="6400800" cy="1152128"/>
          </a:xfrm>
        </p:spPr>
        <p:txBody>
          <a:bodyPr/>
          <a:lstStyle/>
          <a:p>
            <a:pPr algn="ctr"/>
            <a:r>
              <a:rPr lang="ru-RU" dirty="0" smtClean="0"/>
              <a:t>Корпоративная программа  «Укрепление здоровья на рабочем месте»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796136" y="5013176"/>
            <a:ext cx="24144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Количество сотрудников,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принявших участие в реализации</a:t>
            </a:r>
          </a:p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программы:30 человек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3968" y="6453336"/>
            <a:ext cx="11755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Улан-Удэ,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202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5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3720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15895"/>
            <a:ext cx="7488832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ru-RU" kern="100" dirty="0" smtClean="0">
                <a:latin typeface="Times New Roman"/>
                <a:ea typeface="Calibri"/>
                <a:cs typeface="Times New Roman"/>
              </a:rPr>
              <a:t>Проблема </a:t>
            </a:r>
            <a:r>
              <a:rPr lang="ru-RU" kern="100" dirty="0">
                <a:latin typeface="Times New Roman"/>
                <a:ea typeface="Calibri"/>
                <a:cs typeface="Times New Roman"/>
              </a:rPr>
              <a:t>профессионального выгорания работников социальной сферы оказывает негативное воздействие на их психическое здоровье. Специалист, работа которого сопряжена и подвержена постоянному риску в рабочей деятельности, зачастую не всегда справляется с психоэмоциональными нагрузками. Последние результаты исследований профессионального выгорания в России показали, что оно приводит к психологическим и экономическим последствиям. Это нарушение психического и физического здоровья сотрудников; появления у них различных форм личностного неблагополучия (снижения чувства </a:t>
            </a:r>
            <a:r>
              <a:rPr lang="ru-RU" kern="100" dirty="0" err="1">
                <a:latin typeface="Times New Roman"/>
                <a:ea typeface="Calibri"/>
                <a:cs typeface="Times New Roman"/>
              </a:rPr>
              <a:t>эмпатии</a:t>
            </a:r>
            <a:r>
              <a:rPr lang="ru-RU" kern="100" dirty="0">
                <a:latin typeface="Times New Roman"/>
                <a:ea typeface="Calibri"/>
                <a:cs typeface="Times New Roman"/>
              </a:rPr>
              <a:t>, исчерпанности своих эмоциональных ресурсов, появления чувства опустошенности); снижение трудоспособности; неэффективности деятельности и снижение доходов работников; потерю квалифицированных специалистов</a:t>
            </a:r>
            <a:r>
              <a:rPr lang="ru-RU" kern="100" dirty="0" smtClean="0">
                <a:latin typeface="Times New Roman"/>
                <a:ea typeface="Calibri"/>
                <a:cs typeface="Times New Roman"/>
              </a:rPr>
              <a:t>.</a:t>
            </a:r>
            <a:r>
              <a:rPr lang="ru-RU" kern="100" dirty="0">
                <a:latin typeface="Times New Roman"/>
                <a:ea typeface="Calibri"/>
                <a:cs typeface="Times New Roman"/>
              </a:rPr>
              <a:t> В системе социального обслуживания социальные работники и специалисты занимают положение, в котором каждый клиент ожидает от них психологической помощи и поддержки. </a:t>
            </a:r>
            <a:endParaRPr lang="ru-RU" kern="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293096"/>
            <a:ext cx="7488832" cy="2376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0941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404664"/>
            <a:ext cx="8280920" cy="3214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ru-RU" kern="0" dirty="0">
                <a:latin typeface="Times New Roman"/>
                <a:ea typeface="Times New Roman"/>
                <a:cs typeface="Times New Roman"/>
              </a:rPr>
              <a:t>Обучение основам психологических знаний по предупреждению и преодолению синдрома профессионального выгорания осуществляется с применением </a:t>
            </a:r>
            <a:r>
              <a:rPr lang="ru-RU" kern="0" dirty="0" err="1">
                <a:latin typeface="Times New Roman"/>
                <a:ea typeface="Times New Roman"/>
                <a:cs typeface="Times New Roman"/>
              </a:rPr>
              <a:t>природо</a:t>
            </a:r>
            <a:r>
              <a:rPr lang="ru-RU" kern="0" dirty="0">
                <a:latin typeface="Times New Roman"/>
                <a:ea typeface="Times New Roman"/>
                <a:cs typeface="Times New Roman"/>
              </a:rPr>
              <a:t>-терапии (</a:t>
            </a:r>
            <a:r>
              <a:rPr lang="ru-RU" kern="0" dirty="0" err="1">
                <a:latin typeface="Times New Roman"/>
                <a:ea typeface="Times New Roman"/>
                <a:cs typeface="Times New Roman"/>
              </a:rPr>
              <a:t>ландшафто</a:t>
            </a:r>
            <a:r>
              <a:rPr lang="ru-RU" kern="0" dirty="0">
                <a:latin typeface="Times New Roman"/>
                <a:ea typeface="Times New Roman"/>
                <a:cs typeface="Times New Roman"/>
              </a:rPr>
              <a:t>-терапия) в ходе тематических встреч, проходящих в форме тренингов, деловых игр, релаксационных упражнений, метода погружения в нестандартные ситуации, двигательной активности</a:t>
            </a:r>
            <a:r>
              <a:rPr lang="ru-RU" kern="0" dirty="0" smtClean="0">
                <a:latin typeface="Times New Roman"/>
                <a:ea typeface="Times New Roman"/>
                <a:cs typeface="Times New Roman"/>
              </a:rPr>
              <a:t>.</a:t>
            </a: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ru-RU" sz="1600" b="1" kern="0" dirty="0" err="1">
                <a:latin typeface="Times New Roman"/>
                <a:ea typeface="Times New Roman"/>
              </a:rPr>
              <a:t>Природотерапия</a:t>
            </a:r>
            <a:r>
              <a:rPr lang="ru-RU" sz="1600" b="1" kern="0" dirty="0">
                <a:latin typeface="Times New Roman"/>
                <a:ea typeface="Times New Roman"/>
              </a:rPr>
              <a:t> </a:t>
            </a:r>
            <a:r>
              <a:rPr lang="ru-RU" sz="1600" kern="0" dirty="0">
                <a:latin typeface="Times New Roman"/>
                <a:ea typeface="Times New Roman"/>
              </a:rPr>
              <a:t>– этот метод возник в Японии в 80-х гг. из привычки японцев прогуливаться и изучать собственную страну, «принимать лесные ванны» считается эффективным способом для физического и психического отдыха. Ученые доказали, что позитивный эффект «лесных ванн» имеет свойство накапливаться. «Лесные ванны» снижают уровень гормона стресса-кортизола, нормализуют работу сердечно-сосудистой системы и артериального давления, удерживая </a:t>
            </a:r>
            <a:r>
              <a:rPr lang="ru-RU" sz="1600" kern="0" dirty="0" err="1">
                <a:latin typeface="Times New Roman"/>
                <a:ea typeface="Times New Roman"/>
              </a:rPr>
              <a:t>холестирин</a:t>
            </a:r>
            <a:r>
              <a:rPr lang="ru-RU" sz="1600" kern="0" dirty="0">
                <a:latin typeface="Times New Roman"/>
                <a:ea typeface="Times New Roman"/>
              </a:rPr>
              <a:t> в норме и берегут сердце и сосуды. </a:t>
            </a:r>
            <a:r>
              <a:rPr lang="ru-RU" sz="1600" b="1" kern="0" dirty="0" err="1">
                <a:latin typeface="Times New Roman"/>
                <a:ea typeface="Times New Roman"/>
              </a:rPr>
              <a:t>Ландшафтотерапия</a:t>
            </a:r>
            <a:r>
              <a:rPr lang="ru-RU" sz="1600" kern="0" dirty="0">
                <a:latin typeface="Times New Roman"/>
                <a:ea typeface="Times New Roman"/>
              </a:rPr>
              <a:t> – лечение природой, эффективный метод воздействия на организм с целью восстановления его деятельности.</a:t>
            </a:r>
            <a:endParaRPr lang="ru-RU" sz="1600" kern="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 descr="C:\Users\Приемная\Downloads\lPzMWQhjEt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00" y="-2900363"/>
            <a:ext cx="17676946" cy="2656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Приемная\Downloads\lPzMWQhjEt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756005"/>
            <a:ext cx="7920880" cy="2658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725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768"/>
            <a:ext cx="8424936" cy="394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ru-RU" kern="0" dirty="0">
                <a:latin typeface="Times New Roman"/>
                <a:ea typeface="Times New Roman"/>
                <a:cs typeface="Times New Roman"/>
              </a:rPr>
              <a:t>В процессе реализации программы: «Четыре сезона: природа в помощь» ожидается у </a:t>
            </a:r>
            <a:r>
              <a:rPr lang="ru-RU" kern="0" dirty="0" smtClean="0">
                <a:latin typeface="Times New Roman"/>
                <a:ea typeface="Times New Roman"/>
                <a:cs typeface="Times New Roman"/>
              </a:rPr>
              <a:t>сотрудников. </a:t>
            </a:r>
            <a:endParaRPr lang="ru-RU" sz="1600" kern="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ru-RU" kern="0" dirty="0">
                <a:latin typeface="Times New Roman"/>
                <a:ea typeface="Times New Roman"/>
                <a:cs typeface="Times New Roman"/>
              </a:rPr>
              <a:t>Повышение эмоциональной устойчивости и их лучшей готовности к психологическим нагрузкам в профессиональной деятельности;</a:t>
            </a:r>
            <a:endParaRPr lang="ru-RU" sz="1600" kern="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ru-RU" kern="0" dirty="0">
                <a:latin typeface="Times New Roman"/>
                <a:ea typeface="Times New Roman"/>
                <a:cs typeface="Times New Roman"/>
              </a:rPr>
              <a:t>Развитие навыков преодоления синдрома хронической усталости и профессионального выгорания;</a:t>
            </a:r>
            <a:endParaRPr lang="ru-RU" sz="1600" kern="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ru-RU" kern="0" dirty="0">
                <a:latin typeface="Times New Roman"/>
                <a:ea typeface="Times New Roman"/>
                <a:cs typeface="Times New Roman"/>
              </a:rPr>
              <a:t>Стабилизируются показатели уверенности в себе, сформируется положительный образ специалиста, социального работника в структуре Я-концепции;</a:t>
            </a:r>
            <a:endParaRPr lang="ru-RU" sz="1600" kern="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ru-RU" kern="0" dirty="0">
                <a:latin typeface="Times New Roman"/>
                <a:ea typeface="Times New Roman"/>
                <a:cs typeface="Times New Roman"/>
              </a:rPr>
              <a:t>Снизится уровень тревожности, улучшится физическое и эмоциональное состояние;</a:t>
            </a:r>
            <a:endParaRPr lang="ru-RU" sz="1600" kern="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ru-RU" kern="0" dirty="0">
                <a:latin typeface="Times New Roman"/>
                <a:ea typeface="Times New Roman"/>
                <a:cs typeface="Times New Roman"/>
              </a:rPr>
              <a:t>Повысится профессионализм у сотрудников, а значит и качество обслуживания клиентов (детей и семей групп риска по социальному сиротству);</a:t>
            </a:r>
            <a:endParaRPr lang="ru-RU" sz="1600" kern="1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90000"/>
              </a:lnSpc>
              <a:spcAft>
                <a:spcPts val="800"/>
              </a:spcAft>
            </a:pPr>
            <a:r>
              <a:rPr lang="ru-RU" kern="0" dirty="0">
                <a:latin typeface="Times New Roman"/>
                <a:ea typeface="Times New Roman"/>
                <a:cs typeface="Times New Roman"/>
              </a:rPr>
              <a:t>Снизится количество семей, нуждающихся в профессиональной </a:t>
            </a:r>
            <a:r>
              <a:rPr lang="ru-RU" kern="0" dirty="0" smtClean="0">
                <a:latin typeface="Times New Roman"/>
                <a:ea typeface="Times New Roman"/>
                <a:cs typeface="Times New Roman"/>
              </a:rPr>
              <a:t>помощи.</a:t>
            </a:r>
            <a:endParaRPr lang="ru-RU" sz="1600" kern="1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2050" name="Picture 2" descr="C:\Users\Приемная\Downloads\FCrInJDgwek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281541"/>
            <a:ext cx="8280920" cy="24107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68471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Приемная\Downloads\IMG_20221215_135721_15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2656"/>
            <a:ext cx="8640959" cy="5904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7480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Приемная\Downloads\0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8288"/>
            <a:ext cx="8424936" cy="632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8770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Приемная\Downloads\Антистресс-карточки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8496944" cy="609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7851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Приемная\Downloads\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8288"/>
            <a:ext cx="8496944" cy="6321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2914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Приемная\Downloads\png-transparent-health-promotion-presentation-parent-psychologist-psychology-a-family-of-three-to-the-sun-child-text-people-thumbnail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085850"/>
            <a:ext cx="6768752" cy="4686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691680" y="6093296"/>
            <a:ext cx="56166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СПАСИБО ЗА ВНИМАНИЕ!!!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483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140</TotalTime>
  <Words>395</Words>
  <Application>Microsoft Office PowerPoint</Application>
  <PresentationFormat>Экран (4:3)</PresentationFormat>
  <Paragraphs>18</Paragraphs>
  <Slides>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Трек</vt:lpstr>
      <vt:lpstr>Государственное бюджетное учреждение социального обслуживания Республики Бурятия «Республиканский социально-реабилитационный центр для несовершеннолетних»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Государственное бюджетное учреждение социального обслуживания Республики Бурятия «Республиканский социально-реабилитационный центр для несовершеннолетних»</dc:title>
  <dc:creator>Приемная</dc:creator>
  <cp:lastModifiedBy>Приемная</cp:lastModifiedBy>
  <cp:revision>9</cp:revision>
  <dcterms:created xsi:type="dcterms:W3CDTF">2024-10-22T01:19:22Z</dcterms:created>
  <dcterms:modified xsi:type="dcterms:W3CDTF">2025-11-01T01:23:23Z</dcterms:modified>
</cp:coreProperties>
</file>