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66" r:id="rId4"/>
    <p:sldId id="269" r:id="rId5"/>
    <p:sldId id="272" r:id="rId6"/>
    <p:sldId id="258" r:id="rId7"/>
    <p:sldId id="257" r:id="rId8"/>
    <p:sldId id="265" r:id="rId9"/>
    <p:sldId id="259" r:id="rId10"/>
    <p:sldId id="260" r:id="rId11"/>
    <p:sldId id="268" r:id="rId12"/>
    <p:sldId id="273" r:id="rId13"/>
    <p:sldId id="274" r:id="rId1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728" autoAdjust="0"/>
  </p:normalViewPr>
  <p:slideViewPr>
    <p:cSldViewPr>
      <p:cViewPr varScale="1">
        <p:scale>
          <a:sx n="68" d="100"/>
          <a:sy n="68" d="100"/>
        </p:scale>
        <p:origin x="-1446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753-8F4F-4190-AE7A-DA830A868D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12BB1-A443-4C52-B1D3-3745D1D434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3F163-FEA2-4522-A24C-8D9CDDC69F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A9803-E1FB-4E0B-87C3-D6F27E68A0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73C276-6F0B-4CA2-98E0-B32D71E41B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B2AA47-15F8-4F31-8044-0BB9A166FE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663E5-C374-4F1D-9320-4042031DF9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8477E-E13F-4619-B5E6-7C3C9AB4C8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AE1D4-148A-4955-9252-A1E3279546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6100DD-D067-4191-B584-0BA2CCF3A30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AC0E08D-E206-4394-A655-508DDF90FD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B7EEF7A-3399-4909-9061-9CDBFAD2D4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ir-gym.ru/ulichnye-trenazhery/sportivnye/trenazher-ulichnyy-stepper-i-dvoynoy-tvister-yt49/" TargetMode="External"/><Relationship Id="rId3" Type="http://schemas.openxmlformats.org/officeDocument/2006/relationships/hyperlink" Target="https://air-gym.ru/ulichnye-trenazhery/sportivnye/trenazher-ulichnyy-lyzhniki-yt20/" TargetMode="External"/><Relationship Id="rId7" Type="http://schemas.openxmlformats.org/officeDocument/2006/relationships/hyperlink" Target="https://air-gym.ru/ulichnye-trenazhery/sportivnye/shvedskaya-stenka/" TargetMode="External"/><Relationship Id="rId2" Type="http://schemas.openxmlformats.org/officeDocument/2006/relationships/hyperlink" Target="https://air-gym.ru/ulichnye-trenazhery/sportivnye/trenazher-dlya-ulitsy-greblya-yt51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ir-gym.ru/ulichnye-trenazhery/sportivnye/ulichnyy-trenazher-ruli-bolshie-yt11/" TargetMode="External"/><Relationship Id="rId5" Type="http://schemas.openxmlformats.org/officeDocument/2006/relationships/hyperlink" Target="https://air-gym.ru/ulichnye-trenazhery/sportivnye/ulichnyy-trenazher-velosiped-yt45/" TargetMode="External"/><Relationship Id="rId4" Type="http://schemas.openxmlformats.org/officeDocument/2006/relationships/hyperlink" Target="https://air-gym.ru/ulichnye-trenazhery/sportivnye/trenazher-ulichnyy-begovaya-dorozhka-yt32/" TargetMode="External"/><Relationship Id="rId9" Type="http://schemas.openxmlformats.org/officeDocument/2006/relationships/hyperlink" Target="https://air-gym.ru/ulichnye-trenazhery/sportivnye/turnik-i-tvister-yt12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Exercise Equipment At Parks | bet.yonsei.ac.k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1368" y="3501008"/>
            <a:ext cx="4239298" cy="2808312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0825" y="-123494"/>
            <a:ext cx="870585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endParaRPr lang="ru-RU" dirty="0" smtClean="0"/>
          </a:p>
          <a:p>
            <a:r>
              <a:rPr lang="ru-RU" sz="2400" b="1" dirty="0" smtClean="0">
                <a:latin typeface="Franklin Gothic Heavy" pitchFamily="34" charset="0"/>
              </a:rPr>
              <a:t>ПРОЕКТ УЧАСТНИКА КОНКУРСА НАУМЕНКО ГАЛИНЫ ВАЛЕРЬЕВНЫ :</a:t>
            </a:r>
          </a:p>
          <a:p>
            <a:r>
              <a:rPr lang="ru-RU" sz="2400" b="1" dirty="0" smtClean="0">
                <a:latin typeface="Franklin Gothic Heavy" pitchFamily="34" charset="0"/>
              </a:rPr>
              <a:t>«ЖЕНЩИНЫ ЗА ЗДОРОВОЕ ОБЩЕСТВО»</a:t>
            </a:r>
          </a:p>
          <a:p>
            <a:endParaRPr lang="ru-RU" sz="2400" b="1" dirty="0">
              <a:latin typeface="Franklin Gothic Heavy" pitchFamily="34" charset="0"/>
            </a:endParaRP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179388" y="0"/>
            <a:ext cx="8785225" cy="188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151" name="Rectangle 9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3" name="Rectangle 12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4" name="Rectangle 14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 flipH="1">
            <a:off x="2339752" y="0"/>
            <a:ext cx="468052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6156" name="Picture 12" descr="https://external-content.duckduckgo.com/iu/?u=https%3A%2F%2Ftse1.mm.bing.net%2Fth%3Fid%3DOIP.fVJi6sa0hjioMyrKjART0AHaEJ%26pid%3DApi&amp;f=1&amp;ipt=65ed5812ced6e8ee8a658135066dc7d286778b31dc9cf3081dc760c76744c160&amp;ipo=ima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3977660" cy="237626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4676" y="1628800"/>
            <a:ext cx="90546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ЗДОРОВОЕ ДОЛГОЛЕТИЕ</a:t>
            </a:r>
            <a:endParaRPr lang="ru-RU" sz="5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6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4211961" y="332657"/>
            <a:ext cx="47526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Основными преимуществами уличных тренажеров являются: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возможность регулярных занятий спортом на свежем воздухе;</a:t>
            </a:r>
          </a:p>
          <a:p>
            <a:pPr algn="l"/>
            <a:endParaRPr lang="ru-RU" dirty="0" smtClean="0"/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доступность тренажеров;</a:t>
            </a:r>
          </a:p>
          <a:p>
            <a:pPr algn="l"/>
            <a:endParaRPr lang="ru-RU" dirty="0" smtClean="0"/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тренажеры понятны на интуитивном уровне, так что разобраться в их эксплуатации сможет каждый;</a:t>
            </a:r>
          </a:p>
          <a:p>
            <a:pPr algn="l"/>
            <a:endParaRPr lang="ru-RU" dirty="0" smtClean="0"/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возможность использовать оборудование бесплатно и в любое время;</a:t>
            </a:r>
          </a:p>
          <a:p>
            <a:pPr algn="l"/>
            <a:endParaRPr lang="ru-RU" dirty="0" smtClean="0"/>
          </a:p>
          <a:p>
            <a:pPr algn="l">
              <a:buFont typeface="Wingdings" pitchFamily="2" charset="2"/>
              <a:buChar char="Ø"/>
            </a:pPr>
            <a:r>
              <a:rPr lang="ru-RU" dirty="0" smtClean="0"/>
              <a:t>занятия проходят на свежем воздухе, что очень полезно для организма.</a:t>
            </a:r>
            <a:endParaRPr lang="ru-RU" dirty="0"/>
          </a:p>
        </p:txBody>
      </p:sp>
      <p:grpSp>
        <p:nvGrpSpPr>
          <p:cNvPr id="1029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0" name="Rectangle 20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22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23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34" name="Picture 10" descr="C:\Users\NBulkin\Desktop\ФОТКИ ХОДЬБА\novaya-sportivnaya-ploshadka-na-krestovskom-ostrove3-2947042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816424" cy="6074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39750" y="188913"/>
            <a:ext cx="82089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/>
              <a:t>Перечень и ориентировочная  стоимость  спортивного инвентаря для организации отделений «Скандинавская ходьба» и «Уличные </a:t>
            </a:r>
            <a:r>
              <a:rPr lang="ru-RU" b="1" dirty="0" smtClean="0"/>
              <a:t>тренажеры»</a:t>
            </a:r>
            <a:endParaRPr lang="ru-RU" dirty="0"/>
          </a:p>
        </p:txBody>
      </p: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01" name="Rectangle 8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2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3" name="Rectangle 10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4" name="Rectangle 11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99592" y="1052736"/>
          <a:ext cx="7200804" cy="5502327"/>
        </p:xfrm>
        <a:graphic>
          <a:graphicData uri="http://schemas.openxmlformats.org/drawingml/2006/table">
            <a:tbl>
              <a:tblPr/>
              <a:tblGrid>
                <a:gridCol w="193775"/>
                <a:gridCol w="4558754"/>
                <a:gridCol w="504056"/>
                <a:gridCol w="936104"/>
                <a:gridCol w="1008115"/>
              </a:tblGrid>
              <a:tr h="28803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latin typeface="Calibri"/>
                      </a:endParaRPr>
                    </a:p>
                  </a:txBody>
                  <a:tcPr marL="53225" marR="532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1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№ п/п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3225" marR="5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3225" marR="53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Количество, шт.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3225" marR="5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Ориентировочная цена, руб.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3225" marR="5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Сумма, руб.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3225" marR="532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3225" marR="53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u="sng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3225" marR="53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3225" marR="53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3225" marR="53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53225" marR="53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strike="noStrik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2" tooltip="Тренажер для улицы Гребля  Air-Gym YT51"/>
                        </a:rPr>
                        <a:t>Тренажер для улицы Гребля </a:t>
                      </a:r>
                      <a:r>
                        <a:rPr lang="ru-RU" sz="1400" u="sng" strike="noStrike" baseline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2" tooltip="Тренажер для улицы Гребля  Air-Gym YT51"/>
                        </a:rPr>
                        <a:t>Air-Gym</a:t>
                      </a:r>
                      <a:r>
                        <a:rPr lang="ru-RU" sz="1400" u="sng" strike="noStrik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2" tooltip="Тренажер для улицы Гребля  Air-Gym YT51"/>
                        </a:rPr>
                        <a:t> YT51</a:t>
                      </a:r>
                      <a:endParaRPr lang="ru-RU" sz="1400" u="sng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49100,00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49100,00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strike="noStrik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3" tooltip="Тренажер уличный Лыжники  Air-Gym YT20"/>
                        </a:rPr>
                        <a:t>Тренажер уличный Лыжники </a:t>
                      </a:r>
                      <a:r>
                        <a:rPr lang="ru-RU" sz="1400" u="sng" strike="noStrike" baseline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3" tooltip="Тренажер уличный Лыжники  Air-Gym YT20"/>
                        </a:rPr>
                        <a:t>Air-Gym</a:t>
                      </a:r>
                      <a:r>
                        <a:rPr lang="ru-RU" sz="1400" u="sng" strike="noStrik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3" tooltip="Тренажер уличный Лыжники  Air-Gym YT20"/>
                        </a:rPr>
                        <a:t> YT20</a:t>
                      </a:r>
                      <a:endParaRPr lang="ru-RU" sz="1400" u="sng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72900,00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72900,00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strike="noStrik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4" tooltip="Тренажер уличный беговая дорожка  Air-Gym YT32"/>
                        </a:rPr>
                        <a:t>Тренажер уличный беговая дорожка </a:t>
                      </a:r>
                      <a:r>
                        <a:rPr lang="ru-RU" sz="1400" u="sng" strike="noStrike" baseline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4" tooltip="Тренажер уличный беговая дорожка  Air-Gym YT32"/>
                        </a:rPr>
                        <a:t>Air-Gym</a:t>
                      </a:r>
                      <a:r>
                        <a:rPr lang="ru-RU" sz="1400" u="sng" strike="noStrik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4" tooltip="Тренажер уличный беговая дорожка  Air-Gym YT32"/>
                        </a:rPr>
                        <a:t> YT32</a:t>
                      </a:r>
                      <a:endParaRPr lang="ru-RU" sz="1400" u="sng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83400,00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83400,00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strike="noStrik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5" tooltip="Уличный тренажер велосипед Air-Gym YT45"/>
                        </a:rPr>
                        <a:t>Уличный тренажер велосипед </a:t>
                      </a:r>
                      <a:r>
                        <a:rPr lang="ru-RU" sz="1400" u="sng" strike="noStrike" baseline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5" tooltip="Уличный тренажер велосипед Air-Gym YT45"/>
                        </a:rPr>
                        <a:t>Air-Gym</a:t>
                      </a:r>
                      <a:r>
                        <a:rPr lang="ru-RU" sz="1400" u="sng" strike="noStrik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5" tooltip="Уличный тренажер велосипед Air-Gym YT45"/>
                        </a:rPr>
                        <a:t> YT45</a:t>
                      </a:r>
                      <a:endParaRPr lang="ru-RU" sz="1400" u="sng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47600,00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47600,00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strike="noStrik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6" tooltip="Уличный тренажер рули большие  Air-Gym YT11"/>
                        </a:rPr>
                        <a:t>Уличный тренажер рули большие </a:t>
                      </a:r>
                      <a:r>
                        <a:rPr lang="ru-RU" sz="1400" u="sng" strike="noStrike" baseline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6" tooltip="Уличный тренажер рули большие  Air-Gym YT11"/>
                        </a:rPr>
                        <a:t>Air-Gym</a:t>
                      </a:r>
                      <a:r>
                        <a:rPr lang="ru-RU" sz="1400" u="sng" strike="noStrik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6" tooltip="Уличный тренажер рули большие  Air-Gym YT11"/>
                        </a:rPr>
                        <a:t> YT11</a:t>
                      </a:r>
                      <a:endParaRPr lang="ru-RU" sz="1400" u="sng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30100,00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30100,00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strike="noStrik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7" tooltip="Шведская стенка"/>
                        </a:rPr>
                        <a:t>Шведская стенка</a:t>
                      </a:r>
                      <a:endParaRPr lang="ru-RU" sz="1400" u="sng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47940,00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47940,00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44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strike="noStrik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8" tooltip="Тренажер уличный степпер и двойной твистер  Air-Gym YT49"/>
                        </a:rPr>
                        <a:t>Тренажер уличный </a:t>
                      </a:r>
                      <a:r>
                        <a:rPr lang="ru-RU" sz="1400" u="sng" strike="noStrike" baseline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8" tooltip="Тренажер уличный степпер и двойной твистер  Air-Gym YT49"/>
                        </a:rPr>
                        <a:t>степпер</a:t>
                      </a:r>
                      <a:r>
                        <a:rPr lang="ru-RU" sz="1400" u="sng" strike="noStrik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8" tooltip="Тренажер уличный степпер и двойной твистер  Air-Gym YT49"/>
                        </a:rPr>
                        <a:t> и двойной </a:t>
                      </a:r>
                      <a:r>
                        <a:rPr lang="ru-RU" sz="1400" u="sng" strike="noStrike" baseline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8" tooltip="Тренажер уличный степпер и двойной твистер  Air-Gym YT49"/>
                        </a:rPr>
                        <a:t>твистер</a:t>
                      </a:r>
                      <a:r>
                        <a:rPr lang="ru-RU" sz="1400" u="sng" strike="noStrik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8" tooltip="Тренажер уличный степпер и двойной твистер  Air-Gym YT49"/>
                        </a:rPr>
                        <a:t> </a:t>
                      </a:r>
                      <a:r>
                        <a:rPr lang="ru-RU" sz="1400" u="sng" strike="noStrike" baseline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8" tooltip="Тренажер уличный степпер и двойной твистер  Air-Gym YT49"/>
                        </a:rPr>
                        <a:t>Air-Gym</a:t>
                      </a:r>
                      <a:r>
                        <a:rPr lang="ru-RU" sz="1400" u="sng" strike="noStrik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8" tooltip="Тренажер уличный степпер и двойной твистер  Air-Gym YT49"/>
                        </a:rPr>
                        <a:t> YT49</a:t>
                      </a:r>
                      <a:endParaRPr lang="ru-RU" sz="1400" u="sng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60200,00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60200,00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strike="noStrik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9" tooltip="Уличный тренажер Турник и твистер Air-Gym YT12"/>
                        </a:rPr>
                        <a:t>Уличный тренажер Турник и </a:t>
                      </a:r>
                      <a:r>
                        <a:rPr lang="ru-RU" sz="1400" u="sng" strike="noStrike" baseline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9" tooltip="Уличный тренажер Турник и твистер Air-Gym YT12"/>
                        </a:rPr>
                        <a:t>твистер</a:t>
                      </a:r>
                      <a:r>
                        <a:rPr lang="ru-RU" sz="1400" u="sng" strike="noStrik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9" tooltip="Уличный тренажер Турник и твистер Air-Gym YT12"/>
                        </a:rPr>
                        <a:t> </a:t>
                      </a:r>
                      <a:r>
                        <a:rPr lang="ru-RU" sz="1400" u="sng" strike="noStrike" baseline="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9" tooltip="Уличный тренажер Турник и твистер Air-Gym YT12"/>
                        </a:rPr>
                        <a:t>Air-Gym</a:t>
                      </a:r>
                      <a:r>
                        <a:rPr lang="ru-RU" sz="1400" u="sng" strike="noStrike" baseline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hlinkClick r:id="rId9" tooltip="Уличный тренажер Турник и твистер Air-Gym YT12"/>
                        </a:rPr>
                        <a:t> YT12</a:t>
                      </a:r>
                      <a:endParaRPr lang="ru-RU" sz="1400" u="sng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47500,00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47500,00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Палки для скандинавской ходьбы </a:t>
                      </a:r>
                      <a:r>
                        <a:rPr lang="ru-RU" sz="1400" dirty="0" err="1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Longway</a:t>
                      </a:r>
                      <a:r>
                        <a:rPr lang="ru-RU" sz="1400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</a:rPr>
                        <a:t>, 77-135 см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2198,00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32970,00</a:t>
                      </a:r>
                    </a:p>
                  </a:txBody>
                  <a:tcPr marL="53225" marR="5322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225" marR="53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ВСЕГО</a:t>
                      </a:r>
                    </a:p>
                  </a:txBody>
                  <a:tcPr marL="53225" marR="53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</a:endParaRPr>
                    </a:p>
                  </a:txBody>
                  <a:tcPr marL="53225" marR="53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3225" marR="53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471710,00</a:t>
                      </a:r>
                    </a:p>
                  </a:txBody>
                  <a:tcPr marL="53225" marR="532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0825" y="620688"/>
            <a:ext cx="3673103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rgbClr val="FF0000"/>
              </a:solidFill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/>
              <a:t>Укрепление здоровья, повышение функциональных возможностей организма.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/>
              <a:t>общеукрепляющее действие на организм, повышение иммунной защиты, Нормализация сна, тонизирование нервной системы, сердца и сосудов. 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/>
              <a:t>Воспитание инициативности, самостоятельности, формирование адекватной оценки собственных физических возможностей.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3" name="Rectangle 7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Rectangle 9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Rectangle 10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4788024" y="3356992"/>
            <a:ext cx="4067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Wingdings" pitchFamily="2" charset="2"/>
              <a:buChar char="ü"/>
            </a:pPr>
            <a:r>
              <a:rPr lang="ru-RU" sz="1600" dirty="0" smtClean="0"/>
              <a:t>Воспитание привычек здорового образа жизни, привычки к самостоятельным занятиям физическими упражнениями в свободное время.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/>
              <a:t>Организация активного отдыха и досуга людей пожилого возраста.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600" dirty="0" smtClean="0"/>
              <a:t>Возможность приятного общения, новых знакомств, получения полезной информации и обмена бесценным опытом.</a:t>
            </a: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33265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РЕЗУЛЬТАТЫ РЕАЛИЗАЦИИ ПРОЕКТА:</a:t>
            </a:r>
          </a:p>
        </p:txBody>
      </p:sp>
      <p:pic>
        <p:nvPicPr>
          <p:cNvPr id="27650" name="Picture 2" descr="C:\Users\NBulkin\Desktop\ФОТКИ ХОДЬБА\sportploshchadka-na-ulice-9591069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836712"/>
            <a:ext cx="4645764" cy="2304256"/>
          </a:xfrm>
          <a:prstGeom prst="rect">
            <a:avLst/>
          </a:prstGeom>
          <a:noFill/>
        </p:spPr>
      </p:pic>
      <p:pic>
        <p:nvPicPr>
          <p:cNvPr id="27651" name="Picture 3" descr="C:\Users\NBulkin\Desktop\ФОТКИ ХОДЬБА\th-2384704362.jp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4406838" cy="293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3" name="Rectangle 7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Rectangle 9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Rectangle 10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83568" y="404665"/>
            <a:ext cx="756084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 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9978" y="2967335"/>
            <a:ext cx="8004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Будьте здоровыми!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8674" name="Picture 2" descr="C:\Users\NBulkin\Desktop\ФОТКИ ХОДЬБА\th-1071676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149080"/>
            <a:ext cx="4104456" cy="2398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95288" y="260350"/>
            <a:ext cx="8424862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b="1" dirty="0" smtClean="0"/>
              <a:t>Цель проекта: </a:t>
            </a:r>
            <a:r>
              <a:rPr lang="ru-RU" dirty="0" smtClean="0"/>
              <a:t>формирование основ здорового образа жизни, укрепление здоровья лиц старшего поколения, вовлечение их в общение.</a:t>
            </a:r>
          </a:p>
          <a:p>
            <a:pPr algn="l"/>
            <a:r>
              <a:rPr lang="ru-RU" b="1" dirty="0" smtClean="0"/>
              <a:t>Целевая </a:t>
            </a:r>
            <a:r>
              <a:rPr lang="ru-RU" b="1" dirty="0"/>
              <a:t>аудитория </a:t>
            </a:r>
            <a:r>
              <a:rPr lang="ru-RU" dirty="0" smtClean="0"/>
              <a:t>–лица, </a:t>
            </a:r>
            <a:r>
              <a:rPr lang="ru-RU" dirty="0"/>
              <a:t>старше 55 лет и желающих заниматься оздоровительными мероприятиями. </a:t>
            </a:r>
          </a:p>
          <a:p>
            <a:pPr algn="l"/>
            <a:r>
              <a:rPr lang="ru-RU" b="1" dirty="0"/>
              <a:t>Форма </a:t>
            </a:r>
            <a:r>
              <a:rPr lang="ru-RU" b="1" dirty="0" smtClean="0"/>
              <a:t>обучения </a:t>
            </a:r>
            <a:r>
              <a:rPr lang="ru-RU" dirty="0"/>
              <a:t>– группы в количестве 15-20 </a:t>
            </a:r>
            <a:r>
              <a:rPr lang="ru-RU" dirty="0" smtClean="0"/>
              <a:t>человек. </a:t>
            </a:r>
          </a:p>
          <a:p>
            <a:pPr algn="l"/>
            <a:r>
              <a:rPr lang="ru-RU" b="1" dirty="0" smtClean="0"/>
              <a:t>Главная </a:t>
            </a:r>
            <a:r>
              <a:rPr lang="ru-RU" b="1" dirty="0"/>
              <a:t>особенность </a:t>
            </a:r>
            <a:r>
              <a:rPr lang="ru-RU" b="1" dirty="0" smtClean="0"/>
              <a:t>- </a:t>
            </a:r>
            <a:r>
              <a:rPr lang="ru-RU" dirty="0" smtClean="0"/>
              <a:t>проведение занятий возможно </a:t>
            </a:r>
            <a:r>
              <a:rPr lang="ru-RU" dirty="0"/>
              <a:t>на открытых площадках, на свежем воздухе в любое время года, что будет способствовать  как укреплению организма взрослого населения,  так и общению  между </a:t>
            </a:r>
            <a:r>
              <a:rPr lang="ru-RU" dirty="0" smtClean="0"/>
              <a:t>собой, что решает еще одну из проблем старшего поколения – нехватку общения. </a:t>
            </a:r>
            <a:endParaRPr lang="ru-RU" dirty="0"/>
          </a:p>
          <a:p>
            <a:pPr algn="l"/>
            <a:r>
              <a:rPr lang="ru-RU" b="1" dirty="0" smtClean="0"/>
              <a:t>Длительность проекта </a:t>
            </a:r>
            <a:r>
              <a:rPr lang="ru-RU"/>
              <a:t>– </a:t>
            </a:r>
            <a:r>
              <a:rPr lang="ru-RU" smtClean="0"/>
              <a:t>долгосрочный.</a:t>
            </a:r>
            <a:endParaRPr lang="ru-RU" dirty="0"/>
          </a:p>
        </p:txBody>
      </p:sp>
      <p:grpSp>
        <p:nvGrpSpPr>
          <p:cNvPr id="307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77" name="Rectangle 7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79" name="Rectangle 9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0" name="Rectangle 10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528" y="3501008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 smtClean="0"/>
              <a:t>Занятия с желающими планируется проводить при помощи </a:t>
            </a:r>
            <a:r>
              <a:rPr lang="ru-RU" b="1" dirty="0" smtClean="0"/>
              <a:t>волонтеров</a:t>
            </a:r>
            <a:r>
              <a:rPr lang="ru-RU" dirty="0" smtClean="0"/>
              <a:t>, что не предполагает финансовых затрат, которые также организуют проведение курса лекций о сохранении здоровья и ведению здорового образа жизни, по обучению  скандинавской ходьбе, лечебной физкультуре. </a:t>
            </a:r>
            <a:endParaRPr lang="ru-RU" dirty="0"/>
          </a:p>
        </p:txBody>
      </p:sp>
      <p:pic>
        <p:nvPicPr>
          <p:cNvPr id="3081" name="Picture 9" descr="C:\Users\NBulkin\Desktop\ФОТКИ ХОДЬБА\th-711235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948" y="3501008"/>
            <a:ext cx="4752529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79388" y="688793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b="1" dirty="0" smtClean="0"/>
              <a:t>РЕАЛИЗАЦИЯ  МЕРОПРИЯТИЙ В РАМКАХ ПРОЕКТА: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/>
              <a:t>создадут </a:t>
            </a:r>
            <a:r>
              <a:rPr lang="ru-RU" dirty="0"/>
              <a:t>новые установки людям старшего возраста на формирование и сбережение своего здоровья</a:t>
            </a:r>
            <a:r>
              <a:rPr lang="ru-RU" dirty="0" smtClean="0"/>
              <a:t>,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/>
              <a:t>- будет способствовать </a:t>
            </a:r>
            <a:r>
              <a:rPr lang="ru-RU" dirty="0"/>
              <a:t>сохранению двигательной активности, регулярному выполнению дыхательных упражнений, </a:t>
            </a:r>
            <a:endParaRPr lang="ru-RU" dirty="0" smtClean="0"/>
          </a:p>
          <a:p>
            <a:pPr algn="l">
              <a:buFont typeface="Wingdings" pitchFamily="2" charset="2"/>
              <a:buChar char="v"/>
            </a:pPr>
            <a:r>
              <a:rPr lang="ru-RU" dirty="0" smtClean="0"/>
              <a:t>- повлияет на формирование ответственного </a:t>
            </a:r>
            <a:r>
              <a:rPr lang="ru-RU" dirty="0"/>
              <a:t>отношения к питанию, что существенно будет способствовать поднятию их иммунитета и снижению риска вирусных инфекционных </a:t>
            </a:r>
            <a:r>
              <a:rPr lang="ru-RU" dirty="0" smtClean="0"/>
              <a:t>заболеваний.</a:t>
            </a:r>
          </a:p>
          <a:p>
            <a:pPr algn="l">
              <a:buFont typeface="Wingdings" pitchFamily="2" charset="2"/>
              <a:buChar char="v"/>
            </a:pPr>
            <a:r>
              <a:rPr lang="ru-RU" dirty="0" smtClean="0"/>
              <a:t>- послужит </a:t>
            </a:r>
            <a:r>
              <a:rPr lang="ru-RU" dirty="0"/>
              <a:t>наглядной агитацией как людям старшего поколения, так молодежи, что никогда не поздно вести здоровый образ жизни.</a:t>
            </a:r>
          </a:p>
        </p:txBody>
      </p:sp>
      <p:grpSp>
        <p:nvGrpSpPr>
          <p:cNvPr id="11269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270" name="Rectangle 10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2" name="Rectangle 12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3" name="Rectangle 13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1274" name="Picture 10" descr="C:\Users\NBulkin\Desktop\ФОТКИ ХОДЬБА\th-2872725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4044663" cy="2736304"/>
          </a:xfrm>
          <a:prstGeom prst="rect">
            <a:avLst/>
          </a:prstGeom>
          <a:noFill/>
        </p:spPr>
      </p:pic>
      <p:pic>
        <p:nvPicPr>
          <p:cNvPr id="11275" name="Picture 11" descr="C:\Users\NBulkin\Desktop\ФОТКИ ХОДЬБА\скандинавская ходьба для пожилых влияние на здоровье at DuckDuckGo_files\96a192c43a2860dcabe9ba143bf5dd5a-281782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40075"/>
            <a:ext cx="4174629" cy="2776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0825" y="188913"/>
            <a:ext cx="8569325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 ПРОЕКТА: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/>
              <a:t>Организовать </a:t>
            </a:r>
            <a:r>
              <a:rPr lang="ru-RU" dirty="0"/>
              <a:t>и приобщить взрослое население, проживающее на территории </a:t>
            </a:r>
            <a:r>
              <a:rPr lang="ru-RU" dirty="0" smtClean="0"/>
              <a:t>города Луганска  </a:t>
            </a:r>
            <a:r>
              <a:rPr lang="ru-RU" dirty="0"/>
              <a:t>методике скандинавской ходьбы.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/>
              <a:t>Установить  на уличной площадке, выделенной Администрацией города Луганска Луганской Народной Республики  уличные тренажеры, занятия на которых будут доступны любому желающему взрослому населению.  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/>
              <a:t>Стимулировать людей старшего поколения к систематическим физкультурным занятиям, сформировать  устойчивую мотивацию к систематическим занятиям скандинавской ходьбой, занятиям на уличных тренажерах  с целью оздоровления и поднятия иммунитета. </a:t>
            </a:r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3" name="Rectangle 7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5" name="Rectangle 9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6" name="Rectangle 10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572000" y="3573016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Организация и проведение доступных мероприятий по физическому   оздоровлению для людей старшего поколения на открытом воздухе  будет способствовать оздоровлению организма, бороться с психологическими жизненными трудностями.</a:t>
            </a:r>
            <a:endParaRPr lang="ru-RU" b="1" i="1" dirty="0"/>
          </a:p>
        </p:txBody>
      </p:sp>
      <p:pic>
        <p:nvPicPr>
          <p:cNvPr id="2058" name="Picture 10" descr="C:\Users\NBulkin\Desktop\ФОТКИ ХОДЬБА\th-2762952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01008"/>
            <a:ext cx="4320480" cy="277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0825" y="539700"/>
            <a:ext cx="87058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dirty="0">
                <a:solidFill>
                  <a:srgbClr val="990000"/>
                </a:solidFill>
              </a:rPr>
              <a:t>Скандинавская ходьба </a:t>
            </a:r>
            <a:r>
              <a:rPr lang="ru-RU" dirty="0" smtClean="0"/>
              <a:t>или </a:t>
            </a:r>
            <a:r>
              <a:rPr lang="ru-RU" dirty="0"/>
              <a:t>ходьба с палками - это вид </a:t>
            </a:r>
            <a:r>
              <a:rPr lang="ru-RU" dirty="0" smtClean="0"/>
              <a:t>физической активности, </a:t>
            </a:r>
            <a:r>
              <a:rPr lang="ru-RU" dirty="0"/>
              <a:t>в котором используются специальные палки, похожие на лыжные. В отличие, от обычной ходьбы без палок, велоспорта и бега, при такой ходьбе, задействуется 90% мышц тела. Расход энергии увеличивается до 46%, что равносильно 400 ккал/час. Скандинавская ходьба увеличивает нагрузки на руки, пресс. </a:t>
            </a:r>
            <a:r>
              <a:rPr lang="ru-RU" dirty="0" smtClean="0"/>
              <a:t>Этот вид ходьбы становиться популярным видом оздоровления для людей старшего поколения с учетом их возрастных особенностей. </a:t>
            </a:r>
            <a:r>
              <a:rPr lang="ru-RU" dirty="0"/>
              <a:t>А также, это очень легкий путь для улучшения физического </a:t>
            </a:r>
            <a:r>
              <a:rPr lang="ru-RU" dirty="0" smtClean="0"/>
              <a:t>состояния.</a:t>
            </a:r>
            <a:endParaRPr lang="ru-RU" dirty="0"/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179388" y="0"/>
            <a:ext cx="8785225" cy="188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151" name="Rectangle 9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3" name="Rectangle 12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4" name="Rectangle 14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64" name="WordArt 16"/>
          <p:cNvSpPr>
            <a:spLocks noChangeArrowheads="1" noChangeShapeType="1" noTextEdit="1"/>
          </p:cNvSpPr>
          <p:nvPr/>
        </p:nvSpPr>
        <p:spPr bwMode="auto">
          <a:xfrm>
            <a:off x="2268538" y="0"/>
            <a:ext cx="46672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Скандинавская ходьба</a:t>
            </a:r>
          </a:p>
        </p:txBody>
      </p:sp>
      <p:pic>
        <p:nvPicPr>
          <p:cNvPr id="15362" name="Picture 2" descr="C:\Users\NBulkin\Desktop\ФОТКИ ХОДЬБА\th-410963808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1720" y="2780928"/>
            <a:ext cx="5544616" cy="3765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55650" y="260350"/>
            <a:ext cx="49688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rgbClr val="990000"/>
                </a:solidFill>
              </a:rPr>
              <a:t>Палки для Скандинавской ходьбы</a:t>
            </a:r>
            <a:r>
              <a:rPr lang="ru-RU"/>
              <a:t> делаются из стекловолокна с добавлением карбона. Специальной формы ручка и темляк (перчатка) формы «капкан» позволяют правильно делать движение рукой, надежно фиксируя кисть руки. Карбон придает палкам упругость, это сделано для того чтобы палки гасили удары на руки и подталкивали ходока вперед. Существует два вида наконечника для палок: резиновый для ровных твердых поверхностей (асфальт, камни) и заостренный металлический (земля, песок). Наконечник палок сделан из специального сплава что позволяет ему прослужить 1,5-2 года активного использования.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227763" y="4868863"/>
            <a:ext cx="25193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Схема такая: продеваем кисть в петлю, обхватываем рукоятку, сдвигаем крепление к кисти и крепко затягиваем. </a:t>
            </a:r>
          </a:p>
        </p:txBody>
      </p:sp>
      <p:pic>
        <p:nvPicPr>
          <p:cNvPr id="4103" name="Picture 7" descr="aW0lSIM_Lj8"/>
          <p:cNvPicPr>
            <a:picLocks noChangeAspect="1" noChangeArrowheads="1"/>
          </p:cNvPicPr>
          <p:nvPr/>
        </p:nvPicPr>
        <p:blipFill>
          <a:blip r:embed="rId2" cstate="print"/>
          <a:srcRect b="9865"/>
          <a:stretch>
            <a:fillRect/>
          </a:stretch>
        </p:blipFill>
        <p:spPr bwMode="auto">
          <a:xfrm>
            <a:off x="684213" y="4797425"/>
            <a:ext cx="56165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oKIdqE796qQ"/>
          <p:cNvPicPr>
            <a:picLocks noChangeAspect="1" noChangeArrowheads="1"/>
          </p:cNvPicPr>
          <p:nvPr/>
        </p:nvPicPr>
        <p:blipFill>
          <a:blip r:embed="rId3" cstate="print"/>
          <a:srcRect l="15012"/>
          <a:stretch>
            <a:fillRect/>
          </a:stretch>
        </p:blipFill>
        <p:spPr bwMode="auto">
          <a:xfrm>
            <a:off x="5724525" y="188913"/>
            <a:ext cx="3240088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TTWFf5Cftv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13"/>
            <a:ext cx="660400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 descr="ujAD6ZDRR3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2924175"/>
            <a:ext cx="3492500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76" name="Group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177" name="Rectangle 18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8" name="Rectangle 19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9" name="Rectangle 20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0" name="Rectangle 21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50825" y="114638"/>
            <a:ext cx="864235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/>
              <a:t>Очень важно подобрать </a:t>
            </a:r>
            <a:r>
              <a:rPr lang="ru-RU" dirty="0" smtClean="0"/>
              <a:t>палки нужной </a:t>
            </a:r>
            <a:r>
              <a:rPr lang="ru-RU" dirty="0"/>
              <a:t>высоты. Для этого используется следующая формула: </a:t>
            </a:r>
            <a:r>
              <a:rPr lang="ru-RU" b="1" dirty="0">
                <a:solidFill>
                  <a:srgbClr val="990000"/>
                </a:solidFill>
              </a:rPr>
              <a:t>рост в см </a:t>
            </a:r>
            <a:r>
              <a:rPr lang="ru-RU" b="1" dirty="0" err="1">
                <a:solidFill>
                  <a:srgbClr val="990000"/>
                </a:solidFill>
              </a:rPr>
              <a:t>x</a:t>
            </a:r>
            <a:r>
              <a:rPr lang="ru-RU" b="1" dirty="0">
                <a:solidFill>
                  <a:srgbClr val="990000"/>
                </a:solidFill>
              </a:rPr>
              <a:t> 0.68</a:t>
            </a:r>
            <a:r>
              <a:rPr lang="ru-RU" b="1" dirty="0"/>
              <a:t>, </a:t>
            </a:r>
            <a:r>
              <a:rPr lang="ru-RU" b="1" dirty="0">
                <a:solidFill>
                  <a:srgbClr val="990000"/>
                </a:solidFill>
              </a:rPr>
              <a:t>допускаются расхождение в 5 см</a:t>
            </a:r>
            <a:r>
              <a:rPr lang="ru-RU" dirty="0"/>
              <a:t>. Например, если </a:t>
            </a:r>
            <a:r>
              <a:rPr lang="ru-RU" dirty="0" smtClean="0"/>
              <a:t>рост </a:t>
            </a:r>
            <a:r>
              <a:rPr lang="ru-RU" dirty="0"/>
              <a:t>165см, то </a:t>
            </a:r>
            <a:r>
              <a:rPr lang="ru-RU" dirty="0" smtClean="0"/>
              <a:t>подходят </a:t>
            </a:r>
            <a:r>
              <a:rPr lang="ru-RU" dirty="0"/>
              <a:t>палки в 110см. У каждого есть свои физиологические особенности</a:t>
            </a:r>
            <a:r>
              <a:rPr lang="ru-RU" dirty="0" smtClean="0"/>
              <a:t>, тем более у людей старшего возраста, </a:t>
            </a:r>
            <a:r>
              <a:rPr lang="ru-RU" dirty="0"/>
              <a:t>поэтому можно проверить правильную длину следующим образом: держась за ручку, локоть должен находится под прямым углом к палке, палка касается острием земли. </a:t>
            </a:r>
          </a:p>
        </p:txBody>
      </p:sp>
      <p:pic>
        <p:nvPicPr>
          <p:cNvPr id="3088" name="Picture 16" descr="I47n8QdaLP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7273874" cy="339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79388" y="5870575"/>
            <a:ext cx="8713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Советуем также запастись бутылочкой воды. Очень важный момент - хорошая обувь. Идеально подходит спортивная обувь с рифленой подошвой.</a:t>
            </a:r>
          </a:p>
        </p:txBody>
      </p:sp>
      <p:grpSp>
        <p:nvGrpSpPr>
          <p:cNvPr id="8197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198" name="Rectangle 20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199" name="Rectangle 21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0" name="Rectangle 22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1" name="Rectangle 23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179388" y="3284538"/>
            <a:ext cx="87487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dirty="0"/>
              <a:t>После </a:t>
            </a:r>
            <a:r>
              <a:rPr lang="ru-RU" dirty="0" smtClean="0"/>
              <a:t>отталкивания палкой</a:t>
            </a:r>
            <a:r>
              <a:rPr lang="ru-RU" dirty="0"/>
              <a:t>, ее нужно отпустить. На пару секунд </a:t>
            </a:r>
            <a:r>
              <a:rPr lang="ru-RU" dirty="0" smtClean="0"/>
              <a:t>разжать </a:t>
            </a:r>
            <a:r>
              <a:rPr lang="ru-RU" dirty="0"/>
              <a:t>пальцы — палка окажется в свободном полете </a:t>
            </a:r>
            <a:r>
              <a:rPr lang="ru-RU" dirty="0" smtClean="0"/>
              <a:t>позади, </a:t>
            </a:r>
            <a:r>
              <a:rPr lang="ru-RU" dirty="0"/>
              <a:t>держась на креплении. Потом </a:t>
            </a:r>
            <a:r>
              <a:rPr lang="ru-RU" dirty="0" smtClean="0"/>
              <a:t>она вновь подхватывается и подтягивается </a:t>
            </a:r>
            <a:r>
              <a:rPr lang="ru-RU" dirty="0"/>
              <a:t>вперед. </a:t>
            </a:r>
          </a:p>
        </p:txBody>
      </p:sp>
      <p:pic>
        <p:nvPicPr>
          <p:cNvPr id="11274" name="Picture 10" descr="walker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75" y="4292600"/>
            <a:ext cx="20161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н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04664"/>
            <a:ext cx="3743325" cy="285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4" descr="HYlkflQWWmw"/>
          <p:cNvPicPr>
            <a:picLocks noChangeAspect="1" noChangeArrowheads="1"/>
          </p:cNvPicPr>
          <p:nvPr/>
        </p:nvPicPr>
        <p:blipFill>
          <a:blip r:embed="rId4" cstate="print"/>
          <a:srcRect r="72964"/>
          <a:stretch>
            <a:fillRect/>
          </a:stretch>
        </p:blipFill>
        <p:spPr bwMode="auto">
          <a:xfrm>
            <a:off x="250825" y="4365625"/>
            <a:ext cx="19081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HYlkflQWWmw"/>
          <p:cNvPicPr>
            <a:picLocks noChangeAspect="1" noChangeArrowheads="1"/>
          </p:cNvPicPr>
          <p:nvPr/>
        </p:nvPicPr>
        <p:blipFill>
          <a:blip r:embed="rId4" cstate="print"/>
          <a:srcRect l="27542" r="37119"/>
          <a:stretch>
            <a:fillRect/>
          </a:stretch>
        </p:blipFill>
        <p:spPr bwMode="auto">
          <a:xfrm>
            <a:off x="1908175" y="4292600"/>
            <a:ext cx="24939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 descr="HYlkflQWWmw"/>
          <p:cNvPicPr>
            <a:picLocks noChangeAspect="1" noChangeArrowheads="1"/>
          </p:cNvPicPr>
          <p:nvPr/>
        </p:nvPicPr>
        <p:blipFill>
          <a:blip r:embed="rId4" cstate="print"/>
          <a:srcRect l="63271"/>
          <a:stretch>
            <a:fillRect/>
          </a:stretch>
        </p:blipFill>
        <p:spPr bwMode="auto">
          <a:xfrm>
            <a:off x="4427538" y="4292600"/>
            <a:ext cx="25923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4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226" name="Rectangle 22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7" name="Rectangle 23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8" name="Rectangle 24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9" name="Rectangle 25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3924300" y="188913"/>
            <a:ext cx="50419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sz="1600" dirty="0"/>
              <a:t>Первые несколько шагов с палками просто </a:t>
            </a:r>
            <a:r>
              <a:rPr lang="ru-RU" sz="1600" dirty="0" smtClean="0"/>
              <a:t>необходимо волочить их за </a:t>
            </a:r>
            <a:r>
              <a:rPr lang="ru-RU" sz="1600" dirty="0"/>
              <a:t>собой. </a:t>
            </a:r>
            <a:r>
              <a:rPr lang="ru-RU" sz="1600" dirty="0" smtClean="0"/>
              <a:t>Стопы ставятся мягко, </a:t>
            </a:r>
            <a:r>
              <a:rPr lang="ru-RU" sz="1600" dirty="0"/>
              <a:t>перекатывая как колесо машины, с пятки до подушечек под пальцами.</a:t>
            </a:r>
          </a:p>
          <a:p>
            <a:pPr algn="just"/>
            <a:r>
              <a:rPr lang="ru-RU" sz="1600" dirty="0" smtClean="0"/>
              <a:t>Людям свойственно помогать </a:t>
            </a:r>
            <a:r>
              <a:rPr lang="ru-RU" sz="1600" dirty="0"/>
              <a:t>себе при ходьбе руками, поэтому руки сами включатся в работу. Не выносите их вертикально перед собой, а держите под углом близко к телу, касаясь острием земли где-то на уровне пятки. На палки не просто переносят часть веса, ими еще и толкаться нужно.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UtO1iJGauu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4032448" cy="411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5" name="Group 1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47" name="Rectangle 13"/>
            <p:cNvSpPr>
              <a:spLocks noChangeArrowheads="1"/>
            </p:cNvSpPr>
            <p:nvPr/>
          </p:nvSpPr>
          <p:spPr bwMode="auto">
            <a:xfrm>
              <a:off x="5647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8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113" cy="43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49" name="Rectangle 15"/>
            <p:cNvSpPr>
              <a:spLocks noChangeArrowheads="1"/>
            </p:cNvSpPr>
            <p:nvPr/>
          </p:nvSpPr>
          <p:spPr bwMode="auto">
            <a:xfrm>
              <a:off x="113" y="0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0" name="Rectangle 16"/>
            <p:cNvSpPr>
              <a:spLocks noChangeArrowheads="1"/>
            </p:cNvSpPr>
            <p:nvPr/>
          </p:nvSpPr>
          <p:spPr bwMode="auto">
            <a:xfrm>
              <a:off x="113" y="4201"/>
              <a:ext cx="5534" cy="119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4427538" y="476250"/>
            <a:ext cx="4319587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ru-RU" b="1" dirty="0" smtClean="0"/>
              <a:t>Уличные тренажеры </a:t>
            </a:r>
            <a:r>
              <a:rPr lang="ru-RU" dirty="0" smtClean="0"/>
              <a:t>– это набирающая популярность тенденция, которая очень полюбилась людям, ведущим активный образ жизни и проживающим в городских условиях. 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Тренировки на улице дают двойную пользу, так как физические нагрузки происходят на свежем воздухе, что придает не только большего эффекта, но и делает упражнения более комфортными.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3789040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dirty="0"/>
              <a:t>Организация и проведение доступных мероприятий по физическому   оздоровлению на открытом воздухе  будет способствовать оздоровлению организма, бороться с психологическими жизненными </a:t>
            </a:r>
            <a:r>
              <a:rPr lang="ru-RU" dirty="0" smtClean="0"/>
              <a:t>трудностями, особенно среди людей старшего </a:t>
            </a:r>
            <a:r>
              <a:rPr lang="ru-RU" dirty="0" smtClean="0"/>
              <a:t>поколения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0252" name="Picture 12" descr="C:\Users\NBulkin\Desktop\ФОТКИ ХОДЬБА\th-1113959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21088"/>
            <a:ext cx="3816424" cy="2391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502</TotalTime>
  <Words>1095</Words>
  <Application>Microsoft Office PowerPoint</Application>
  <PresentationFormat>Экран (4:3)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NBulkin</cp:lastModifiedBy>
  <cp:revision>29</cp:revision>
  <dcterms:created xsi:type="dcterms:W3CDTF">2012-06-17T07:02:22Z</dcterms:created>
  <dcterms:modified xsi:type="dcterms:W3CDTF">2023-04-26T13:01:30Z</dcterms:modified>
</cp:coreProperties>
</file>