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8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43748168" val="1068" revOS="4"/>
      <pr:smFileRevision xmlns:pr="smNativeData" xmlns="smNativeData" dt="1743748168" val="101"/>
      <pr:guideOptions xmlns:pr="smNativeData" xmlns="smNativeData" dt="1743748168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Grid="0" snapToObjects="1" showGuides="1">
      <p:cViewPr varScale="1">
        <p:scale>
          <a:sx n="70" d="100"/>
          <a:sy n="70" d="100"/>
        </p:scale>
        <p:origin x="384" y="356"/>
      </p:cViewPr>
      <p:guideLst x="0" y="0"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5" d="100"/>
        <a:sy n="15" d="100"/>
      </p:scale>
      <p:origin x="0" y="0"/>
    </p:cViewPr>
  </p:sorterViewPr>
  <p:notesViewPr>
    <p:cSldViewPr snapToGrid="0" snapToObjects="1" showGuides="1">
      <p:cViewPr>
        <p:scale>
          <a:sx n="70" d="100"/>
          <a:sy n="70" d="100"/>
        </p:scale>
        <p:origin x="384" y="356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OgGAACgQQAAmBUAABAAAAAmAAAACAAAAIGAAAAAAAAA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ctr">
              <a:defRPr lang="en-us" sz="60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rPr lang="en-gb" cap="none"/>
              <a:t>Click to edit Master title style</a:t>
            </a:r>
            <a:endParaRPr lang="en-gb" cap="none"/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CkWAACgQQAAWCAAABAAAAAmAAAACAAAAAGAAAAAAAAA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lang="en-us" sz="2400" cap="none"/>
            </a:lvl1pPr>
            <a:lvl2pPr marL="457200" indent="0" algn="ctr">
              <a:buNone/>
              <a:defRPr lang="en-us" sz="2000" cap="none"/>
            </a:lvl2pPr>
            <a:lvl3pPr marL="914400" indent="0" algn="ctr">
              <a:buNone/>
              <a:defRPr lang="en-us" sz="1800" cap="none"/>
            </a:lvl3pPr>
            <a:lvl4pPr marL="1371600" indent="0" algn="ctr">
              <a:buNone/>
              <a:defRPr lang="en-us" sz="1600" cap="none"/>
            </a:lvl4pPr>
            <a:lvl5pPr marL="1828800" indent="0" algn="ctr">
              <a:buNone/>
              <a:defRPr lang="en-us" sz="1600" cap="none"/>
            </a:lvl5pPr>
            <a:lvl6pPr marL="2286000" indent="0" algn="ctr">
              <a:buNone/>
              <a:defRPr lang="en-us" sz="1600" cap="none"/>
            </a:lvl6pPr>
            <a:lvl7pPr marL="2743200" indent="0" algn="ctr">
              <a:buNone/>
              <a:defRPr lang="en-us" sz="1600" cap="none"/>
            </a:lvl7pPr>
            <a:lvl8pPr marL="3200400" indent="0" algn="ctr">
              <a:buNone/>
              <a:defRPr lang="en-us" sz="1600" cap="none"/>
            </a:lvl8pPr>
            <a:lvl9pPr marL="3657600" indent="0" algn="ctr">
              <a:buNone/>
              <a:defRPr lang="en-us" sz="1600" cap="none"/>
            </a:lvl9pPr>
          </a:lstStyle>
          <a:p>
            <a:pPr>
              <a:defRPr lang="en-us"/>
            </a:pPr>
            <a:r>
              <a:rPr lang="en-gb" cap="none"/>
              <a:t>Click to edit Master subtitle style</a:t>
            </a:r>
            <a:endParaRPr lang="en-gb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9C6D7581-CF71-3883-3FD5-39D63B9BC96C}" type="datetime1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9C6D1882-CC71-38EE-3FD5-3ABB569BC96F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rPr lang="en-gb" cap="none"/>
              <a:t>Click to edit Master title style</a:t>
            </a:r>
            <a:endParaRPr lang="en-gb" cap="none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DYRQAAACY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  <a:p>
            <a:pPr lvl="1">
              <a:defRPr lang="en-us"/>
            </a:pPr>
            <a:r>
              <a:rPr lang="en-gb" cap="none"/>
              <a:t>Second level</a:t>
            </a:r>
            <a:endParaRPr lang="en-gb" cap="none"/>
          </a:p>
          <a:p>
            <a:pPr lvl="2">
              <a:defRPr lang="en-us"/>
            </a:pPr>
            <a:r>
              <a:rPr lang="en-gb" cap="none"/>
              <a:t>Third level</a:t>
            </a:r>
            <a:endParaRPr lang="en-gb" cap="none"/>
          </a:p>
          <a:p>
            <a:pPr lvl="3">
              <a:defRPr lang="en-us"/>
            </a:pPr>
            <a:r>
              <a:rPr lang="en-gb" cap="none"/>
              <a:t>Fourth level</a:t>
            </a:r>
            <a:endParaRPr lang="en-gb" cap="none"/>
          </a:p>
          <a:p>
            <a:pPr lvl="4">
              <a:defRPr lang="en-us"/>
            </a:pPr>
            <a:r>
              <a:rPr lang="en-gb" cap="none"/>
              <a:t>Fifth level</a:t>
            </a:r>
            <a:endParaRPr lang="en-gb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9C6D1D1C-5271-38EB-3FD5-A4BE539BC9F1}" type="datetime1">
              <a:t>26.03.2025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9C6D6729-6771-3891-3FD5-91C4299BC9C4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DUAAD8CAADYRQAAACYAABAAAAAmAAAACAAAAAMAAAAAAAAA"/>
              </a:ext>
            </a:extLst>
          </p:cNvSpPr>
          <p:nvPr>
            <p:ph type="title"/>
          </p:nvPr>
        </p:nvSpPr>
        <p:spPr>
          <a:xfrm>
            <a:off x="8724900" y="365125"/>
            <a:ext cx="2628900" cy="581215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en-gb" cap="none"/>
              <a:t>Click to edit Master title style</a:t>
            </a:r>
            <a:endParaRPr lang="en-gb" cap="none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C8NAAAACYAABAAAAAmAAAACAAAAAMAAAAAAAAA"/>
              </a:ext>
            </a:extLst>
          </p:cNvSpPr>
          <p:nvPr>
            <p:ph idx="1"/>
          </p:nvPr>
        </p:nvSpPr>
        <p:spPr>
          <a:xfrm>
            <a:off x="838200" y="365125"/>
            <a:ext cx="7734300" cy="581215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  <a:p>
            <a:pPr lvl="1">
              <a:defRPr lang="en-us"/>
            </a:pPr>
            <a:r>
              <a:rPr lang="en-gb" cap="none"/>
              <a:t>Second level</a:t>
            </a:r>
            <a:endParaRPr lang="en-gb" cap="none"/>
          </a:p>
          <a:p>
            <a:pPr lvl="2">
              <a:defRPr lang="en-us"/>
            </a:pPr>
            <a:r>
              <a:rPr lang="en-gb" cap="none"/>
              <a:t>Third level</a:t>
            </a:r>
            <a:endParaRPr lang="en-gb" cap="none"/>
          </a:p>
          <a:p>
            <a:pPr lvl="3">
              <a:defRPr lang="en-us"/>
            </a:pPr>
            <a:r>
              <a:rPr lang="en-gb" cap="none"/>
              <a:t>Fourth level</a:t>
            </a:r>
            <a:endParaRPr lang="en-gb" cap="none"/>
          </a:p>
          <a:p>
            <a:pPr lvl="4">
              <a:defRPr lang="en-us"/>
            </a:pPr>
            <a:r>
              <a:rPr lang="en-gb" cap="none"/>
              <a:t>Fifth level</a:t>
            </a:r>
            <a:endParaRPr lang="en-gb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9C6D2923-6D71-38DF-3FD5-9B8A679BC9CE}" type="datetime1">
              <a:t>26.03.2025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9C6D72B6-F871-3884-3FD5-0ED13C9BC95B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9yZ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rPr lang="en-gb" cap="none"/>
              <a:t>Click to edit Master title style</a:t>
            </a:r>
            <a:endParaRPr lang="en-gb" cap="none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DYRQAAACY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  <a:p>
            <a:pPr lvl="1">
              <a:defRPr lang="en-us"/>
            </a:pPr>
            <a:r>
              <a:rPr lang="en-gb" cap="none"/>
              <a:t>Second level</a:t>
            </a:r>
            <a:endParaRPr lang="en-gb" cap="none"/>
          </a:p>
          <a:p>
            <a:pPr lvl="2">
              <a:defRPr lang="en-us"/>
            </a:pPr>
            <a:r>
              <a:rPr lang="en-gb" cap="none"/>
              <a:t>Third level</a:t>
            </a:r>
            <a:endParaRPr lang="en-gb" cap="none"/>
          </a:p>
          <a:p>
            <a:pPr lvl="3">
              <a:defRPr lang="en-us"/>
            </a:pPr>
            <a:r>
              <a:rPr lang="en-gb" cap="none"/>
              <a:t>Fourth level</a:t>
            </a:r>
            <a:endParaRPr lang="en-gb" cap="none"/>
          </a:p>
          <a:p>
            <a:pPr lvl="4">
              <a:defRPr lang="en-us"/>
            </a:pPr>
            <a:r>
              <a:rPr lang="en-gb" cap="none"/>
              <a:t>Fifth level</a:t>
            </a:r>
            <a:endParaRPr lang="en-gb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9C6D558F-C171-38A3-3FD5-37F61B9BC962}" type="datetime1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9C6D71E4-AA71-3887-3FD5-5CD23F9BC909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IUKAADORQAAERwAABAAAAAmAAAACAAAAIGAAAAAAAAA"/>
              </a:ext>
            </a:extLst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60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rPr lang="en-gb" cap="none"/>
              <a:t>Click to edit Master title style</a:t>
            </a:r>
            <a:endParaRPr lang="en-gb" cap="none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DwcAADORQAAdiUAABAAAAAmAAAACAAAAAGAAAAAAAAA"/>
              </a:ext>
            </a:extLst>
          </p:cNvSpPr>
          <p:nvPr>
            <p:ph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lang="en-us" sz="2400" cap="none">
                <a:solidFill>
                  <a:srgbClr val="8C8C8C"/>
                </a:solidFill>
              </a:defRPr>
            </a:lvl1pPr>
            <a:lvl2pPr marL="457200" indent="0">
              <a:buNone/>
              <a:defRPr lang="en-us" sz="2000" cap="none">
                <a:solidFill>
                  <a:srgbClr val="8C8C8C"/>
                </a:solidFill>
              </a:defRPr>
            </a:lvl2pPr>
            <a:lvl3pPr marL="914400" indent="0">
              <a:buNone/>
              <a:defRPr lang="en-us" sz="1800" cap="none">
                <a:solidFill>
                  <a:srgbClr val="8C8C8C"/>
                </a:solidFill>
              </a:defRPr>
            </a:lvl3pPr>
            <a:lvl4pPr marL="1371600" indent="0">
              <a:buNone/>
              <a:defRPr lang="en-us" sz="1600" cap="none">
                <a:solidFill>
                  <a:srgbClr val="8C8C8C"/>
                </a:solidFill>
              </a:defRPr>
            </a:lvl4pPr>
            <a:lvl5pPr marL="1828800" indent="0">
              <a:buNone/>
              <a:defRPr lang="en-us" sz="1600" cap="none">
                <a:solidFill>
                  <a:srgbClr val="8C8C8C"/>
                </a:solidFill>
              </a:defRPr>
            </a:lvl5pPr>
            <a:lvl6pPr marL="2286000" indent="0">
              <a:buNone/>
              <a:defRPr lang="en-us" sz="1600" cap="none">
                <a:solidFill>
                  <a:srgbClr val="8C8C8C"/>
                </a:solidFill>
              </a:defRPr>
            </a:lvl6pPr>
            <a:lvl7pPr marL="2743200" indent="0">
              <a:buNone/>
              <a:defRPr lang="en-us" sz="1600" cap="none">
                <a:solidFill>
                  <a:srgbClr val="8C8C8C"/>
                </a:solidFill>
              </a:defRPr>
            </a:lvl7pPr>
            <a:lvl8pPr marL="3200400" indent="0">
              <a:buNone/>
              <a:defRPr lang="en-us" sz="1600" cap="none">
                <a:solidFill>
                  <a:srgbClr val="8C8C8C"/>
                </a:solidFill>
              </a:defRPr>
            </a:lvl8pPr>
            <a:lvl9pPr marL="3657600" indent="0">
              <a:buNone/>
              <a:defRPr lang="en-us" sz="1600" cap="none">
                <a:solidFill>
                  <a:srgbClr val="8C8C8C"/>
                </a:solidFill>
              </a:defRPr>
            </a:lvl9pPr>
          </a:lstStyle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9C6D5750-1E71-38A1-3FD5-E8F4199BC9BD}" type="datetime1">
              <a:t>26.03.2025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9C6D33C0-8E71-38C5-3FD5-78907D9BC92D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rPr lang="en-gb" cap="none"/>
              <a:t>Click to edit Master title style</a:t>
            </a:r>
            <a:endParaRPr lang="en-gb" cap="none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AIJQAAACYAABAAAAAmAAAACAAAAAEAAAAAAAAA"/>
              </a:ext>
            </a:extLst>
          </p:cNvSpPr>
          <p:nvPr>
            <p:ph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  <a:p>
            <a:pPr lvl="1">
              <a:defRPr lang="en-us"/>
            </a:pPr>
            <a:r>
              <a:rPr lang="en-gb" cap="none"/>
              <a:t>Second level</a:t>
            </a:r>
            <a:endParaRPr lang="en-gb" cap="none"/>
          </a:p>
          <a:p>
            <a:pPr lvl="2">
              <a:defRPr lang="en-us"/>
            </a:pPr>
            <a:r>
              <a:rPr lang="en-gb" cap="none"/>
              <a:t>Third level</a:t>
            </a:r>
            <a:endParaRPr lang="en-gb" cap="none"/>
          </a:p>
          <a:p>
            <a:pPr lvl="3">
              <a:defRPr lang="en-us"/>
            </a:pPr>
            <a:r>
              <a:rPr lang="en-gb" cap="none"/>
              <a:t>Fourth level</a:t>
            </a:r>
            <a:endParaRPr lang="en-gb" cap="none"/>
          </a:p>
          <a:p>
            <a:pPr lvl="4">
              <a:defRPr lang="en-us"/>
            </a:pPr>
            <a:r>
              <a:rPr lang="en-gb" cap="none"/>
              <a:t>Fifth level</a:t>
            </a:r>
            <a:endParaRPr lang="en-gb" cap="none"/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DsLAADYRQAAACYAABAAAAAmAAAACAAAAAEAAAAAAAAA"/>
              </a:ext>
            </a:extLst>
          </p:cNvSpPr>
          <p:nvPr>
            <p:ph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  <a:p>
            <a:pPr lvl="1">
              <a:defRPr lang="en-us"/>
            </a:pPr>
            <a:r>
              <a:rPr lang="en-gb" cap="none"/>
              <a:t>Second level</a:t>
            </a:r>
            <a:endParaRPr lang="en-gb" cap="none"/>
          </a:p>
          <a:p>
            <a:pPr lvl="2">
              <a:defRPr lang="en-us"/>
            </a:pPr>
            <a:r>
              <a:rPr lang="en-gb" cap="none"/>
              <a:t>Third level</a:t>
            </a:r>
            <a:endParaRPr lang="en-gb" cap="none"/>
          </a:p>
          <a:p>
            <a:pPr lvl="3">
              <a:defRPr lang="en-us"/>
            </a:pPr>
            <a:r>
              <a:rPr lang="en-gb" cap="none"/>
              <a:t>Fourth level</a:t>
            </a:r>
            <a:endParaRPr lang="en-gb" cap="none"/>
          </a:p>
          <a:p>
            <a:pPr lvl="4">
              <a:defRPr lang="en-us"/>
            </a:pPr>
            <a:r>
              <a:rPr lang="en-gb" cap="none"/>
              <a:t>Fifth level</a:t>
            </a:r>
            <a:endParaRPr lang="en-gb" cap="none"/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9yZ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9C6D2804-4A71-38DE-3FD5-BC8B669BC9E9}" type="datetime1">
              <a:t>26.03.2025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9yZ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9C6D54D0-9E71-38A2-3FD5-68F71A9BC93D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D8CAADbRQAAZwoAABAAAAAmAAAACAAAAAEAAAAAAAAA"/>
              </a:ext>
            </a:extLst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pPr>
              <a:defRPr lang="en-us"/>
            </a:pPr>
            <a:r>
              <a:rPr lang="en-gb" cap="none"/>
              <a:t>Click to edit Master title style</a:t>
            </a:r>
            <a:endParaRPr lang="en-gb" cap="none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FgKAADlJAAAaQ8AABAAAAAmAAAACAAAAIGAAAAAAAAA"/>
              </a:ext>
            </a:extLst>
          </p:cNvSpPr>
          <p:nvPr>
            <p:ph idx="1"/>
          </p:nvPr>
        </p:nvSpPr>
        <p:spPr>
          <a:xfrm>
            <a:off x="840105" y="1681480"/>
            <a:ext cx="5157470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 cap="none"/>
            </a:lvl1pPr>
            <a:lvl2pPr marL="457200" indent="0">
              <a:buNone/>
              <a:defRPr lang="en-us" sz="2000" b="1" cap="none"/>
            </a:lvl2pPr>
            <a:lvl3pPr marL="914400" indent="0">
              <a:buNone/>
              <a:defRPr lang="en-us" sz="1800" b="1" cap="none"/>
            </a:lvl3pPr>
            <a:lvl4pPr marL="1371600" indent="0">
              <a:buNone/>
              <a:defRPr lang="en-us" sz="1600" b="1" cap="none"/>
            </a:lvl4pPr>
            <a:lvl5pPr marL="1828800" indent="0">
              <a:buNone/>
              <a:defRPr lang="en-us" sz="1600" b="1" cap="none"/>
            </a:lvl5pPr>
            <a:lvl6pPr marL="2286000" indent="0">
              <a:buNone/>
              <a:defRPr lang="en-us" sz="1600" b="1" cap="none"/>
            </a:lvl6pPr>
            <a:lvl7pPr marL="2743200" indent="0">
              <a:buNone/>
              <a:defRPr lang="en-us" sz="1600" b="1" cap="none"/>
            </a:lvl7pPr>
            <a:lvl8pPr marL="3200400" indent="0">
              <a:buNone/>
              <a:defRPr lang="en-us" sz="1600" b="1" cap="none"/>
            </a:lvl8pPr>
            <a:lvl9pPr marL="3657600" indent="0">
              <a:buNone/>
              <a:defRPr lang="en-us" sz="1600" b="1" cap="none"/>
            </a:lvl9pPr>
          </a:lstStyle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GkPAADlJAAAFCYAABAAAAAmAAAACAAAAAEAAAAAAAAA"/>
              </a:ext>
            </a:extLst>
          </p:cNvSpPr>
          <p:nvPr>
            <p:ph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  <a:p>
            <a:pPr lvl="1">
              <a:defRPr lang="en-us"/>
            </a:pPr>
            <a:r>
              <a:rPr lang="en-gb" cap="none"/>
              <a:t>Second level</a:t>
            </a:r>
            <a:endParaRPr lang="en-gb" cap="none"/>
          </a:p>
          <a:p>
            <a:pPr lvl="2">
              <a:defRPr lang="en-us"/>
            </a:pPr>
            <a:r>
              <a:rPr lang="en-gb" cap="none"/>
              <a:t>Third level</a:t>
            </a:r>
            <a:endParaRPr lang="en-gb" cap="none"/>
          </a:p>
          <a:p>
            <a:pPr lvl="3">
              <a:defRPr lang="en-us"/>
            </a:pPr>
            <a:r>
              <a:rPr lang="en-gb" cap="none"/>
              <a:t>Fourth level</a:t>
            </a:r>
            <a:endParaRPr lang="en-gb" cap="none"/>
          </a:p>
          <a:p>
            <a:pPr lvl="4">
              <a:defRPr lang="en-us"/>
            </a:pPr>
            <a:r>
              <a:rPr lang="en-gb" cap="none"/>
              <a:t>Fifth level</a:t>
            </a:r>
            <a:endParaRPr lang="en-gb" cap="none"/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FgKAADbRQAAaQ8AABAAAAAmAAAACAAAAIGAAAAAAAAA"/>
              </a:ext>
            </a:extLst>
          </p:cNvSpPr>
          <p:nvPr>
            <p:ph idx="3"/>
          </p:nvPr>
        </p:nvSpPr>
        <p:spPr>
          <a:xfrm>
            <a:off x="6172200" y="1681480"/>
            <a:ext cx="5183505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 cap="none"/>
            </a:lvl1pPr>
            <a:lvl2pPr marL="457200" indent="0">
              <a:buNone/>
              <a:defRPr lang="en-us" sz="2000" b="1" cap="none"/>
            </a:lvl2pPr>
            <a:lvl3pPr marL="914400" indent="0">
              <a:buNone/>
              <a:defRPr lang="en-us" sz="1800" b="1" cap="none"/>
            </a:lvl3pPr>
            <a:lvl4pPr marL="1371600" indent="0">
              <a:buNone/>
              <a:defRPr lang="en-us" sz="1600" b="1" cap="none"/>
            </a:lvl4pPr>
            <a:lvl5pPr marL="1828800" indent="0">
              <a:buNone/>
              <a:defRPr lang="en-us" sz="1600" b="1" cap="none"/>
            </a:lvl5pPr>
            <a:lvl6pPr marL="2286000" indent="0">
              <a:buNone/>
              <a:defRPr lang="en-us" sz="1600" b="1" cap="none"/>
            </a:lvl6pPr>
            <a:lvl7pPr marL="2743200" indent="0">
              <a:buNone/>
              <a:defRPr lang="en-us" sz="1600" b="1" cap="none"/>
            </a:lvl7pPr>
            <a:lvl8pPr marL="3200400" indent="0">
              <a:buNone/>
              <a:defRPr lang="en-us" sz="1600" b="1" cap="none"/>
            </a:lvl8pPr>
            <a:lvl9pPr marL="3657600" indent="0">
              <a:buNone/>
              <a:defRPr lang="en-us" sz="1600" b="1" cap="none"/>
            </a:lvl9pPr>
          </a:lstStyle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GkPAADbRQAAFCYAABAAAAAmAAAACAAAAAEAAAAAAAAA"/>
              </a:ext>
            </a:extLst>
          </p:cNvSpPr>
          <p:nvPr>
            <p:ph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  <a:p>
            <a:pPr lvl="1">
              <a:defRPr lang="en-us"/>
            </a:pPr>
            <a:r>
              <a:rPr lang="en-gb" cap="none"/>
              <a:t>Second level</a:t>
            </a:r>
            <a:endParaRPr lang="en-gb" cap="none"/>
          </a:p>
          <a:p>
            <a:pPr lvl="2">
              <a:defRPr lang="en-us"/>
            </a:pPr>
            <a:r>
              <a:rPr lang="en-gb" cap="none"/>
              <a:t>Third level</a:t>
            </a:r>
            <a:endParaRPr lang="en-gb" cap="none"/>
          </a:p>
          <a:p>
            <a:pPr lvl="3">
              <a:defRPr lang="en-us"/>
            </a:pPr>
            <a:r>
              <a:rPr lang="en-gb" cap="none"/>
              <a:t>Fourth level</a:t>
            </a:r>
            <a:endParaRPr lang="en-gb" cap="none"/>
          </a:p>
          <a:p>
            <a:pPr lvl="4">
              <a:defRPr lang="en-us"/>
            </a:pPr>
            <a:r>
              <a:rPr lang="en-gb" cap="none"/>
              <a:t>Fifth level</a:t>
            </a:r>
            <a:endParaRPr lang="en-gb" cap="none"/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9C6D230A-4471-38D5-3FD5-B2806D9BC9E7}" type="datetime1">
              <a:t>26.03.2025</a:t>
            </a:fld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9C6D355F-1171-38C3-3FD5-E7967B9BC9B2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rPr lang="en-gb" cap="none"/>
              <a:t>Click to edit Master title style</a:t>
            </a:r>
            <a:endParaRPr lang="en-gb" cap="none"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9C6D1015-5B71-38E6-3FD5-ADB35E9BC9F8}" type="datetime1">
              <a:t>26.03.2025</a:t>
            </a:fld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9C6D1B29-6771-38ED-3FD5-91B8559BC9C4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9C6D48DB-9571-38BE-3FD5-63EB069BC936}" type="datetime1">
              <a:t>26.03.2025</a:t>
            </a:fld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9C6D6847-0971-389E-3FD5-FFCB269BC9AA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IGA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3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rPr lang="en-gb" cap="none"/>
              <a:t>Click to edit Master title style</a:t>
            </a:r>
            <a:endParaRPr lang="en-gb" cap="none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AAAAAAAAA"/>
              </a:ext>
            </a:extLst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lang="en-us" sz="3200" cap="none"/>
            </a:lvl1pPr>
            <a:lvl2pPr>
              <a:defRPr lang="en-us" sz="2800" cap="none"/>
            </a:lvl2pPr>
            <a:lvl3pPr>
              <a:defRPr lang="en-us" sz="2400" cap="none"/>
            </a:lvl3pPr>
            <a:lvl4pPr>
              <a:defRPr lang="en-us" sz="2000" cap="none"/>
            </a:lvl4pPr>
            <a:lvl5pPr>
              <a:defRPr lang="en-us" sz="2000" cap="none"/>
            </a:lvl5pPr>
            <a:lvl6pPr>
              <a:defRPr lang="en-us" sz="2000" cap="none"/>
            </a:lvl6pPr>
            <a:lvl7pPr>
              <a:defRPr lang="en-us" sz="2000" cap="none"/>
            </a:lvl7pPr>
            <a:lvl8pPr>
              <a:defRPr lang="en-us" sz="2000" cap="none"/>
            </a:lvl8pPr>
            <a:lvl9pPr>
              <a:defRPr lang="en-us" sz="2000" cap="none"/>
            </a:lvl9pPr>
          </a:lstStyle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  <a:p>
            <a:pPr lvl="1">
              <a:defRPr lang="en-us"/>
            </a:pPr>
            <a:r>
              <a:rPr lang="en-gb" cap="none"/>
              <a:t>Second level</a:t>
            </a:r>
            <a:endParaRPr lang="en-gb" cap="none"/>
          </a:p>
          <a:p>
            <a:pPr lvl="2">
              <a:defRPr lang="en-us"/>
            </a:pPr>
            <a:r>
              <a:rPr lang="en-gb" cap="none"/>
              <a:t>Third level</a:t>
            </a:r>
            <a:endParaRPr lang="en-gb" cap="none"/>
          </a:p>
          <a:p>
            <a:pPr lvl="3">
              <a:defRPr lang="en-us"/>
            </a:pPr>
            <a:r>
              <a:rPr lang="en-gb" cap="none"/>
              <a:t>Fourth level</a:t>
            </a:r>
            <a:endParaRPr lang="en-gb" cap="none"/>
          </a:p>
          <a:p>
            <a:pPr lvl="4">
              <a:defRPr lang="en-us"/>
            </a:pPr>
            <a:r>
              <a:rPr lang="en-gb" cap="none"/>
              <a:t>Fifth level</a:t>
            </a:r>
            <a:endParaRPr lang="en-gb" cap="none"/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en-us" sz="1600" cap="none"/>
            </a:lvl1pPr>
            <a:lvl2pPr marL="457200" indent="0">
              <a:buNone/>
              <a:defRPr lang="en-us" sz="1400" cap="none"/>
            </a:lvl2pPr>
            <a:lvl3pPr marL="914400" indent="0">
              <a:buNone/>
              <a:defRPr lang="en-us" sz="1200" cap="none"/>
            </a:lvl3pPr>
            <a:lvl4pPr marL="1371600" indent="0">
              <a:buNone/>
              <a:defRPr lang="en-us" sz="1000" cap="none"/>
            </a:lvl4pPr>
            <a:lvl5pPr marL="1828800" indent="0">
              <a:buNone/>
              <a:defRPr lang="en-us" sz="1000" cap="none"/>
            </a:lvl5pPr>
            <a:lvl6pPr marL="2286000" indent="0">
              <a:buNone/>
              <a:defRPr lang="en-us" sz="1000" cap="none"/>
            </a:lvl6pPr>
            <a:lvl7pPr marL="2743200" indent="0">
              <a:buNone/>
              <a:defRPr lang="en-us" sz="1000" cap="none"/>
            </a:lvl7pPr>
            <a:lvl8pPr marL="3200400" indent="0">
              <a:buNone/>
              <a:defRPr lang="en-us" sz="1000" cap="none"/>
            </a:lvl8pPr>
            <a:lvl9pPr marL="3657600" indent="0">
              <a:buNone/>
              <a:defRPr lang="en-us" sz="1000" cap="none"/>
            </a:lvl9pPr>
          </a:lstStyle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9C6D108B-C571-38E6-3FD5-33B35E9BC966}" type="datetime1">
              <a:t>26.03.2025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9C6D1D79-3771-38EB-3FD5-C1BE539BC994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IGA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3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rPr lang="en-gb" cap="none"/>
              <a:t>Click to edit Master title style</a:t>
            </a:r>
            <a:endParaRPr lang="en-gb" cap="none"/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AAAAAAAAA"/>
              </a:ext>
            </a:extLst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 marL="0" indent="0">
              <a:buNone/>
              <a:defRPr lang="en-us" sz="3200" cap="none"/>
            </a:lvl1pPr>
            <a:lvl2pPr marL="457200" indent="0">
              <a:buNone/>
              <a:defRPr lang="en-us" sz="2800" cap="none"/>
            </a:lvl2pPr>
            <a:lvl3pPr marL="914400" indent="0">
              <a:buNone/>
              <a:defRPr lang="en-us" sz="2400" cap="none"/>
            </a:lvl3pPr>
            <a:lvl4pPr marL="1371600" indent="0">
              <a:buNone/>
              <a:defRPr lang="en-us" sz="2000" cap="none"/>
            </a:lvl4pPr>
            <a:lvl5pPr marL="1828800" indent="0">
              <a:buNone/>
              <a:defRPr lang="en-us" sz="2000" cap="none"/>
            </a:lvl5pPr>
            <a:lvl6pPr marL="2286000" indent="0">
              <a:buNone/>
              <a:defRPr lang="en-us" sz="2000" cap="none"/>
            </a:lvl6pPr>
            <a:lvl7pPr marL="2743200" indent="0">
              <a:buNone/>
              <a:defRPr lang="en-us" sz="2000" cap="none"/>
            </a:lvl7pPr>
            <a:lvl8pPr marL="3200400" indent="0">
              <a:buNone/>
              <a:defRPr lang="en-us" sz="2000" cap="none"/>
            </a:lvl8pPr>
            <a:lvl9pPr marL="3657600" indent="0">
              <a:buNone/>
              <a:defRPr lang="en-us" sz="2000" cap="none"/>
            </a:lvl9pPr>
          </a:lstStyle>
          <a:p>
            <a:pPr>
              <a:defRPr lang="en-us"/>
            </a:pP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en-us" sz="1600" cap="none"/>
            </a:lvl1pPr>
            <a:lvl2pPr marL="457200" indent="0">
              <a:buNone/>
              <a:defRPr lang="en-us" sz="1400" cap="none"/>
            </a:lvl2pPr>
            <a:lvl3pPr marL="914400" indent="0">
              <a:buNone/>
              <a:defRPr lang="en-us" sz="1200" cap="none"/>
            </a:lvl3pPr>
            <a:lvl4pPr marL="1371600" indent="0">
              <a:buNone/>
              <a:defRPr lang="en-us" sz="1000" cap="none"/>
            </a:lvl4pPr>
            <a:lvl5pPr marL="1828800" indent="0">
              <a:buNone/>
              <a:defRPr lang="en-us" sz="1000" cap="none"/>
            </a:lvl5pPr>
            <a:lvl6pPr marL="2286000" indent="0">
              <a:buNone/>
              <a:defRPr lang="en-us" sz="1000" cap="none"/>
            </a:lvl6pPr>
            <a:lvl7pPr marL="2743200" indent="0">
              <a:buNone/>
              <a:defRPr lang="en-us" sz="1000" cap="none"/>
            </a:lvl7pPr>
            <a:lvl8pPr marL="3200400" indent="0">
              <a:buNone/>
              <a:defRPr lang="en-us" sz="1000" cap="none"/>
            </a:lvl8pPr>
            <a:lvl9pPr marL="3657600" indent="0">
              <a:buNone/>
              <a:defRPr lang="en-us" sz="1000" cap="none"/>
            </a:lvl9pPr>
          </a:lstStyle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9C6D2F13-5D71-38D9-3FD5-AB8C619BC9FE}" type="datetime1">
              <a:t>26.03.2025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9C6D5066-2871-38A6-3FD5-DEF31E9BC98B}" type="slidenum">
              <a:t>‹#›</a:t>
            </a:fld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L8vAAAAAAAA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en-gb" cap="none"/>
              <a:t>Click to edit Master title style</a:t>
            </a:r>
            <a:endParaRPr lang="en-gb" cap="none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D8vAAAAAAAA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en-gb" cap="none"/>
              <a:t>Click to edit Master text styles</a:t>
            </a:r>
            <a:endParaRPr lang="en-gb" cap="none"/>
          </a:p>
          <a:p>
            <a:pPr lvl="1">
              <a:defRPr lang="en-us"/>
            </a:pPr>
            <a:r>
              <a:rPr lang="en-gb" cap="none"/>
              <a:t>Second level</a:t>
            </a:r>
            <a:endParaRPr lang="en-gb" cap="none"/>
          </a:p>
          <a:p>
            <a:pPr lvl="2">
              <a:defRPr lang="en-us"/>
            </a:pPr>
            <a:r>
              <a:rPr lang="en-gb" cap="none"/>
              <a:t>Third level</a:t>
            </a:r>
            <a:endParaRPr lang="en-gb" cap="none"/>
          </a:p>
          <a:p>
            <a:pPr lvl="3">
              <a:defRPr lang="en-us"/>
            </a:pPr>
            <a:r>
              <a:rPr lang="en-gb" cap="none"/>
              <a:t>Fourth level</a:t>
            </a:r>
            <a:endParaRPr lang="en-gb" cap="none"/>
          </a:p>
          <a:p>
            <a:pPr lvl="4">
              <a:defRPr lang="en-us"/>
            </a:pPr>
            <a:r>
              <a:rPr lang="en-gb" cap="none"/>
              <a:t>Fifth level</a:t>
            </a:r>
            <a:endParaRPr lang="en-gb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9yZ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L+PAAAAAAAA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en-us" sz="1200" cap="none">
                <a:solidFill>
                  <a:srgbClr val="8C8C8C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9C6D6E41-0F71-3898-3FD5-F9CD209BC9AC}" type="datetime1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L+PAAAAAAAA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en-us" sz="1200" cap="none">
                <a:solidFill>
                  <a:srgbClr val="8C8C8C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="smNativeData" val="SMDATA_15_SHzv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L+PAAAAAAAA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en-us" sz="1200" cap="none">
                <a:solidFill>
                  <a:srgbClr val="8C8C8C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9C6D2EFF-B171-38D8-3FD5-478D609BC912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cap="none" spc="0" baseline="0">
          <a:solidFill>
            <a:schemeClr val="tx1"/>
          </a:solidFill>
          <a:effectLst/>
          <a:latin typeface="Calibri Light" pitchFamily="2" charset="-52"/>
          <a:ea typeface="Calibri Light" pitchFamily="2" charset="-52"/>
          <a:cs typeface="Calibri Light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>
            <a:extLst>
              <a:ext uri="smNativeData">
                <pr:smNativeData xmlns:pr="smNativeData" xmlns="smNativeData" val="SMDATA_15_SHzvZxMAAAAlAAAAZQAAAA0AAAAAkAAAAEgAAACQAAAASAAAAAAAAAABAAAAAAAAAAEAAABQAAAAQ8pPqn06vj8AAAAAAAAAAAAAAAAAAOA/AAAAAAAA4D8AAAAAAADgPwAAAAAAAOA/AAAAAAAA4D8AAAAAAADgPwAAAAAAAOA/AAAAAAAA4D8CAAAAjAAAAAEAAAAAAAAApy6H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HAP///wEAAAAAAAAAAAAAAAAAAAAAAAAAAAAAAAAAAAAAAAAAADJVkQB/f38A5+bmA8zMzADAwP8Af39/AAAAAAAAAAAAAAAAAAAAAAAAAAAAIQAAABgAAAAUAAAAtwIAAAwHAABZSAAAFigAABAAAAAmAAAACAAAAP//////////"/>
              </a:ext>
            </a:extLst>
          </p:cNvSpPr>
          <p:nvPr/>
        </p:nvSpPr>
        <p:spPr>
          <a:xfrm>
            <a:off x="441325" y="1145540"/>
            <a:ext cx="11319510" cy="5370830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</a:p>
        </p:txBody>
      </p:sp>
      <p:pic>
        <p:nvPicPr>
          <p:cNvPr id="3" name="Picture 5"/>
          <p:cNvPicPr>
            <a:picLocks noChangeAspect="1"/>
            <a:extLst>
              <a:ext uri="smNativeData">
                <pr:smNativeData xmlns:pr="smNativeData" xmlns="smNativeData" val="SMDATA_17_SHzvZ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Eo9AACyAAAAgkcAAAMG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0" y="113030"/>
            <a:ext cx="1661160" cy="8642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7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uAQAAF8LAACAKQAAfBAAABAgAAAmAAAACAAAAP//////////"/>
              </a:ext>
            </a:extLst>
          </p:cNvSpPr>
          <p:nvPr/>
        </p:nvSpPr>
        <p:spPr>
          <a:xfrm>
            <a:off x="767080" y="1848485"/>
            <a:ext cx="5979160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2400" cap="none">
                <a:solidFill>
                  <a:schemeClr val="bg1"/>
                </a:solidFill>
              </a:rPr>
              <a:t>Всероссийский конкурсный отбор проектов </a:t>
            </a:r>
            <a:br/>
            <a:r>
              <a:rPr lang="ru-ru" sz="2400" cap="none">
                <a:solidFill>
                  <a:schemeClr val="bg1"/>
                </a:solidFill>
              </a:rPr>
              <a:t>«Женщины за здоровое общество»</a:t>
            </a:r>
            <a:endParaRPr lang="ru-ru" sz="2400" cap="none">
              <a:solidFill>
                <a:schemeClr val="bg1"/>
              </a:solidFill>
            </a:endParaRPr>
          </a:p>
        </p:txBody>
      </p:sp>
      <p:sp>
        <p:nvSpPr>
          <p:cNvPr id="5" name="TextBox 8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uAQAAPkRAACAJQAAcRsAABAgAAAmAAAACAAAAP//////////"/>
              </a:ext>
            </a:extLst>
          </p:cNvSpPr>
          <p:nvPr/>
        </p:nvSpPr>
        <p:spPr>
          <a:xfrm>
            <a:off x="767080" y="2921635"/>
            <a:ext cx="5328920" cy="1539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5700"/>
              </a:lnSpc>
              <a:defRPr lang="en-us" b="1" cap="none"/>
            </a:pPr>
            <a:r>
              <a:rPr lang="ru-ru" sz="5400" cap="none">
                <a:solidFill>
                  <a:schemeClr val="bg1"/>
                </a:solidFill>
                <a:latin typeface="Playfair Display" pitchFamily="0" charset="0"/>
                <a:ea typeface="Calibri" pitchFamily="2" charset="-52"/>
                <a:cs typeface="Calibri" pitchFamily="2" charset="-52"/>
              </a:rPr>
              <a:t>Поколение </a:t>
            </a:r>
            <a:endParaRPr lang="ru-ru" sz="5400" cap="none">
              <a:solidFill>
                <a:schemeClr val="bg1"/>
              </a:solidFill>
              <a:latin typeface="Playfair Display" pitchFamily="0" charset="0"/>
              <a:ea typeface="Calibri" pitchFamily="2" charset="-52"/>
              <a:cs typeface="Calibri" pitchFamily="2" charset="-52"/>
            </a:endParaRPr>
          </a:p>
          <a:p>
            <a:pPr>
              <a:lnSpc>
                <a:spcPts val="5700"/>
              </a:lnSpc>
              <a:defRPr lang="en-us" b="1" cap="none"/>
            </a:pPr>
            <a:r>
              <a:rPr lang="ru-ru" sz="5400" cap="none">
                <a:solidFill>
                  <a:schemeClr val="bg1"/>
                </a:solidFill>
                <a:latin typeface="Playfair Display" pitchFamily="0" charset="0"/>
                <a:ea typeface="Calibri" pitchFamily="2" charset="-52"/>
                <a:cs typeface="Calibri" pitchFamily="2" charset="-52"/>
              </a:rPr>
              <a:t>вне возраста</a:t>
            </a:r>
            <a:endParaRPr lang="ru-ru" sz="4800" cap="none">
              <a:solidFill>
                <a:schemeClr val="bg1"/>
              </a:solidFill>
              <a:latin typeface="Playfair Display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6" name="TextBox 9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uAQAAMMhAACFRgAAEyYAABAgAAAmAAAACAAAAP//////////"/>
              </a:ext>
            </a:extLst>
          </p:cNvSpPr>
          <p:nvPr/>
        </p:nvSpPr>
        <p:spPr>
          <a:xfrm>
            <a:off x="767080" y="5488305"/>
            <a:ext cx="10696575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2000" cap="none">
                <a:solidFill>
                  <a:schemeClr val="bg1"/>
                </a:solidFill>
              </a:rPr>
              <a:t>Р</a:t>
            </a:r>
            <a:r>
              <a:rPr lang="ru-ru" sz="1600" cap="none">
                <a:solidFill>
                  <a:schemeClr val="bg1"/>
                </a:solidFill>
              </a:rPr>
              <a:t>уководитель команды: Драчук Татьяна Ивановна, </a:t>
            </a:r>
            <a:br/>
            <a:r>
              <a:rPr lang="ru-ru" sz="1600" cap="none">
                <a:solidFill>
                  <a:schemeClr val="bg1"/>
                </a:solidFill>
              </a:rPr>
              <a:t>Заместитель ректора Университета старшего  поколения Регионального отделения Союза пенсионеров России г. Тюмень </a:t>
            </a:r>
            <a:r>
              <a:rPr lang="ru-ru" sz="2000" cap="none">
                <a:solidFill>
                  <a:schemeClr val="bg1"/>
                </a:solidFill>
              </a:rPr>
              <a:t> </a:t>
            </a:r>
            <a:endParaRPr lang="ru-ru" sz="2000" cap="none">
              <a:solidFill>
                <a:schemeClr val="bg1"/>
              </a:solidFill>
            </a:endParaRPr>
          </a:p>
        </p:txBody>
      </p:sp>
      <p:sp>
        <p:nvSpPr>
          <p:cNvPr id="7" name="TextBox 10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uQQAANQbAAAYLwAAZB8AABAgAAAmAAAACAAAAP//////////"/>
              </a:ext>
            </a:extLst>
          </p:cNvSpPr>
          <p:nvPr/>
        </p:nvSpPr>
        <p:spPr>
          <a:xfrm>
            <a:off x="767715" y="4523740"/>
            <a:ext cx="6887845" cy="579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3200" cap="none">
                <a:solidFill>
                  <a:schemeClr val="bg1"/>
                </a:solidFill>
                <a:latin typeface="Playfair Display" pitchFamily="0" charset="0"/>
                <a:ea typeface="Calibri" pitchFamily="2" charset="-52"/>
                <a:cs typeface="Calibri" pitchFamily="2" charset="-52"/>
              </a:rPr>
              <a:t>Ментальное здоровье женщин 55+</a:t>
            </a:r>
            <a:endParaRPr lang="ru-ru" sz="3200" cap="none">
              <a:solidFill>
                <a:schemeClr val="bg1"/>
              </a:solidFill>
              <a:latin typeface="Playfair Display" pitchFamily="0" charset="0"/>
              <a:ea typeface="Calibri" pitchFamily="2" charset="-52"/>
              <a:cs typeface="Calibri" pitchFamily="2" charset="-52"/>
            </a:endParaRPr>
          </a:p>
        </p:txBody>
      </p:sp>
      <p:pic>
        <p:nvPicPr>
          <p:cNvPr id="8" name="Изображение1"/>
          <p:cNvPicPr>
            <a:picLocks noChangeAspect="1"/>
            <a:extLst>
              <a:ext uri="smNativeData">
                <pr:smNativeData xmlns:pr="smNativeData" xmlns="smNativeData" val="SMDATA_17_SHzvZxMAAAAlAAAAEQAAAC8B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7AGk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KY1AACuCwAAgEQAAF4a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721090" y="1898650"/>
            <a:ext cx="2414270" cy="23876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  <a:extLst>
              <a:ext uri="smNativeData">
                <pr:smNativeData xmlns:pr="smNativeData" xmlns="smNativeData" val="SMDATA_17_SHzvZ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RAAAAOAgAAYUcAANI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0" y="334010"/>
            <a:ext cx="1176655" cy="6121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ounded Rectangle 4"/>
          <p:cNvSpPr>
            <a:extLst>
              <a:ext uri="smNativeData">
                <pr:smNativeData xmlns:pr="smNativeData" xmlns="smNativeData" val="SMDATA_15_SHzvZxMAAAAlAAAAZQAAAA0AAAAAkAAAAEgAAACQAAAASAAAAAAAAAABAAAAAAAAAAEAAABQAAAAWOcYkL3evT8AAAAAAAAAAA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KI2l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KI2lAB/f38A5+bmA8zMzADAwP8Af39/AAAAAAAAAAAAAAAAAAAAAAAAAAAAIQAAABgAAAAUAAAAAQIAAI0BAAD3SQAAfikAABAAAAAmAAAACAAAAP//////////"/>
              </a:ext>
            </a:extLst>
          </p:cNvSpPr>
          <p:nvPr/>
        </p:nvSpPr>
        <p:spPr>
          <a:xfrm>
            <a:off x="325755" y="252095"/>
            <a:ext cx="11697970" cy="6492875"/>
          </a:xfrm>
          <a:prstGeom prst="roundRect">
            <a:avLst>
              <a:gd name="adj" fmla="val 5834"/>
            </a:avLst>
          </a:prstGeom>
          <a:noFill/>
          <a:ln w="19050" cap="flat" cmpd="sng" algn="ctr">
            <a:solidFill>
              <a:srgbClr val="A2369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</a:p>
        </p:txBody>
      </p:sp>
      <p:sp>
        <p:nvSpPr>
          <p:cNvPr id="4" name="TextBox 5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rwMAAJ8DAAAxKAAAfQkAABAgAAAmAAAACAAAAP//////////"/>
              </a:ext>
            </a:extLst>
          </p:cNvSpPr>
          <p:nvPr/>
        </p:nvSpPr>
        <p:spPr>
          <a:xfrm>
            <a:off x="598805" y="588645"/>
            <a:ext cx="5934710" cy="953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Информация о текущем статусе </a:t>
            </a:r>
            <a:br/>
            <a:r>
              <a: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реализации проекта</a:t>
            </a: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Прямоугольник: скругленные углы 21"/>
          <p:cNvSpPr>
            <a:extLst>
              <a:ext uri="smNativeData">
                <pr:smNativeData xmlns:pr="smNativeData" xmlns="smNativeData" val="SMDATA_15_SHzvZxMAAAAlAAAAZQAAAA0AAAAAjQEAAEgAAACQAAAASAAAAAAAAAABAAAAAAAAAAEAAABQAAAA9dvXgXNG1D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rwMAALUKAABRRwAAuiYAABAAAAAmAAAACAAAAP//////////"/>
              </a:ext>
            </a:extLst>
          </p:cNvSpPr>
          <p:nvPr/>
        </p:nvSpPr>
        <p:spPr>
          <a:xfrm>
            <a:off x="598805" y="1740535"/>
            <a:ext cx="10994390" cy="455485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252095" tIns="45720" rIns="91440" bIns="45720" numCol="1" spcCol="215900" anchor="ctr"/>
          <a:lstStyle/>
          <a:p>
            <a:pPr>
              <a:buFont typeface="Wingdings" pitchFamily="2" charset="2"/>
              <a:buChar char=""/>
              <a:defRPr lang="en-us" cap="none">
                <a:solidFill>
                  <a:srgbClr val="FFFFFF"/>
                </a:solidFill>
              </a:defRPr>
            </a:pPr>
            <a:r>
              <a:rPr lang="ru-ru" cap="none"/>
              <a:t> Проект планируется запускать на базе Регионального отделения ООО «Союз пенсионеров России» по Тюенской области (СПР). В настоящее время работает 21 местное отделение организации  в разных населенных пунктах Тюменской области, они объединяют более 4000 человек.</a:t>
            </a:r>
            <a:endParaRPr lang="ru-ru" cap="none"/>
          </a:p>
          <a:p>
            <a:pPr>
              <a:buFont typeface="Wingdings" pitchFamily="2" charset="2"/>
              <a:buChar char=""/>
              <a:defRPr lang="ru-ru" cap="none">
                <a:solidFill>
                  <a:srgbClr val="FFFFFF"/>
                </a:solidFill>
              </a:defRPr>
            </a:pPr>
            <a:r>
              <a:t> Университет старшего поколения СПР г. Тюмени обучает 720 слушателей.</a:t>
            </a:r>
          </a:p>
          <a:p>
            <a:pPr>
              <a:buFont typeface="Wingdings" pitchFamily="2" charset="2"/>
              <a:buChar char=""/>
              <a:defRPr lang="ru-ru" cap="none">
                <a:solidFill>
                  <a:srgbClr val="FFFFFF"/>
                </a:solidFill>
              </a:defRPr>
            </a:pPr>
            <a:r>
              <a:t> Открыто 14 факультетов разного папраления.</a:t>
            </a:r>
          </a:p>
          <a:p>
            <a:pPr>
              <a:buFont typeface="Wingdings" pitchFamily="2" charset="2"/>
              <a:buChar char=""/>
              <a:defRPr lang="ru-ru" cap="none">
                <a:solidFill>
                  <a:srgbClr val="FFFFFF"/>
                </a:solidFill>
              </a:defRPr>
            </a:pPr>
            <a:r>
              <a:t> Преподавательский состав - 16 человек.</a:t>
            </a:r>
          </a:p>
          <a:p>
            <a:pPr>
              <a:buFont typeface="Wingdings" pitchFamily="2" charset="2"/>
              <a:buChar char=""/>
              <a:defRPr lang="ru-ru" cap="none">
                <a:solidFill>
                  <a:srgbClr val="FFFFFF"/>
                </a:solidFill>
              </a:defRPr>
            </a:pPr>
          </a:p>
          <a:p>
            <a:pPr>
              <a:defRPr lang="ru-ru" cap="none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  <a:extLst>
              <a:ext uri="smNativeData">
                <pr:smNativeData xmlns:pr="smNativeData" xmlns="smNativeData" val="SMDATA_17_SHzvZ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RAAAAOAgAAYUcAANI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0" y="334010"/>
            <a:ext cx="1176655" cy="6121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ounded Rectangle 4"/>
          <p:cNvSpPr>
            <a:extLst>
              <a:ext uri="smNativeData">
                <pr:smNativeData xmlns:pr="smNativeData" xmlns="smNativeData" val="SMDATA_15_SHzvZxMAAAAlAAAAZQAAAA0AAAAAkAAAAEgAAACQAAAASAAAAAAAAAABAAAAAAAAAAEAAABQAAAAWOcYkL3evT8AAAAAAAAAAA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KI2l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KI2lAB/f38A5+bmA8zMzADAwP8Af39/AAAAAAAAAAAAAAAAAAAAAAAAAAAAIQAAABgAAAAUAAAAAQIAAI0BAAD3SQAAfikAABAAAAAmAAAACAAAAP//////////"/>
              </a:ext>
            </a:extLst>
          </p:cNvSpPr>
          <p:nvPr/>
        </p:nvSpPr>
        <p:spPr>
          <a:xfrm>
            <a:off x="325755" y="252095"/>
            <a:ext cx="11697970" cy="6492875"/>
          </a:xfrm>
          <a:prstGeom prst="roundRect">
            <a:avLst>
              <a:gd name="adj" fmla="val 5834"/>
            </a:avLst>
          </a:prstGeom>
          <a:noFill/>
          <a:ln w="19050" cap="flat" cmpd="sng" algn="ctr">
            <a:solidFill>
              <a:srgbClr val="A2369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</a:p>
        </p:txBody>
      </p:sp>
      <p:sp>
        <p:nvSpPr>
          <p:cNvPr id="4" name="TextBox 5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rwMAAJ8DAADZJQAA1wYAABAgAAAmAAAACAAAAP//////////"/>
              </a:ext>
            </a:extLst>
          </p:cNvSpPr>
          <p:nvPr/>
        </p:nvSpPr>
        <p:spPr>
          <a:xfrm>
            <a:off x="598805" y="588645"/>
            <a:ext cx="5553710" cy="52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Каналы продвижения проекта</a:t>
            </a: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Прямоугольник: скругленные углы 19"/>
          <p:cNvSpPr>
            <a:extLst>
              <a:ext uri="smNativeData">
                <pr:smNativeData xmlns:pr="smNativeData" xmlns="smNativeData" val="SMDATA_15_SHzvZxMAAAAlAAAAZQAAAA0AAAAAGwEAAEgAAACQAAAASAAAAAAAAAABAAAAAAAAAAEAAABQAAAA9dvXgXNG1D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0gMAALwIAABwEwAAUg8AABAAAAAmAAAACAAAAP//////////"/>
              </a:ext>
            </a:extLst>
          </p:cNvSpPr>
          <p:nvPr/>
        </p:nvSpPr>
        <p:spPr>
          <a:xfrm>
            <a:off x="621030" y="1419860"/>
            <a:ext cx="2538730" cy="107061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179705" tIns="45720" rIns="91440" bIns="45720" numCol="1" spcCol="215900" anchor="ctr"/>
          <a:lstStyle/>
          <a:p>
            <a:pPr>
              <a:defRPr lang="ru-ru" cap="none">
                <a:solidFill>
                  <a:srgbClr val="FFFFFF"/>
                </a:solidFill>
              </a:defRPr>
            </a:pPr>
            <a:r>
              <a:t>https://vk.com/resurs.tyumen</a:t>
            </a:r>
          </a:p>
        </p:txBody>
      </p:sp>
      <p:sp>
        <p:nvSpPr>
          <p:cNvPr id="6" name="Прямоугольник: скругленные углы 20"/>
          <p:cNvSpPr>
            <a:extLst>
              <a:ext uri="smNativeData">
                <pr:smNativeData xmlns:pr="smNativeData" xmlns="smNativeData" val="SMDATA_15_SHzvZxMAAAAlAAAAZQAAAA0AAAAAjQEAAEgAAACQAAAASAAAAAAAAAABAAAAAAAAAAEAAABQAAAA9dvXgXNG1D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OBQAAKsIAABzRwAADg8AABAAAAAmAAAACAAAAP//////////"/>
              </a:ext>
            </a:extLst>
          </p:cNvSpPr>
          <p:nvPr/>
        </p:nvSpPr>
        <p:spPr>
          <a:xfrm>
            <a:off x="3286760" y="1409065"/>
            <a:ext cx="8328025" cy="103822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252095" tIns="45720" rIns="91440" bIns="45720" numCol="1" spcCol="215900" anchor="ctr"/>
          <a:lstStyle/>
          <a:p>
            <a:pPr>
              <a:defRPr lang="ru-ru" cap="none">
                <a:solidFill>
                  <a:srgbClr val="FFFFFF"/>
                </a:solidFill>
              </a:defRPr>
            </a:pPr>
            <a:r>
              <a:t>Ресурсный Центр развития УСП Тюменского региона</a:t>
            </a:r>
          </a:p>
        </p:txBody>
      </p:sp>
      <p:sp>
        <p:nvSpPr>
          <p:cNvPr id="7" name="Автофигура1"/>
          <p:cNvSpPr>
            <a:extLst>
              <a:ext uri="smNativeData">
                <pr:smNativeData xmlns:pr="smNativeData" xmlns="smNativeData" val="SMDATA_15_SHzvZxMAAAAlAAAAZQAAAA0AAAAAGwEAAEgAAACQAAAASAAAAAAAAAABAAAAAAAAAAEAAABQAAAA9dvXgXNG1D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BgQAACkQAACkEwAAvxYAABAAAAAmAAAACAAAAP//////////"/>
              </a:ext>
            </a:extLst>
          </p:cNvSpPr>
          <p:nvPr/>
        </p:nvSpPr>
        <p:spPr>
          <a:xfrm>
            <a:off x="654050" y="2626995"/>
            <a:ext cx="2538730" cy="107061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179705" tIns="45720" rIns="91440" bIns="45720" numCol="1" spcCol="215900" anchor="ctr"/>
          <a:lstStyle/>
          <a:p>
            <a:pPr>
              <a:defRPr lang="ru-ru" cap="none">
                <a:solidFill>
                  <a:srgbClr val="FFFFFF"/>
                </a:solidFill>
              </a:defRPr>
            </a:pPr>
            <a:r>
              <a:t>https://vk.com/longevity72</a:t>
            </a:r>
          </a:p>
        </p:txBody>
      </p:sp>
      <p:sp>
        <p:nvSpPr>
          <p:cNvPr id="8" name="Автофигура2"/>
          <p:cNvSpPr>
            <a:extLst>
              <a:ext uri="smNativeData">
                <pr:smNativeData xmlns:pr="smNativeData" xmlns="smNativeData" val="SMDATA_15_SHzvZxMAAAAlAAAAZQAAAA0AAAAAGwEAAEgAAACQAAAASAAAAAAAAAABAAAAAAAAAAEAAABQAAAA9dvXgXNG1D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c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5AMAANoXAACCEwAAcB4AABAAAAAmAAAACAAAAP//////////"/>
              </a:ext>
            </a:extLst>
          </p:cNvSpPr>
          <p:nvPr/>
        </p:nvSpPr>
        <p:spPr>
          <a:xfrm>
            <a:off x="632460" y="3877310"/>
            <a:ext cx="2538730" cy="107061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179705" tIns="45720" rIns="91440" bIns="45720" numCol="1" spcCol="215900" anchor="ctr"/>
          <a:lstStyle/>
          <a:p>
            <a:pPr>
              <a:defRPr lang="ru-ru" cap="none">
                <a:solidFill>
                  <a:srgbClr val="FFFFFF"/>
                </a:solidFill>
              </a:defRPr>
            </a:pPr>
            <a:r>
              <a:t>https://vk.com/spr_tyumen</a:t>
            </a:r>
          </a:p>
        </p:txBody>
      </p:sp>
      <p:sp>
        <p:nvSpPr>
          <p:cNvPr id="9" name="Автофигура3"/>
          <p:cNvSpPr>
            <a:extLst>
              <a:ext uri="smNativeData">
                <pr:smNativeData xmlns:pr="smNativeData" xmlns="smNativeData" val="SMDATA_15_SHzvZxMAAAAlAAAAZQAAAA0AAAAAGwEAAEgAAACQAAAASAAAAAAAAAABAAAAAAAAAAEAAABQAAAA9dvXgXNG1D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c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OQQAAJ4fAADXEwAANCYAABAAAAAmAAAACAAAAP//////////"/>
              </a:ext>
            </a:extLst>
          </p:cNvSpPr>
          <p:nvPr/>
        </p:nvSpPr>
        <p:spPr>
          <a:xfrm>
            <a:off x="686435" y="5139690"/>
            <a:ext cx="2538730" cy="107061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179705" tIns="45720" rIns="91440" bIns="45720" numCol="1" spcCol="215900" anchor="ctr"/>
          <a:lstStyle/>
          <a:p>
            <a:pPr>
              <a:defRPr lang="ru-ru" cap="none">
                <a:solidFill>
                  <a:srgbClr val="FFFFFF"/>
                </a:solidFill>
              </a:defRPr>
            </a:pPr>
            <a:r>
              <a:t>https://t.me/spr_tyumen</a:t>
            </a:r>
          </a:p>
        </p:txBody>
      </p:sp>
      <p:sp>
        <p:nvSpPr>
          <p:cNvPr id="10" name="Автофигура4"/>
          <p:cNvSpPr>
            <a:extLst>
              <a:ext uri="smNativeData">
                <pr:smNativeData xmlns:pr="smNativeData" xmlns="smNativeData" val="SMDATA_15_SHzvZxMAAAAlAAAAZQAAAA0AAAAAjQEAAEgAAACQAAAASAAAAAAAAAABAAAAAAAAAAEAAABQAAAA9dvXgXNG1D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WxQAACgQAACWRwAAixYAABAAAAAmAAAACAAAAP//////////"/>
              </a:ext>
            </a:extLst>
          </p:cNvSpPr>
          <p:nvPr/>
        </p:nvSpPr>
        <p:spPr>
          <a:xfrm>
            <a:off x="3308985" y="2626360"/>
            <a:ext cx="8328025" cy="103822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252095" tIns="45720" rIns="91440" bIns="45720" numCol="1" spcCol="215900" anchor="ctr"/>
          <a:lstStyle/>
          <a:p>
            <a:pPr>
              <a:defRPr lang="ru-ru" cap="none">
                <a:solidFill>
                  <a:srgbClr val="FFFFFF"/>
                </a:solidFill>
              </a:defRPr>
            </a:pPr>
            <a:r>
              <a:t>Фонд "Наука за продление жизни"</a:t>
            </a:r>
          </a:p>
          <a:p>
            <a:pPr>
              <a:defRPr lang="ru-ru" cap="none">
                <a:solidFill>
                  <a:srgbClr val="FFFFFF"/>
                </a:solidFill>
              </a:defRPr>
            </a:pPr>
            <a:r>
              <a:t>Наша цель - радикальное продление активной и здоровой</a:t>
            </a:r>
          </a:p>
          <a:p>
            <a:pPr>
              <a:defRPr lang="ru-ru" cap="none">
                <a:solidFill>
                  <a:srgbClr val="FFFFFF"/>
                </a:solidFill>
              </a:defRPr>
            </a:pPr>
            <a:r>
              <a:t> жизни каждого человека!</a:t>
            </a:r>
          </a:p>
        </p:txBody>
      </p:sp>
      <p:sp>
        <p:nvSpPr>
          <p:cNvPr id="11" name="Автофигура5"/>
          <p:cNvSpPr>
            <a:extLst>
              <a:ext uri="smNativeData">
                <pr:smNativeData xmlns:pr="smNativeData" xmlns="smNativeData" val="SMDATA_15_SHzvZxMAAAAlAAAAZQAAAA0AAAAAjQEAAEgAAACQAAAASAAAAAAAAAABAAAAAAAAAAEAAABQAAAA9dvXgXNG1D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Y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wxQAANwXAAD+RwAAPx4AABAAAAAmAAAACAAAAP//////////"/>
              </a:ext>
            </a:extLst>
          </p:cNvSpPr>
          <p:nvPr/>
        </p:nvSpPr>
        <p:spPr>
          <a:xfrm>
            <a:off x="3375025" y="3878580"/>
            <a:ext cx="8328025" cy="103822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252095" tIns="45720" rIns="91440" bIns="45720" numCol="1" spcCol="215900" anchor="ctr"/>
          <a:lstStyle/>
          <a:p>
            <a:pPr>
              <a:defRPr lang="ru-ru" cap="none">
                <a:solidFill>
                  <a:srgbClr val="FFFFFF"/>
                </a:solidFill>
              </a:defRPr>
            </a:pPr>
            <a:r>
              <a:t>Союз пенсионеров России Тюмень</a:t>
            </a:r>
          </a:p>
          <a:p>
            <a:pPr>
              <a:defRPr lang="ru-ru" cap="none">
                <a:solidFill>
                  <a:srgbClr val="FFFFFF"/>
                </a:solidFill>
              </a:defRPr>
            </a:pPr>
            <a:r>
              <a:t>Образовательно-досуговое сообщество  участия и</a:t>
            </a:r>
          </a:p>
          <a:p>
            <a:pPr>
              <a:defRPr lang="ru-ru" cap="none">
                <a:solidFill>
                  <a:srgbClr val="FFFFFF"/>
                </a:solidFill>
              </a:defRPr>
            </a:pPr>
            <a:r>
              <a:t> развития людей старшего возраста. </a:t>
            </a:r>
          </a:p>
        </p:txBody>
      </p:sp>
      <p:sp>
        <p:nvSpPr>
          <p:cNvPr id="12" name="Автофигура6"/>
          <p:cNvSpPr>
            <a:extLst>
              <a:ext uri="smNativeData">
                <pr:smNativeData xmlns:pr="smNativeData" xmlns="smNativeData" val="SMDATA_15_SHzvZxMAAAAlAAAAZQAAAA0AAAAAjQEAAEgAAACQAAAASAAAAAAAAAABAAAAAAAAAAEAAABQAAAA9dvXgXNG1D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Y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CRUAAMMfAABESAAAJiYAABAAAAAmAAAACAAAAP//////////"/>
              </a:ext>
            </a:extLst>
          </p:cNvSpPr>
          <p:nvPr/>
        </p:nvSpPr>
        <p:spPr>
          <a:xfrm>
            <a:off x="3419475" y="5163185"/>
            <a:ext cx="8328025" cy="103822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252095" tIns="45720" rIns="91440" bIns="45720" numCol="1" spcCol="215900" anchor="ctr"/>
          <a:lstStyle/>
          <a:p>
            <a:pPr>
              <a:defRPr lang="ru-ru" cap="none">
                <a:solidFill>
                  <a:srgbClr val="FFFFFF"/>
                </a:solidFill>
              </a:defRPr>
            </a:pPr>
            <a:r>
              <a:t>Союз пенсионеров России Тюмень</a:t>
            </a:r>
          </a:p>
          <a:p>
            <a:pPr>
              <a:defRPr lang="ru-ru" cap="none">
                <a:solidFill>
                  <a:srgbClr val="FFFFFF"/>
                </a:solidFill>
              </a:defRPr>
            </a:pPr>
            <a:r>
              <a:t>Образовательно-досуговое сообщество  участия и </a:t>
            </a:r>
          </a:p>
          <a:p>
            <a:pPr>
              <a:defRPr lang="ru-ru" cap="none">
                <a:solidFill>
                  <a:srgbClr val="FFFFFF"/>
                </a:solidFill>
              </a:defRPr>
            </a:pPr>
            <a:r>
              <a:t>развития людей старшего возраста.</a:t>
            </a:r>
          </a:p>
        </p:txBody>
      </p:sp>
      <p:pic>
        <p:nvPicPr>
          <p:cNvPr id="13" name="Изображение1"/>
          <p:cNvPicPr>
            <a:picLocks noChangeAspect="1"/>
            <a:extLst>
              <a:ext uri="smNativeData">
                <pr:smNativeData xmlns:pr="smNativeData" xmlns="smNativeData" val="SMDATA_17_SHzvZxMAAAAlAAAAEQAAAC8B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Og+AABdEAAAgUUAAHsW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226040" y="2660015"/>
            <a:ext cx="1072515" cy="9944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Изображение2"/>
          <p:cNvPicPr>
            <a:picLocks noChangeAspect="1"/>
            <a:extLst>
              <a:ext uri="smNativeData">
                <pr:smNativeData xmlns:pr="smNativeData" xmlns="smNativeData" val="SMDATA_17_SHzvZxMAAAAlAAAAEQAAAC8B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LTeb7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U/AADzFwAAX0UAADMe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264775" y="3893185"/>
            <a:ext cx="1012190" cy="1016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Изображение3"/>
          <p:cNvPicPr>
            <a:picLocks noChangeAspect="1"/>
            <a:extLst>
              <a:ext uri="smNativeData">
                <pr:smNativeData xmlns:pr="smNativeData" xmlns="smNativeData" val="SMDATA_17_SHzvZxMAAAAlAAAAEQAAAC8B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OI+AADPCAAACUUAAPEO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0222230" y="1431925"/>
            <a:ext cx="1000125" cy="9969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Изображение4"/>
          <p:cNvPicPr>
            <a:picLocks noChangeAspect="1"/>
            <a:extLst>
              <a:ext uri="smNativeData">
                <pr:smNativeData xmlns:pr="smNativeData" xmlns="smNativeData" val="SMDATA_17_SHzvZxMAAAAlAAAAEQAAAC8B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FQ+AAAuIAAAo0UAANwl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0132060" y="5231130"/>
            <a:ext cx="1188085" cy="923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  <a:extLst>
              <a:ext uri="smNativeData">
                <pr:smNativeData xmlns:pr="smNativeData" xmlns="smNativeData" val="SMDATA_17_SHzvZ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RAAAAOAgAAYUcAANI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0" y="334010"/>
            <a:ext cx="1176655" cy="6121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ounded Rectangle 4"/>
          <p:cNvSpPr>
            <a:extLst>
              <a:ext uri="smNativeData">
                <pr:smNativeData xmlns:pr="smNativeData" xmlns="smNativeData" val="SMDATA_15_SHzvZxMAAAAlAAAAZQAAAA0AAAAAkAAAAEgAAACQAAAASAAAAAAAAAABAAAAAAAAAAEAAABQAAAAWOcYkL3evT8AAAAAAAAAAA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KI2l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KI2lAB/f38A5+bmA8zMzADAwP8Af39/AAAAAAAAAAAAAAAAAAAAAAAAAAAAIQAAABgAAAAUAAAAAQIAAI0BAAD3SQAAfikAABAAAAAmAAAACAAAAP//////////"/>
              </a:ext>
            </a:extLst>
          </p:cNvSpPr>
          <p:nvPr/>
        </p:nvSpPr>
        <p:spPr>
          <a:xfrm>
            <a:off x="325755" y="252095"/>
            <a:ext cx="11697970" cy="6492875"/>
          </a:xfrm>
          <a:prstGeom prst="roundRect">
            <a:avLst>
              <a:gd name="adj" fmla="val 5834"/>
            </a:avLst>
          </a:prstGeom>
          <a:noFill/>
          <a:ln w="19050" cap="flat" cmpd="sng" algn="ctr">
            <a:solidFill>
              <a:srgbClr val="A2369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</a:p>
        </p:txBody>
      </p:sp>
      <p:sp>
        <p:nvSpPr>
          <p:cNvPr id="4" name="TextBox 5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rwMAAJ8DAADKOwAAzwYAABAgAAAmAAAACAAAAP//////////"/>
              </a:ext>
            </a:extLst>
          </p:cNvSpPr>
          <p:nvPr/>
        </p:nvSpPr>
        <p:spPr>
          <a:xfrm>
            <a:off x="598805" y="588645"/>
            <a:ext cx="912050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2800" b="1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Ресурсы есть: </a:t>
            </a:r>
            <a:r>
              <a: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                      </a:t>
            </a:r>
            <a:r>
              <a:rPr lang="ru-ru" sz="2800" b="1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 Необходимая помощь:</a:t>
            </a: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TextBox 7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1AMAAAMMAAAxBwAAsREAABAgAAAmAAAACAAAAP//////////"/>
              </a:ext>
            </a:extLst>
          </p:cNvSpPr>
          <p:nvPr/>
        </p:nvSpPr>
        <p:spPr>
          <a:xfrm>
            <a:off x="622300" y="1952625"/>
            <a:ext cx="546735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en-us" sz="5400" cap="none">
                <a:solidFill>
                  <a:srgbClr val="B9D04A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1</a:t>
            </a:r>
            <a:r>
              <a:rPr lang="ru-ru" sz="5400" cap="none">
                <a:solidFill>
                  <a:srgbClr val="B9D04A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.</a:t>
            </a:r>
            <a:endParaRPr lang="ru-ru" sz="5400" cap="none">
              <a:solidFill>
                <a:srgbClr val="B9D04A"/>
              </a:solidFill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6" name="TextBox 8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Q88w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rwMAAAwUAADXBwAAuhkAABAgAAAmAAAACAAAAP//////////"/>
              </a:ext>
            </a:extLst>
          </p:cNvSpPr>
          <p:nvPr/>
        </p:nvSpPr>
        <p:spPr>
          <a:xfrm>
            <a:off x="598805" y="3258820"/>
            <a:ext cx="675640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5400" cap="none">
                <a:solidFill>
                  <a:srgbClr val="B9D04A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2.</a:t>
            </a:r>
            <a:endParaRPr lang="ru-ru" sz="5400" cap="none">
              <a:solidFill>
                <a:srgbClr val="B9D04A"/>
              </a:solidFill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7" name="TextBox 9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ygMAAJQcAADxBwAAQiIAABAgAAAmAAAACAAAAP//////////"/>
              </a:ext>
            </a:extLst>
          </p:cNvSpPr>
          <p:nvPr/>
        </p:nvSpPr>
        <p:spPr>
          <a:xfrm>
            <a:off x="615950" y="4645660"/>
            <a:ext cx="675005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5400" cap="none">
                <a:solidFill>
                  <a:srgbClr val="B9D04A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3.</a:t>
            </a:r>
            <a:endParaRPr lang="ru-ru" sz="5400" cap="none">
              <a:solidFill>
                <a:srgbClr val="B9D04A"/>
              </a:solidFill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8" name="TextBox 10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yAcAAOsMAACRHQAA2xAAABAgAAAmAAAACAAAAP//////////"/>
              </a:ext>
            </a:extLst>
          </p:cNvSpPr>
          <p:nvPr/>
        </p:nvSpPr>
        <p:spPr>
          <a:xfrm>
            <a:off x="1264920" y="2099945"/>
            <a:ext cx="354139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cap="none"/>
              <a:t>Помещение Штаб Единой России. Центральная библиотека</a:t>
            </a:r>
            <a:endParaRPr lang="ru-ru" cap="none"/>
          </a:p>
        </p:txBody>
      </p:sp>
      <p:sp>
        <p:nvSpPr>
          <p:cNvPr id="9" name="TextBox 11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yAcAABgVAACRHQAAWBcAABAgAAAmAAAACAAAAP//////////"/>
              </a:ext>
            </a:extLst>
          </p:cNvSpPr>
          <p:nvPr/>
        </p:nvSpPr>
        <p:spPr>
          <a:xfrm>
            <a:off x="1264920" y="3429000"/>
            <a:ext cx="354139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cap="none"/>
              <a:t>Оснащение для учебного роцесса</a:t>
            </a:r>
            <a:endParaRPr lang="ru-ru" cap="none"/>
          </a:p>
        </p:txBody>
      </p:sp>
      <p:sp>
        <p:nvSpPr>
          <p:cNvPr id="10" name="TextBox 12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yAcAAAYeAACRHQAApiMAABAgAAAmAAAACAAAAP//////////"/>
              </a:ext>
            </a:extLst>
          </p:cNvSpPr>
          <p:nvPr/>
        </p:nvSpPr>
        <p:spPr>
          <a:xfrm>
            <a:off x="1264920" y="4880610"/>
            <a:ext cx="3541395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cap="none"/>
              <a:t> Поощрения депуттатв Областной Думы (подарки, благодарственные письма)</a:t>
            </a:r>
            <a:endParaRPr lang="ru-ru" cap="none"/>
          </a:p>
        </p:txBody>
      </p:sp>
      <p:sp>
        <p:nvSpPr>
          <p:cNvPr id="11" name="TextBox 13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QyEAAAMMAADoJQAAoxEAABAgAAAmAAAACAAAAP//////////"/>
              </a:ext>
            </a:extLst>
          </p:cNvSpPr>
          <p:nvPr/>
        </p:nvSpPr>
        <p:spPr>
          <a:xfrm>
            <a:off x="5407025" y="1952625"/>
            <a:ext cx="755015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5400" cap="none">
                <a:solidFill>
                  <a:srgbClr val="B9D04A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1.</a:t>
            </a:r>
            <a:endParaRPr lang="ru-ru" sz="5400" cap="none">
              <a:solidFill>
                <a:srgbClr val="B9D04A"/>
              </a:solidFill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2" name="TextBox 14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ZyEAAAwUAAAMJgAArBkAABAgAAAmAAAACAAAAP//////////"/>
              </a:ext>
            </a:extLst>
          </p:cNvSpPr>
          <p:nvPr/>
        </p:nvSpPr>
        <p:spPr>
          <a:xfrm>
            <a:off x="5429885" y="3258820"/>
            <a:ext cx="755015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5400" cap="none">
                <a:solidFill>
                  <a:srgbClr val="B9D04A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2.</a:t>
            </a:r>
            <a:endParaRPr lang="ru-ru" sz="5400" cap="none">
              <a:solidFill>
                <a:srgbClr val="B9D04A"/>
              </a:solidFill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3" name="TextBox 16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NyUAAOsMAAABOwAAixIAABAgAAAmAAAACAAAAP//////////"/>
              </a:ext>
            </a:extLst>
          </p:cNvSpPr>
          <p:nvPr/>
        </p:nvSpPr>
        <p:spPr>
          <a:xfrm>
            <a:off x="6049645" y="2099945"/>
            <a:ext cx="354203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cap="none"/>
              <a:t>Методическая и финансовая помощь для издания буклетов по ментальному здоровь.</a:t>
            </a:r>
            <a:endParaRPr lang="ru-ru" cap="none"/>
          </a:p>
        </p:txBody>
      </p:sp>
      <p:sp>
        <p:nvSpPr>
          <p:cNvPr id="14" name="TextBox 17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gCUAABgVAABJOwAACBkAABAgAAAmAAAACAAAAP//////////"/>
              </a:ext>
            </a:extLst>
          </p:cNvSpPr>
          <p:nvPr/>
        </p:nvSpPr>
        <p:spPr>
          <a:xfrm>
            <a:off x="6096000" y="3429000"/>
            <a:ext cx="354139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cap="none"/>
              <a:t>Обучение специалистов в области ментального здоровья</a:t>
            </a:r>
            <a:endParaRPr lang="ru-ru" cap="none"/>
          </a:p>
        </p:txBody>
      </p:sp>
      <p:pic>
        <p:nvPicPr>
          <p:cNvPr id="15" name="Изображение1"/>
          <p:cNvPicPr>
            <a:picLocks noChangeAspect="1"/>
            <a:extLst>
              <a:ext uri="smNativeData">
                <pr:smNativeData xmlns:pr="smNativeData" xmlns="smNativeData" val="SMDATA_17_SHzvZxMAAAAlAAAAEQAAAC8B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Ic5AADrFwAAo0UAABEo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9351645" y="3888105"/>
            <a:ext cx="1968500" cy="26250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  <a:extLst>
              <a:ext uri="smNativeData">
                <pr:smNativeData xmlns:pr="smNativeData" xmlns="smNativeData" val="SMDATA_17_SHzvZ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RAAAAOAgAAYUcAANI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0" y="334010"/>
            <a:ext cx="1176655" cy="6121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ounded Rectangle 4"/>
          <p:cNvSpPr>
            <a:extLst>
              <a:ext uri="smNativeData">
                <pr:smNativeData xmlns:pr="smNativeData" xmlns="smNativeData" val="SMDATA_15_SHzvZxMAAAAlAAAAZQAAAA0AAAAAkAAAAEgAAACQAAAASAAAAAAAAAABAAAAAAAAAAEAAABQAAAAWOcYkL3evT8AAAAAAAAAAA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KI2l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KI2lAB/f38A5+bmA8zMzADAwP8Af39/AAAAAAAAAAAAAAAAAAAAAAAAAAAAIQAAABgAAAAUAAAAAQIAAI0BAAD3SQAAfikAABAAAAAmAAAACAAAAP//////////"/>
              </a:ext>
            </a:extLst>
          </p:cNvSpPr>
          <p:nvPr/>
        </p:nvSpPr>
        <p:spPr>
          <a:xfrm>
            <a:off x="325755" y="252095"/>
            <a:ext cx="11697970" cy="6492875"/>
          </a:xfrm>
          <a:prstGeom prst="roundRect">
            <a:avLst>
              <a:gd name="adj" fmla="val 5834"/>
            </a:avLst>
          </a:prstGeom>
          <a:noFill/>
          <a:ln w="19050" cap="flat" cmpd="sng" algn="ctr">
            <a:solidFill>
              <a:srgbClr val="A2369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</a:p>
        </p:txBody>
      </p:sp>
      <p:sp>
        <p:nvSpPr>
          <p:cNvPr id="4" name="TextBox 5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rwMAAJ8DAABgFwAAzwYAABAgAAAmAAAACAAAAP//////////"/>
              </a:ext>
            </a:extLst>
          </p:cNvSpPr>
          <p:nvPr/>
        </p:nvSpPr>
        <p:spPr>
          <a:xfrm>
            <a:off x="598805" y="588645"/>
            <a:ext cx="320103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 b="1" cap="none"/>
            </a:pPr>
            <a:r>
              <a: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Команда проекта</a:t>
            </a: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TextBox 11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IA7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Pw0AAM4TAAAsJgAAPCIAABAAAAAmAAAACAAAAP//////////"/>
              </a:ext>
            </a:extLst>
          </p:cNvSpPr>
          <p:nvPr/>
        </p:nvSpPr>
        <p:spPr>
          <a:xfrm>
            <a:off x="2153285" y="3219450"/>
            <a:ext cx="4051935" cy="2345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1400" cap="none"/>
            </a:pPr>
            <a:r>
              <a:t>Драчук Татьяна Ивановна.</a:t>
            </a:r>
          </a:p>
          <a:p>
            <a:pPr>
              <a:defRPr lang="ru-ru" sz="1400" cap="none"/>
            </a:pPr>
            <a:r>
              <a:t>1969 г.р., г.Тюмень</a:t>
            </a:r>
          </a:p>
          <a:p>
            <a:pPr>
              <a:defRPr lang="ru-ru" sz="1400" cap="none"/>
            </a:pPr>
            <a:r>
              <a:t>Педагог, психолог, психотерапевт.</a:t>
            </a:r>
          </a:p>
          <a:p>
            <a:pPr>
              <a:defRPr lang="ru-ru" sz="1400" cap="none"/>
            </a:pPr>
            <a:r>
              <a:t>Заместитель ректора Университета старшегог поколения СПР.</a:t>
            </a:r>
          </a:p>
          <a:p>
            <a:pPr>
              <a:defRPr lang="ru-ru" sz="1400" cap="none"/>
            </a:pPr>
            <a:r>
              <a:t>Преподаватель Этики и психологии</a:t>
            </a:r>
          </a:p>
          <a:p>
            <a:pPr>
              <a:defRPr lang="ru-ru" sz="1400" cap="none"/>
            </a:pPr>
            <a:r>
              <a:t>Член попечительского совета                                Фонда «Наука за продление жизни».</a:t>
            </a:r>
          </a:p>
          <a:p>
            <a:pPr>
              <a:defRPr lang="ru-ru" sz="1400" cap="none"/>
            </a:pPr>
            <a:r>
              <a:t>Председатель Тюменского отделения русского космического общества.</a:t>
            </a:r>
          </a:p>
          <a:p>
            <a:pPr>
              <a:defRPr lang="ru-ru" sz="1400" cap="none"/>
            </a:pPr>
            <a:r>
              <a:t>Лектор Всероссийского общества «Знание»</a:t>
            </a:r>
          </a:p>
        </p:txBody>
      </p:sp>
      <p:sp>
        <p:nvSpPr>
          <p:cNvPr id="6" name="TextBox 13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f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yTEAAFwRAADdRgAAzBkAABAgAAAmAAAACAAAAP//////////"/>
              </a:ext>
            </a:extLst>
          </p:cNvSpPr>
          <p:nvPr/>
        </p:nvSpPr>
        <p:spPr>
          <a:xfrm>
            <a:off x="8093075" y="2821940"/>
            <a:ext cx="342646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1400" cap="none"/>
            </a:pPr>
            <a:r>
              <a:t>Варвянская Татьяна Леонидовна</a:t>
            </a:r>
          </a:p>
          <a:p>
            <a:pPr>
              <a:defRPr lang="ru-ru" sz="1400" cap="none"/>
            </a:pPr>
            <a:r>
              <a:t>1965 г.р., г.Тюмень.</a:t>
            </a:r>
          </a:p>
          <a:p>
            <a:pPr>
              <a:defRPr lang="ru-ru" sz="1400" cap="none"/>
            </a:pPr>
            <a:r>
              <a:t>Психоло.</a:t>
            </a:r>
          </a:p>
          <a:p>
            <a:pPr>
              <a:defRPr lang="ru-ru" sz="1400" cap="none"/>
            </a:pPr>
            <a:r>
              <a:t>Председатель местного отделения СПР г. Тюмень.</a:t>
            </a:r>
          </a:p>
          <a:p>
            <a:pPr>
              <a:defRPr lang="ru-ru" sz="1400" cap="none"/>
            </a:pPr>
            <a:r>
              <a:t>Преподаватель Этики и психологии</a:t>
            </a:r>
          </a:p>
        </p:txBody>
      </p:sp>
      <p:sp>
        <p:nvSpPr>
          <p:cNvPr id="7" name="TextBox 14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6zEAAJIdAAD/RgAAAiYAABAgAAAmAAAACAAAAP//////////"/>
              </a:ext>
            </a:extLst>
          </p:cNvSpPr>
          <p:nvPr/>
        </p:nvSpPr>
        <p:spPr>
          <a:xfrm>
            <a:off x="8114665" y="4806950"/>
            <a:ext cx="342646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1400" cap="none"/>
            </a:pPr>
            <a:r>
              <a:t>Мельцер Михаил Михайлович</a:t>
            </a:r>
          </a:p>
          <a:p>
            <a:pPr>
              <a:defRPr lang="ru-ru" sz="1400" cap="none"/>
            </a:pPr>
            <a:r>
              <a:t>1984 г.р.</a:t>
            </a:r>
          </a:p>
          <a:p>
            <a:pPr>
              <a:defRPr lang="ru-ru" sz="1400" cap="none"/>
            </a:pPr>
            <a:r>
              <a:t>Презедент Фонда «Наука за продление жизни».</a:t>
            </a:r>
          </a:p>
          <a:p>
            <a:pPr>
              <a:defRPr lang="ru-ru" sz="1400" cap="none"/>
            </a:pPr>
            <a:r>
              <a:t>Председатель Альянса СО НКО</a:t>
            </a:r>
          </a:p>
          <a:p>
            <a:pPr>
              <a:defRPr lang="ru-ru" sz="1400" cap="none"/>
            </a:pPr>
            <a:r>
              <a:t>Лектор Всеросийского общества «Знание»</a:t>
            </a:r>
          </a:p>
        </p:txBody>
      </p:sp>
      <p:sp>
        <p:nvSpPr>
          <p:cNvPr id="8" name="TextBox 15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v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RQUAAJgLAAD1FwAADg4AABAgAAAmAAAACAAAAP//////////"/>
              </a:ext>
            </a:extLst>
          </p:cNvSpPr>
          <p:nvPr/>
        </p:nvSpPr>
        <p:spPr>
          <a:xfrm>
            <a:off x="856615" y="1884680"/>
            <a:ext cx="303784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20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Руководители проекта</a:t>
            </a:r>
            <a:endParaRPr lang="ru-ru" sz="20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9" name="TextBox 16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xSsAAMILAACBQQAAOA4AABAgAAAmAAAACAAAAP//////////"/>
              </a:ext>
            </a:extLst>
          </p:cNvSpPr>
          <p:nvPr/>
        </p:nvSpPr>
        <p:spPr>
          <a:xfrm>
            <a:off x="7115175" y="1911350"/>
            <a:ext cx="353314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2000" cap="none">
                <a:solidFill>
                  <a:srgbClr val="B9D04A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Ключевые члены команды</a:t>
            </a:r>
            <a:endParaRPr lang="ru-ru" sz="2000" cap="none">
              <a:solidFill>
                <a:srgbClr val="B9D04A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pic>
        <p:nvPicPr>
          <p:cNvPr id="10" name="Изображение1"/>
          <p:cNvPicPr>
            <a:picLocks noChangeAspect="1"/>
            <a:extLst>
              <a:ext uri="smNativeData">
                <pr:smNativeData xmlns:pr="smNativeData" xmlns="smNativeData" val="SMDATA_17_SHzvZxMAAAAlAAAAEQAAAC8B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3XvjH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AMDAACrEwAAwwsAAMwg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" y="3197225"/>
            <a:ext cx="1422400" cy="21342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Изображение2"/>
          <p:cNvPicPr>
            <a:picLocks noChangeAspect="1"/>
            <a:extLst>
              <a:ext uri="smNativeData">
                <pr:smNativeData xmlns:pr="smNativeData" xmlns="smNativeData" val="SMDATA_17_SHzvZxMAAAAlAAAAEQAAAC8B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yOZCT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N8nAACFDwAASzEAAC0Z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481445" y="2522855"/>
            <a:ext cx="1531620" cy="15697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Изображение3"/>
          <p:cNvPicPr>
            <a:picLocks noChangeAspect="1"/>
            <a:extLst>
              <a:ext uri="smNativeData">
                <pr:smNativeData xmlns:pr="smNativeData" xmlns="smNativeData" val="SMDATA_17_SHzvZxMAAAAlAAAAEQAAAC8B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PEoAAAPHAAAgDAAAGUn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6655435" y="4561205"/>
            <a:ext cx="1228725" cy="18427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  <a:extLst>
              <a:ext uri="smNativeData">
                <pr:smNativeData xmlns:pr="smNativeData" xmlns="smNativeData" val="SMDATA_17_SHzvZ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oQ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RAAAAOAgAAYUcAANI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0" y="334010"/>
            <a:ext cx="1176655" cy="6121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ounded Rectangle 4"/>
          <p:cNvSpPr>
            <a:extLst>
              <a:ext uri="smNativeData">
                <pr:smNativeData xmlns:pr="smNativeData" xmlns="smNativeData" val="SMDATA_15_SHzvZxMAAAAlAAAAZQAAAA0AAAAAkAAAAEgAAACQAAAASAAAAAAAAAABAAAAAAAAAAEAAABQAAAAWOcYkL3evT8AAAAAAAAAAA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KI2l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KI2lAB/f38A5+bmA8zMzADAwP8Af39/AAAAAAAAAAAAAAAAAAAAAAAAAAAAIQAAABgAAAAUAAAAAQIAAI0BAAD3SQAAfikAABAAAAAmAAAACAAAAP//////////"/>
              </a:ext>
            </a:extLst>
          </p:cNvSpPr>
          <p:nvPr/>
        </p:nvSpPr>
        <p:spPr>
          <a:xfrm>
            <a:off x="325755" y="252095"/>
            <a:ext cx="11697970" cy="6492875"/>
          </a:xfrm>
          <a:prstGeom prst="roundRect">
            <a:avLst>
              <a:gd name="adj" fmla="val 5834"/>
            </a:avLst>
          </a:prstGeom>
          <a:noFill/>
          <a:ln w="19050" cap="flat" cmpd="sng" algn="ctr">
            <a:solidFill>
              <a:srgbClr val="A2369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</a:p>
        </p:txBody>
      </p:sp>
      <p:sp>
        <p:nvSpPr>
          <p:cNvPr id="4" name="TextBox 5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0QMAAH0DAAAZMgAArQYAABAgAAAmAAAACAAAAP//////////"/>
              </a:ext>
            </a:extLst>
          </p:cNvSpPr>
          <p:nvPr/>
        </p:nvSpPr>
        <p:spPr>
          <a:xfrm>
            <a:off x="620395" y="567055"/>
            <a:ext cx="752348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 b="1" cap="none"/>
            </a:pPr>
            <a:r>
              <a: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Проблематизация. Актуальность проекта</a:t>
            </a: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TextBox 6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ngMAADwJAACiRQAAbA8AABAgAAAmAAAACAAAAP//////////"/>
              </a:ext>
            </a:extLst>
          </p:cNvSpPr>
          <p:nvPr/>
        </p:nvSpPr>
        <p:spPr>
          <a:xfrm>
            <a:off x="588010" y="1501140"/>
            <a:ext cx="10731500" cy="1005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 sz="2000" cap="none"/>
            </a:pPr>
          </a:p>
          <a:p>
            <a:pPr>
              <a:defRPr lang="en-us"/>
            </a:pPr>
            <a:endParaRPr lang="ru-ru" sz="2000" cap="none"/>
          </a:p>
          <a:p>
            <a:pPr>
              <a:defRPr lang="en-us"/>
            </a:pPr>
            <a:endParaRPr lang="ru-ru" sz="2000" cap="none"/>
          </a:p>
        </p:txBody>
      </p:sp>
      <p:sp>
        <p:nvSpPr>
          <p:cNvPr id="6" name="Прямоугольник: скругленные углы 5"/>
          <p:cNvSpPr>
            <a:extLst>
              <a:ext uri="smNativeData">
                <pr:smNativeData xmlns:pr="smNativeData" xmlns="smNativeData" val="SMDATA_15_SHzvZxMAAAAlAAAAZQAAAA0AAAAAkAAAAEgAAACQAAAASAAAAAAAAAABAAAAAAAAAAEAAABQAAAAcp+Zap7cwT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fwMAADkIAACCRQAA8SQAABAAAAAmAAAACAAAAP//////////"/>
              </a:ext>
            </a:extLst>
          </p:cNvSpPr>
          <p:nvPr/>
        </p:nvSpPr>
        <p:spPr>
          <a:xfrm>
            <a:off x="568325" y="1336675"/>
            <a:ext cx="10730865" cy="4668520"/>
          </a:xfrm>
          <a:prstGeom prst="roundRect">
            <a:avLst>
              <a:gd name="adj" fmla="val 6977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  <a:endParaRPr lang="ru-ru" cap="none"/>
          </a:p>
        </p:txBody>
      </p:sp>
      <p:sp>
        <p:nvSpPr>
          <p:cNvPr id="7" name="TextBox 8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5gsAAEEKAAAURQAADQ8AABAgAAAmAAAACAAAAP//////////"/>
              </a:ext>
            </a:extLst>
          </p:cNvSpPr>
          <p:nvPr/>
        </p:nvSpPr>
        <p:spPr>
          <a:xfrm>
            <a:off x="1934210" y="1666875"/>
            <a:ext cx="9295130" cy="7797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200" cap="none">
                <a:solidFill>
                  <a:srgbClr val="FFFFF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Женщины от 55 лет составляют значительную часть стареющего населения и составляют 19.7%.  Их ментальное здоровье становится важной социальной проблемой. В этом возрасте часто возникают жизненные изменения: выход на пенсию, утрата близких, изменение семейной роли, что приводит к повышенному уровню стресса и депрессии.</a:t>
            </a:r>
          </a:p>
        </p:txBody>
      </p:sp>
      <p:sp>
        <p:nvSpPr>
          <p:cNvPr id="8" name="TextBox 9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sgsAAK4QAADgRAAAehUAABAgAAAmAAAACAAAAP//////////"/>
              </a:ext>
            </a:extLst>
          </p:cNvSpPr>
          <p:nvPr/>
        </p:nvSpPr>
        <p:spPr>
          <a:xfrm>
            <a:off x="1901190" y="2711450"/>
            <a:ext cx="9295130" cy="7797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200" cap="none">
                <a:solidFill>
                  <a:srgbClr val="FFFFF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Ментальное здоровье тесно связано с физическим состоянием. С возрастом увеличивается риск хронических заболеваний, по статистике после 45 лет почти каждая вторая женщина (47,2%) имеет заболевание, при этом формируются негативные установки, которые держат человека в состоянии постоянной тревоги.   </a:t>
            </a:r>
          </a:p>
        </p:txBody>
      </p:sp>
      <p:sp>
        <p:nvSpPr>
          <p:cNvPr id="9" name="TextBox 10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VgYAALgdAABVQgAAUCMAABAAAAAmAAAACAAAAP//////////"/>
              </a:ext>
            </a:extLst>
          </p:cNvSpPr>
          <p:nvPr/>
        </p:nvSpPr>
        <p:spPr>
          <a:xfrm>
            <a:off x="1029970" y="4831080"/>
            <a:ext cx="9752965" cy="909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cap="none">
                <a:solidFill>
                  <a:schemeClr val="bg1"/>
                </a:solidFill>
              </a:rPr>
              <a:t>Реализация проекта будет проходить в Тюменском университете старшего поколения СПР. Масштабирование в городах Тюменской области: Тобольск, Ишим, Ялуторовс, Заводоуковск и в районных центрах на базе филиалов университетов  старшего поколения и отделений СПР.</a:t>
            </a:r>
            <a:endParaRPr lang="ru-ru" cap="none">
              <a:solidFill>
                <a:schemeClr val="bg1"/>
              </a:solidFill>
            </a:endParaRPr>
          </a:p>
        </p:txBody>
      </p:sp>
      <p:sp>
        <p:nvSpPr>
          <p:cNvPr id="10" name="TextBox 11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VgYAABoKAACSCgAAMA8AABAAAAAmAAAACAAAAP//////////"/>
              </a:ext>
            </a:extLst>
          </p:cNvSpPr>
          <p:nvPr/>
        </p:nvSpPr>
        <p:spPr>
          <a:xfrm>
            <a:off x="1029970" y="1642110"/>
            <a:ext cx="688340" cy="826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5400" cap="none">
                <a:solidFill>
                  <a:schemeClr val="bg1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1</a:t>
            </a:r>
            <a:endParaRPr lang="ru-ru" sz="5400" cap="none">
              <a:solidFill>
                <a:schemeClr val="bg1"/>
              </a:solidFill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1" name="Прямоугольник1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aAYAAIYQAABwCgAAnBUAABAAAAAmAAAACAAAAP//////////"/>
              </a:ext>
            </a:extLst>
          </p:cNvSpPr>
          <p:nvPr/>
        </p:nvSpPr>
        <p:spPr>
          <a:xfrm>
            <a:off x="1041400" y="2686050"/>
            <a:ext cx="655320" cy="826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5400" cap="none">
                <a:solidFill>
                  <a:schemeClr val="bg1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2</a:t>
            </a:r>
            <a:endParaRPr lang="en-us" sz="5400" cap="none">
              <a:solidFill>
                <a:schemeClr val="bg1"/>
              </a:solidFill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2" name="Прямоугольник2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LQYAANAWAAA1CgAA5hsAABAAAAAmAAAACAAAAP//////////"/>
              </a:ext>
            </a:extLst>
          </p:cNvSpPr>
          <p:nvPr/>
        </p:nvSpPr>
        <p:spPr>
          <a:xfrm>
            <a:off x="1003935" y="3708400"/>
            <a:ext cx="655320" cy="826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5400" cap="none">
                <a:solidFill>
                  <a:schemeClr val="bg1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3</a:t>
            </a:r>
            <a:endParaRPr lang="en-us" sz="5400" cap="none">
              <a:solidFill>
                <a:schemeClr val="bg1"/>
              </a:solidFill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3" name="Прямоугольник3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ZAsAAPEWAACSRAAA8RwAABAgAAAmAAAACAAAAP//////////"/>
              </a:ext>
            </a:extLst>
          </p:cNvSpPr>
          <p:nvPr/>
        </p:nvSpPr>
        <p:spPr>
          <a:xfrm>
            <a:off x="1851660" y="3729355"/>
            <a:ext cx="9295130" cy="975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200" cap="none">
                <a:solidFill>
                  <a:srgbClr val="FFFFF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Женщины 55+ часто сталкиваются с социальной изоляцией и переходят в виртуальный мир и уже через 6 месяцев после начала использования интернета у 25% старшего поколения появляется зависимость и уход от реальности. что влияет на проблемы с ментальным здоровьем, поэтому необходимо создавать сообщества, которые способствуют активному участию в обществе и улучшению общего благополучия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  <a:extLst>
              <a:ext uri="smNativeData">
                <pr:smNativeData xmlns:pr="smNativeData" xmlns="smNativeData" val="SMDATA_17_SHzvZ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RAAAAOAgAAYUcAANI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0" y="334010"/>
            <a:ext cx="1176655" cy="6121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ounded Rectangle 4"/>
          <p:cNvSpPr>
            <a:extLst>
              <a:ext uri="smNativeData">
                <pr:smNativeData xmlns:pr="smNativeData" xmlns="smNativeData" val="SMDATA_15_SHzvZxMAAAAlAAAAZQAAAA0AAAAAkAAAAEgAAACQAAAASAAAAAAAAAABAAAAAAAAAAEAAABQAAAAWOcYkL3evT8AAAAAAAAAAA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KI2l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KI2lAB/f38A5+bmA8zMzADAwP8Af39/AAAAAAAAAAAAAAAAAAAAAAAAAAAAIQAAABgAAAAUAAAAAQIAAI0BAAD3SQAAfikAABAAAAAmAAAACAAAAP//////////"/>
              </a:ext>
            </a:extLst>
          </p:cNvSpPr>
          <p:nvPr/>
        </p:nvSpPr>
        <p:spPr>
          <a:xfrm>
            <a:off x="325755" y="252095"/>
            <a:ext cx="11697970" cy="6492875"/>
          </a:xfrm>
          <a:prstGeom prst="roundRect">
            <a:avLst>
              <a:gd name="adj" fmla="val 5834"/>
            </a:avLst>
          </a:prstGeom>
          <a:noFill/>
          <a:ln w="19050" cap="flat" cmpd="sng" algn="ctr">
            <a:solidFill>
              <a:srgbClr val="A2369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</a:p>
        </p:txBody>
      </p:sp>
      <p:sp>
        <p:nvSpPr>
          <p:cNvPr id="4" name="TextBox 14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rwMAAJ8DAAAWGgAAzwYAABAgAAAmAAAACAAAAP//////////"/>
              </a:ext>
            </a:extLst>
          </p:cNvSpPr>
          <p:nvPr/>
        </p:nvSpPr>
        <p:spPr>
          <a:xfrm>
            <a:off x="598805" y="588645"/>
            <a:ext cx="364172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 b="1" cap="none"/>
            </a:pPr>
            <a:r>
              <a: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Целевая аудитория</a:t>
            </a: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TextBox 15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rwMAAIEJAAAZMwAAMSYAABAgAAAmAAAACAAAAP//////////"/>
              </a:ext>
            </a:extLst>
          </p:cNvSpPr>
          <p:nvPr/>
        </p:nvSpPr>
        <p:spPr>
          <a:xfrm>
            <a:off x="598805" y="1544955"/>
            <a:ext cx="7707630" cy="4663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7F007F"/>
                </a:solidFill>
              </a:defRPr>
            </a:pPr>
            <a:r>
              <a:rPr lang="en-us" b="1" cap="none"/>
              <a:t>Пол:</a:t>
            </a:r>
            <a:r>
              <a:t> </a:t>
            </a:r>
            <a:r>
              <a:rPr lang="en-us" i="1" cap="none"/>
              <a:t>Женщины.</a:t>
            </a:r>
            <a:endParaRPr lang="en-us" i="1" cap="none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7F007F"/>
                </a:solidFill>
              </a:defRPr>
            </a:pPr>
            <a:r>
              <a:rPr lang="en-us" b="1" cap="none"/>
              <a:t>Возраст:</a:t>
            </a:r>
            <a:r>
              <a:t> </a:t>
            </a:r>
            <a:r>
              <a:rPr lang="en-us" i="1" cap="none"/>
              <a:t>от 55 лет без ограничения </a:t>
            </a:r>
            <a:endParaRPr lang="en-us" i="1" cap="none"/>
          </a:p>
          <a:p>
            <a:pPr marL="0" marR="0" indent="0" algn="l" defTabSz="914400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7F007F"/>
                </a:solidFill>
              </a:defRPr>
            </a:pPr>
            <a:r>
              <a:rPr lang="en-us" b="1" cap="none"/>
              <a:t>Социальные группы</a:t>
            </a:r>
            <a:r>
              <a:t>: </a:t>
            </a:r>
            <a:r>
              <a:rPr lang="en-us" i="1" cap="none"/>
              <a:t>замужние, вдовы, </a:t>
            </a:r>
            <a:endParaRPr lang="en-us" i="1" cap="none"/>
          </a:p>
          <a:p>
            <a:pPr marL="0" marR="0" indent="0" algn="l" defTabSz="914400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i="1" cap="none">
                <a:solidFill>
                  <a:srgbClr val="7F007F"/>
                </a:solidFill>
              </a:defRPr>
            </a:pPr>
            <a:r>
              <a:t>разведенные, одинокие.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7F007F"/>
                </a:solidFill>
              </a:defRPr>
            </a:pPr>
            <a:r>
              <a:rPr lang="en-us" b="1" cap="none"/>
              <a:t>Уровень образования</a:t>
            </a:r>
            <a:r>
              <a:t>: </a:t>
            </a:r>
            <a:r>
              <a:rPr lang="en-us" i="1" cap="none"/>
              <a:t>от неполного</a:t>
            </a:r>
            <a:endParaRPr lang="en-us" i="1" cap="none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i="1" cap="none">
                <a:solidFill>
                  <a:srgbClr val="7F007F"/>
                </a:solidFill>
              </a:defRPr>
            </a:pPr>
            <a:r>
              <a:t> среднего до высшего образования.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7F007F"/>
                </a:solidFill>
              </a:defRPr>
            </a:pPr>
            <a:r>
              <a:rPr lang="en-us" b="1" cap="none"/>
              <a:t>Занятость: </a:t>
            </a:r>
            <a:r>
              <a:rPr lang="en-us" i="1" cap="none"/>
              <a:t>работающие и занятые на неполный рабочий день, «Серебряные волонтеры», домохозяйки.</a:t>
            </a:r>
            <a:endParaRPr lang="en-us" i="1" cap="none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7F007F"/>
                </a:solidFill>
              </a:defRPr>
            </a:pPr>
            <a:r>
              <a:rPr lang="en-us" b="1" cap="none"/>
              <a:t>Состояние здоровья</a:t>
            </a:r>
            <a:r>
              <a:t>: </a:t>
            </a:r>
            <a:r>
              <a:rPr lang="en-us" i="1" cap="none"/>
              <a:t>с возрастными изменениями, возможными хроническими заболеваниями</a:t>
            </a:r>
            <a:endParaRPr lang="en-us" i="1" cap="none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7F007F"/>
                </a:solidFill>
              </a:defRPr>
            </a:pPr>
            <a:r>
              <a:rPr lang="en-us" b="1" cap="none"/>
              <a:t>Потребности:</a:t>
            </a:r>
            <a:r>
              <a:t> </a:t>
            </a:r>
            <a:r>
              <a:rPr lang="en-us" i="1" cap="none"/>
              <a:t>в социальной поддержке, во взаимодействии и сотрудничестве, быть полезными обществу.</a:t>
            </a:r>
            <a:endParaRPr lang="en-us" i="1" cap="none"/>
          </a:p>
        </p:txBody>
      </p:sp>
      <p:pic>
        <p:nvPicPr>
          <p:cNvPr id="6" name="Изображение1"/>
          <p:cNvPicPr>
            <a:picLocks noChangeAspect="1"/>
            <a:extLst>
              <a:ext uri="smNativeData">
                <pr:smNativeData xmlns:pr="smNativeData" xmlns="smNativeData" val="SMDATA_17_SHzvZxMAAAAlAAAAEQAAAC8B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geG1s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LwnAAAnBgAAQEkAALAY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459220" y="1000125"/>
            <a:ext cx="5448300" cy="30130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  <a:extLst>
              <a:ext uri="smNativeData">
                <pr:smNativeData xmlns:pr="smNativeData" xmlns="smNativeData" val="SMDATA_17_SHzvZ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RAAAAOAgAAYUcAANI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0" y="334010"/>
            <a:ext cx="1176655" cy="6121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ounded Rectangle 4"/>
          <p:cNvSpPr>
            <a:extLst>
              <a:ext uri="smNativeData">
                <pr:smNativeData xmlns:pr="smNativeData" xmlns="smNativeData" val="SMDATA_15_SHzvZxMAAAAlAAAAZQAAAA0AAAAAkAAAAEgAAACQAAAASAAAAAAAAAABAAAAAAAAAAEAAABQAAAAWOcYkL3evT8AAAAAAAAAAA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KI2l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KI2lAB/f38A5+bmA8zMzADAwP8Af39/AAAAAAAAAAAAAAAAAAAAAAAAAAAAIQAAABgAAAAUAAAAAQIAAI0BAAD3SQAAfikAABAAAAAmAAAACAAAAP//////////"/>
              </a:ext>
            </a:extLst>
          </p:cNvSpPr>
          <p:nvPr/>
        </p:nvSpPr>
        <p:spPr>
          <a:xfrm>
            <a:off x="325755" y="252095"/>
            <a:ext cx="11697970" cy="6492875"/>
          </a:xfrm>
          <a:prstGeom prst="roundRect">
            <a:avLst>
              <a:gd name="adj" fmla="val 5834"/>
            </a:avLst>
          </a:prstGeom>
          <a:noFill/>
          <a:ln w="19050" cap="flat" cmpd="sng" algn="ctr">
            <a:solidFill>
              <a:srgbClr val="A2369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</a:p>
        </p:txBody>
      </p:sp>
      <p:sp>
        <p:nvSpPr>
          <p:cNvPr id="4" name="TextBox 5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sAMAAJ8DAACfPwAAiSYAABAAAAAmAAAACAAAAP//////////"/>
              </a:ext>
            </a:extLst>
          </p:cNvSpPr>
          <p:nvPr/>
        </p:nvSpPr>
        <p:spPr>
          <a:xfrm>
            <a:off x="599440" y="588645"/>
            <a:ext cx="9742805" cy="5675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2800" b="1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Стадия проекта. Зрелость проекта</a:t>
            </a:r>
            <a:r>
              <a: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 </a:t>
            </a: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  <a:p>
            <a:pPr>
              <a:def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defRPr>
            </a:pPr>
          </a:p>
          <a:p>
            <a:pPr>
              <a:def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defRPr>
            </a:pPr>
          </a:p>
          <a:p>
            <a:pPr>
              <a:def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defRPr>
            </a:pPr>
            <a:r>
              <a:t>Продуманная идея, но проект еще не реализован</a:t>
            </a:r>
          </a:p>
          <a:p>
            <a:pPr>
              <a:defRPr lang="en-us"/>
            </a:pP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pic>
        <p:nvPicPr>
          <p:cNvPr id="5" name="Изображение1"/>
          <p:cNvPicPr>
            <a:picLocks noChangeAspect="1"/>
            <a:extLst>
              <a:ext uri="smNativeData">
                <pr:smNativeData xmlns:pr="smNativeData" xmlns="smNativeData" val="SMDATA_17_SHzvZxMAAAAlAAAAEQAAAC8B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gHYL8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KEXAADLEAAA2TQAAMc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841115" y="2729865"/>
            <a:ext cx="4749800" cy="35737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  <a:extLst>
              <a:ext uri="smNativeData">
                <pr:smNativeData xmlns:pr="smNativeData" xmlns="smNativeData" val="SMDATA_17_SHzvZ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MB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RAAAAOAgAAYUcAANI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0" y="334010"/>
            <a:ext cx="1176655" cy="6121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ounded Rectangle 4"/>
          <p:cNvSpPr>
            <a:extLst>
              <a:ext uri="smNativeData">
                <pr:smNativeData xmlns:pr="smNativeData" xmlns="smNativeData" val="SMDATA_15_SHzvZxMAAAAlAAAAZQAAAA0AAAAAkAAAAEgAAACQAAAASAAAAAAAAAABAAAAAAAAAAEAAABQAAAAWOcYkL3evT8AAAAAAAAAAA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KI2l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KI2lAB/f38A5+bmA8zMzADAwP8Af39/AAAAAAAAAAAAAAAAAAAAAAAAAAAAIQAAABgAAAAUAAAAAQIAAI0BAAD3SQAAfikAABAAAAAmAAAACAAAAP//////////"/>
              </a:ext>
            </a:extLst>
          </p:cNvSpPr>
          <p:nvPr/>
        </p:nvSpPr>
        <p:spPr>
          <a:xfrm>
            <a:off x="325755" y="252095"/>
            <a:ext cx="11697970" cy="6492875"/>
          </a:xfrm>
          <a:prstGeom prst="roundRect">
            <a:avLst>
              <a:gd name="adj" fmla="val 5834"/>
            </a:avLst>
          </a:prstGeom>
          <a:noFill/>
          <a:ln w="19050" cap="flat" cmpd="sng" algn="ctr">
            <a:solidFill>
              <a:srgbClr val="A2369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</a:p>
        </p:txBody>
      </p:sp>
      <p:sp>
        <p:nvSpPr>
          <p:cNvPr id="4" name="TextBox 5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rwMAAJ8DAACMKwAAzwYAABAgAAAmAAAACAAAAP//////////"/>
              </a:ext>
            </a:extLst>
          </p:cNvSpPr>
          <p:nvPr/>
        </p:nvSpPr>
        <p:spPr>
          <a:xfrm>
            <a:off x="598805" y="588645"/>
            <a:ext cx="648017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                                  </a:t>
            </a:r>
            <a:r>
              <a:rPr lang="ru-ru" sz="2800" b="1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Миссия проекта.</a:t>
            </a:r>
            <a:r>
              <a: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 </a:t>
            </a: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TextBox 6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L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rwMAAAEIAADWRwAAEicAABAAAAAmAAAACAAAAP//////////"/>
              </a:ext>
            </a:extLst>
          </p:cNvSpPr>
          <p:nvPr/>
        </p:nvSpPr>
        <p:spPr>
          <a:xfrm>
            <a:off x="598805" y="1301115"/>
            <a:ext cx="11078845" cy="50501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600" cap="none">
                <a:solidFill>
                  <a:srgbClr val="7F007F"/>
                </a:solidFill>
              </a:defRPr>
            </a:pPr>
            <a:r>
              <a:t>      Создать:</a:t>
            </a:r>
          </a:p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"/>
              <a:tabLst/>
              <a:defRPr lang="en-us" sz="2600" cap="none">
                <a:solidFill>
                  <a:srgbClr val="7F007F"/>
                </a:solidFill>
              </a:defRPr>
            </a:pPr>
            <a:r>
              <a:t>       условия для активного долголетия женщинам старшего поколения, помочь им обрести уверенность, самореализацию, поддержку, новые смыслы, радость и возможность жить полной жизнью независимо от возраста. </a:t>
            </a:r>
          </a:p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"/>
              <a:tabLst/>
              <a:defRPr lang="en-us" sz="2600" cap="none">
                <a:solidFill>
                  <a:srgbClr val="7F007F"/>
                </a:solidFill>
              </a:defRPr>
            </a:pPr>
            <a:r>
              <a:t>      безопасное и поддерживающее пространство, где каждая женщина может делиться своим опытом, получать психологическую помощь и развивать свои метанавыки, необходимые для                                     преодоления жизненных трудностей. </a:t>
            </a:r>
            <a:endParaRPr lang="en-us" cap="none">
              <a:solidFill>
                <a:srgbClr val="000000"/>
              </a:solidFill>
            </a:endParaRPr>
          </a:p>
        </p:txBody>
      </p:sp>
      <p:pic>
        <p:nvPicPr>
          <p:cNvPr id="6" name="Изображение1"/>
          <p:cNvPicPr>
            <a:picLocks noChangeAspect="1"/>
            <a:extLst>
              <a:ext uri="smNativeData">
                <pr:smNativeData xmlns:pr="smNativeData" xmlns="smNativeData" val="SMDATA_17_SHzvZxMAAAAlAAAAEQAAAC8B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BszAADFGwAATUUAAN8o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307705" y="4514215"/>
            <a:ext cx="2957830" cy="21297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SHzvZ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RAAAAOAgAAYUcAANI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0" y="334010"/>
            <a:ext cx="1176655" cy="6121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Автофигура1"/>
          <p:cNvSpPr>
            <a:extLst>
              <a:ext uri="smNativeData">
                <pr:smNativeData xmlns:pr="smNativeData" xmlns="smNativeData" val="SMDATA_15_SHzvZxMAAAAlAAAAZQAAAA0AAAAAkAAAAEgAAACQAAAASAAAAAAAAAABAAAAAAAAAAEAAABQAAAAWOcYkL3evT8AAAAAAAAAAA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KI2l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KI2lAB/f38A5+bmA8zMzADAwP8Af39/AAAAAAAAAAAAAAAAAAAAAAAAAAAAIQAAABgAAAAUAAAAAQIAAI0BAAD3SQAAfikAABAAAAAmAAAACAAAAP//////////"/>
              </a:ext>
            </a:extLst>
          </p:cNvSpPr>
          <p:nvPr/>
        </p:nvSpPr>
        <p:spPr>
          <a:xfrm>
            <a:off x="325755" y="252095"/>
            <a:ext cx="11697970" cy="6492875"/>
          </a:xfrm>
          <a:prstGeom prst="roundRect">
            <a:avLst>
              <a:gd name="adj" fmla="val 5834"/>
            </a:avLst>
          </a:prstGeom>
          <a:noFill/>
          <a:ln w="19050" cap="flat" cmpd="sng" algn="ctr">
            <a:solidFill>
              <a:srgbClr val="A2369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</a:p>
        </p:txBody>
      </p:sp>
      <p:sp>
        <p:nvSpPr>
          <p:cNvPr id="4" name="Прямоугольник1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5wQAAI0DAACZFQAAvQYAABAgAAAmAAAACAAAAP//////////"/>
              </a:ext>
            </a:extLst>
          </p:cNvSpPr>
          <p:nvPr/>
        </p:nvSpPr>
        <p:spPr>
          <a:xfrm>
            <a:off x="796925" y="577215"/>
            <a:ext cx="271399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 b="1" cap="none">
                <a:solidFill>
                  <a:srgbClr val="7F007F"/>
                </a:solidFill>
              </a:defRPr>
            </a:pPr>
            <a:r>
              <a:rPr lang="ru-ru" sz="2800" cap="none"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Цели и задачи</a:t>
            </a:r>
            <a:endParaRPr lang="ru-ru" sz="2800" cap="none"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Прямоугольник2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VCEAAPMiAADKJAAArCcAABAAAAAmAAAACAAAAP//////////"/>
              </a:ext>
            </a:extLst>
          </p:cNvSpPr>
          <p:nvPr/>
        </p:nvSpPr>
        <p:spPr>
          <a:xfrm>
            <a:off x="5417820" y="5681345"/>
            <a:ext cx="562610" cy="7677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 cap="none">
                <a:solidFill>
                  <a:srgbClr val="B9D04A"/>
                </a:solidFill>
              </a:defRPr>
            </a:pPr>
            <a:r>
              <a:rPr lang="ru-ru" sz="5400" cap="none">
                <a:latin typeface="Dita Sweet" pitchFamily="0" charset="0"/>
                <a:ea typeface="Calibri" pitchFamily="2" charset="-52"/>
                <a:cs typeface="Calibri" pitchFamily="2" charset="-52"/>
              </a:rPr>
              <a:t>5</a:t>
            </a:r>
            <a:endParaRPr lang="ru-ru" sz="5400" cap="none"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6" name="Прямоугольник3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mgMAALAaAAA/CAAAUCAAABAgAAAmAAAACAAAAP//////////"/>
              </a:ext>
            </a:extLst>
          </p:cNvSpPr>
          <p:nvPr/>
        </p:nvSpPr>
        <p:spPr>
          <a:xfrm>
            <a:off x="585470" y="4338320"/>
            <a:ext cx="755015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5400" cap="none">
                <a:solidFill>
                  <a:srgbClr val="A72E88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2.</a:t>
            </a:r>
            <a:endParaRPr lang="ru-ru" sz="5400" cap="none">
              <a:solidFill>
                <a:srgbClr val="A72E88"/>
              </a:solidFill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7" name="Прямоугольник4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uyAAAC8JAAAfJAAA2Q0AABAAAAAmAAAACAAAAP//////////"/>
              </a:ext>
            </a:extLst>
          </p:cNvSpPr>
          <p:nvPr/>
        </p:nvSpPr>
        <p:spPr>
          <a:xfrm>
            <a:off x="5320665" y="1492885"/>
            <a:ext cx="551180" cy="758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5400" cap="none">
                <a:solidFill>
                  <a:srgbClr val="B9D04A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2</a:t>
            </a:r>
            <a:endParaRPr lang="ru-ru" sz="5400" cap="none">
              <a:solidFill>
                <a:srgbClr val="B9D04A"/>
              </a:solidFill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8" name="Прямоугольник5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LSEAAD0SAACYJAAA1RYAABAAAAAmAAAACAAAAP//////////"/>
              </a:ext>
            </a:extLst>
          </p:cNvSpPr>
          <p:nvPr/>
        </p:nvSpPr>
        <p:spPr>
          <a:xfrm>
            <a:off x="5393055" y="2964815"/>
            <a:ext cx="555625" cy="746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5400" cap="none">
                <a:solidFill>
                  <a:srgbClr val="B9D04A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3</a:t>
            </a:r>
            <a:endParaRPr lang="ru-ru" sz="5400" cap="none">
              <a:solidFill>
                <a:srgbClr val="B9D04A"/>
              </a:solidFill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9" name="Прямоугольник6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3QgAABYLAACmHgAAHhkAABAgAAAmAAAACAAAAP//////////"/>
              </a:ext>
            </a:extLst>
          </p:cNvSpPr>
          <p:nvPr/>
        </p:nvSpPr>
        <p:spPr>
          <a:xfrm>
            <a:off x="1440815" y="1802130"/>
            <a:ext cx="3541395" cy="2280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100" cap="none">
                <a:solidFill>
                  <a:srgbClr val="000000"/>
                </a:solidFill>
              </a:defRPr>
            </a:pPr>
            <a:r>
              <a:rPr lang="en-us" sz="1600" cap="none">
                <a:solidFill>
                  <a:srgbClr val="7F007F"/>
                </a:solidFill>
              </a:rPr>
              <a:t>Сохранение и восстановление ментального здоровья женщин старше 55 лет через внедрение программ образования, поддержки, и социальной активности, направленных на улучшение качества жизни и преодоление возрастных стереотипов.</a:t>
            </a:r>
            <a:r>
              <a:t> </a:t>
            </a:r>
          </a:p>
        </p:txBody>
      </p:sp>
      <p:sp>
        <p:nvSpPr>
          <p:cNvPr id="10" name="Прямоугольник7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gCYAAGgXAAAsRgAAUSEAABAAAAAmAAAACAAAAP//////////"/>
              </a:ext>
            </a:extLst>
          </p:cNvSpPr>
          <p:nvPr/>
        </p:nvSpPr>
        <p:spPr>
          <a:xfrm>
            <a:off x="6258560" y="3804920"/>
            <a:ext cx="5148580" cy="1610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ts val="141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600" cap="none">
                <a:solidFill>
                  <a:srgbClr val="B9D04A"/>
                </a:solidFill>
              </a:defRPr>
            </a:pPr>
            <a:r>
              <a:t>Разработать информационный ТГ – канал:</a:t>
            </a:r>
          </a:p>
          <a:p>
            <a:pPr marL="0" marR="0" indent="0" algn="l" defTabSz="914400">
              <a:lnSpc>
                <a:spcPts val="141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600" cap="none">
                <a:solidFill>
                  <a:srgbClr val="B9D04A"/>
                </a:solidFill>
              </a:defRPr>
            </a:pPr>
            <a:r>
              <a:t>  -  для размещения теоретического и практического материала по ментальному здоровью (статьи, видео и рекомендации по самопомощи);</a:t>
            </a:r>
          </a:p>
          <a:p>
            <a:pPr marL="0" marR="0" indent="0" algn="l" defTabSz="914400">
              <a:lnSpc>
                <a:spcPts val="141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600" cap="none">
                <a:solidFill>
                  <a:srgbClr val="B9D04A"/>
                </a:solidFill>
              </a:defRPr>
            </a:pPr>
            <a:r>
              <a:t>- для обмена опытом и поддержки участников проекта.</a:t>
            </a:r>
          </a:p>
        </p:txBody>
      </p:sp>
      <p:sp>
        <p:nvSpPr>
          <p:cNvPr id="11" name="Прямоугольник8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MwkAAHYbAAD8HgAAEiMAABAgAAAmAAAACAAAAP//////////"/>
              </a:ext>
            </a:extLst>
          </p:cNvSpPr>
          <p:nvPr/>
        </p:nvSpPr>
        <p:spPr>
          <a:xfrm>
            <a:off x="1495425" y="4464050"/>
            <a:ext cx="3541395" cy="1236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600" cap="none">
                <a:solidFill>
                  <a:srgbClr val="7F007F"/>
                </a:solidFill>
              </a:defRPr>
            </a:pPr>
            <a:r>
              <a:t>Повысить осведомленность женщин о важности профилактических мер и активного подхода к своему здоровью.</a:t>
            </a:r>
          </a:p>
        </p:txBody>
      </p:sp>
      <p:sp>
        <p:nvSpPr>
          <p:cNvPr id="12" name="Прямоугольник9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XCYAAGQCAACePwAAkAcAABAAAAAmAAAACAAAAP//////////"/>
              </a:ext>
            </a:extLst>
          </p:cNvSpPr>
          <p:nvPr/>
        </p:nvSpPr>
        <p:spPr>
          <a:xfrm>
            <a:off x="6235700" y="388620"/>
            <a:ext cx="4105910" cy="8407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ts val="2055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600" cap="none">
                <a:solidFill>
                  <a:srgbClr val="B9D04A"/>
                </a:solidFill>
              </a:defRPr>
            </a:pPr>
            <a:r>
              <a:t>Провести опросы и исследования для оценки уровня ментального здоровья среди участников проекта.</a:t>
            </a:r>
          </a:p>
        </p:txBody>
      </p:sp>
      <p:sp>
        <p:nvSpPr>
          <p:cNvPr id="13" name="Прямоугольник10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oCYAAAAJAADjPwAA2xAAABAAAAAmAAAACAAAAP//////////"/>
              </a:ext>
            </a:extLst>
          </p:cNvSpPr>
          <p:nvPr/>
        </p:nvSpPr>
        <p:spPr>
          <a:xfrm>
            <a:off x="6278880" y="1463040"/>
            <a:ext cx="4106545" cy="12769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ts val="2055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600" cap="none">
                <a:solidFill>
                  <a:srgbClr val="B9D04A"/>
                </a:solidFill>
              </a:defRPr>
            </a:pPr>
            <a:r>
              <a:t>Организовать регулярные встречи, семинары и тренинги по темам ментального здоровья, стрессоустойчивости и эмоционального интеллекта с участием специалистов.</a:t>
            </a:r>
          </a:p>
        </p:txBody>
      </p:sp>
      <p:sp>
        <p:nvSpPr>
          <p:cNvPr id="14" name="Прямоугольник11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kSYAAPcRAAB9PwAAFRcAABAAAAAmAAAACAAAAP//////////"/>
              </a:ext>
            </a:extLst>
          </p:cNvSpPr>
          <p:nvPr/>
        </p:nvSpPr>
        <p:spPr>
          <a:xfrm>
            <a:off x="6269355" y="2920365"/>
            <a:ext cx="4051300" cy="831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ts val="2055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600" cap="none">
                <a:solidFill>
                  <a:srgbClr val="B9D04A"/>
                </a:solidFill>
              </a:defRPr>
            </a:pPr>
            <a:r>
              <a:t>Обучить участников проекта навыкам управления стрессом и методам релаксации.</a:t>
            </a:r>
          </a:p>
        </p:txBody>
      </p:sp>
      <p:sp>
        <p:nvSpPr>
          <p:cNvPr id="15" name="Прямоугольник12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pAMAAD4KAAACBwAA7A8AABAgAAAmAAAACAAAAP//////////"/>
              </a:ext>
            </a:extLst>
          </p:cNvSpPr>
          <p:nvPr/>
        </p:nvSpPr>
        <p:spPr>
          <a:xfrm>
            <a:off x="591820" y="1664970"/>
            <a:ext cx="547370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en-us" sz="5400" cap="none">
                <a:solidFill>
                  <a:srgbClr val="A72E88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1</a:t>
            </a:r>
            <a:r>
              <a:rPr lang="ru-ru" sz="5400" cap="none">
                <a:solidFill>
                  <a:srgbClr val="A72E88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.</a:t>
            </a:r>
            <a:endParaRPr lang="ru-ru" sz="5400" cap="none">
              <a:solidFill>
                <a:srgbClr val="A72E88"/>
              </a:solidFill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6" name="Прямоугольник13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iSAAAOUCAABCJAAAbAcAABAAAAAmAAAACAAAAP//////////"/>
              </a:ext>
            </a:extLst>
          </p:cNvSpPr>
          <p:nvPr/>
        </p:nvSpPr>
        <p:spPr>
          <a:xfrm>
            <a:off x="5288915" y="470535"/>
            <a:ext cx="605155" cy="7359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5400" cap="none">
                <a:solidFill>
                  <a:srgbClr val="B9D04A"/>
                </a:solidFill>
                <a:latin typeface="Dita Sweet" pitchFamily="0" charset="0"/>
                <a:ea typeface="Calibri" pitchFamily="2" charset="-52"/>
                <a:cs typeface="Calibri" pitchFamily="2" charset="-52"/>
              </a:rPr>
              <a:t>1</a:t>
            </a:r>
            <a:endParaRPr lang="ru-ru" sz="5400" cap="none">
              <a:solidFill>
                <a:srgbClr val="B9D04A"/>
              </a:solidFill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7" name="Прямоугольник14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NCEAAFEZAAC7JAAAPh4AABAAAAAmAAAACAAAAP//////////"/>
              </a:ext>
            </a:extLst>
          </p:cNvSpPr>
          <p:nvPr/>
        </p:nvSpPr>
        <p:spPr>
          <a:xfrm>
            <a:off x="5397500" y="4115435"/>
            <a:ext cx="573405" cy="800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 cap="none">
                <a:solidFill>
                  <a:srgbClr val="B9D04A"/>
                </a:solidFill>
              </a:defRPr>
            </a:pPr>
            <a:r>
              <a:rPr lang="ru-ru" sz="5400" cap="none">
                <a:latin typeface="Dita Sweet" pitchFamily="0" charset="0"/>
                <a:ea typeface="Calibri" pitchFamily="2" charset="-52"/>
                <a:cs typeface="Calibri" pitchFamily="2" charset="-52"/>
              </a:rPr>
              <a:t>4</a:t>
            </a:r>
            <a:endParaRPr lang="ru-ru" sz="5400" cap="none">
              <a:latin typeface="Dita Sweet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8" name="Прямоугольник15"/>
          <p:cNvSpPr>
            <a:extLst>
              <a:ext uri="smNativeData">
                <pr:smNativeData xmlns:pr="smNativeData" xmlns="smNativeData" val="SMDATA_15_SHzvZ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1SYAAOoiAABgRwAA8CcAABAAAAAmAAAACAAAAP//////////"/>
              </a:ext>
            </a:extLst>
          </p:cNvSpPr>
          <p:nvPr/>
        </p:nvSpPr>
        <p:spPr>
          <a:xfrm>
            <a:off x="6312535" y="5675630"/>
            <a:ext cx="5290185" cy="816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100" cap="none">
                <a:solidFill>
                  <a:srgbClr val="000000"/>
                </a:solidFill>
              </a:defRPr>
            </a:pPr>
            <a:r>
              <a:rPr lang="en-us" sz="1600" cap="none">
                <a:solidFill>
                  <a:srgbClr val="B9D04A"/>
                </a:solidFill>
              </a:rPr>
              <a:t>Создать материалы для распространения в общественных местах:  библиотеки, центры социального обслуживания, медицинские учреждения</a:t>
            </a:r>
            <a: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  <a:extLst>
              <a:ext uri="smNativeData">
                <pr:smNativeData xmlns:pr="smNativeData" xmlns="smNativeData" val="SMDATA_17_SHzvZ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RAAAAOAgAAYUcAANI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0" y="334010"/>
            <a:ext cx="1176655" cy="6121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ounded Rectangle 4"/>
          <p:cNvSpPr>
            <a:extLst>
              <a:ext uri="smNativeData">
                <pr:smNativeData xmlns:pr="smNativeData" xmlns="smNativeData" val="SMDATA_15_SHzvZxMAAAAlAAAAZQAAAA0AAAAAkAAAAEgAAACQAAAASAAAAAAAAAABAAAAAAAAAAEAAABQAAAAWOcYkL3evT8AAAAAAAAAAA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KI2l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KI2lAB/f38A5+bmA8zMzADAwP8Af39/AAAAAAAAAAAAAAAAAAAAAAAAAAAAIQAAABgAAAAUAAAAAQIAAI0BAAD3SQAAfikAABAAAAAmAAAACAAAAP//////////"/>
              </a:ext>
            </a:extLst>
          </p:cNvSpPr>
          <p:nvPr/>
        </p:nvSpPr>
        <p:spPr>
          <a:xfrm>
            <a:off x="325755" y="252095"/>
            <a:ext cx="11697970" cy="6492875"/>
          </a:xfrm>
          <a:prstGeom prst="roundRect">
            <a:avLst>
              <a:gd name="adj" fmla="val 5834"/>
            </a:avLst>
          </a:prstGeom>
          <a:noFill/>
          <a:ln w="19050" cap="flat" cmpd="sng" algn="ctr">
            <a:solidFill>
              <a:srgbClr val="A2369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</a:p>
        </p:txBody>
      </p:sp>
      <p:sp>
        <p:nvSpPr>
          <p:cNvPr id="4" name="TextBox 5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rwMAAJ8DAAA9EwAAbwkAABAgAAAmAAAACAAAAP//////////"/>
              </a:ext>
            </a:extLst>
          </p:cNvSpPr>
          <p:nvPr/>
        </p:nvSpPr>
        <p:spPr>
          <a:xfrm>
            <a:off x="598805" y="588645"/>
            <a:ext cx="2528570" cy="944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 b="1" cap="none"/>
            </a:pPr>
            <a:r>
              <a: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Суть проекта</a:t>
            </a: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  <a:p>
            <a:pPr>
              <a:defRPr lang="en-us"/>
            </a:pP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Прямоугольник: скругленные углы 11"/>
          <p:cNvSpPr>
            <a:extLst>
              <a:ext uri="smNativeData">
                <pr:smNativeData xmlns:pr="smNativeData" xmlns="smNativeData" val="SMDATA_15_SHzvZxMAAAAlAAAAZQAAAA0AAAAAkAAAAEgAAACQAAAASAAAAAAAAAABAAAAAAAAAAEAAABQAAAA9dvXgXNG1D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qQcAAMsKAAAJRQAARRMAABAAAAAmAAAACAAAAP//////////"/>
              </a:ext>
            </a:extLst>
          </p:cNvSpPr>
          <p:nvPr/>
        </p:nvSpPr>
        <p:spPr>
          <a:xfrm>
            <a:off x="1245235" y="1754505"/>
            <a:ext cx="9977120" cy="137795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100" cap="none">
                <a:solidFill>
                  <a:schemeClr val="bg1"/>
                </a:solidFill>
              </a:defRPr>
            </a:pPr>
            <a:r>
              <a:rPr lang="en-us" cap="none">
                <a:latin typeface="OpenSans" pitchFamily="0" charset="0"/>
                <a:ea typeface="SimSun" pitchFamily="0" charset="0"/>
                <a:cs typeface="Times New Roman" pitchFamily="1" charset="-52"/>
              </a:rPr>
              <a:t>Согласно определению Всемирной организации здравоохранения (ВОЗ), ментальное (психическое) здоровье — это такое душевное состояние, которое позволяет человеку реализовывать весь свой потенциал, продуктивно работать, справляться с обычными жизненными трудностями. Ментально здоровый человек чувствует себя благополучным и счастливым. Здоровый человек способен выполнять все психические функции без издержек для организма, противостоять обычным жизненным стрессам, справляться с неблагоприятными обстоятельствами, адаптироваться к изменениям среды, продуктивно работать, вносить вклад в жизнь общества.</a:t>
            </a:r>
            <a:endParaRPr lang="en-us" cap="none">
              <a:latin typeface="OpenSans" pitchFamily="0" charset="0"/>
              <a:ea typeface="SimSun" pitchFamily="0" charset="0"/>
              <a:cs typeface="Times New Roman" pitchFamily="1" charset="-52"/>
            </a:endParaRPr>
          </a:p>
        </p:txBody>
      </p:sp>
      <p:sp>
        <p:nvSpPr>
          <p:cNvPr id="6" name="Прямоугольник: скругленные углы 15"/>
          <p:cNvSpPr>
            <a:extLst>
              <a:ext uri="smNativeData">
                <pr:smNativeData xmlns:pr="smNativeData" xmlns="smNativeData" val="SMDATA_15_SHzvZxMAAAAlAAAAZQAAAA0AAAAAkAAAAEgAAACQAAAASAAAAAAAAAABAAAAAAAAAAEAAABQAAAA9dvXgXNG1D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ywcAABgVAAArRQAAcB0AABAAAAAmAAAACAAAAP//////////"/>
              </a:ext>
            </a:extLst>
          </p:cNvSpPr>
          <p:nvPr/>
        </p:nvSpPr>
        <p:spPr>
          <a:xfrm>
            <a:off x="1266825" y="3429000"/>
            <a:ext cx="9977120" cy="13563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200" cap="none">
                <a:solidFill>
                  <a:srgbClr val="FFFFF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Проект предполагает формирование новых групп при Университетах старшего   поколения   Союза пенсионеров России Тюменской области, а в дальнейшем и на территории УрФО.  Проведение лекций, семинаров и тренингов, направленных на повышение осведомленности о ментальном здоровье, признаках стресса и депрессии, а также методах их преодоления. </a:t>
            </a:r>
          </a:p>
        </p:txBody>
      </p:sp>
      <p:sp>
        <p:nvSpPr>
          <p:cNvPr id="7" name="Прямоугольник: скругленные углы 16"/>
          <p:cNvSpPr>
            <a:extLst>
              <a:ext uri="smNativeData">
                <pr:smNativeData xmlns:pr="smNativeData" xmlns="smNativeData" val="SMDATA_15_SHzvZxMAAAAlAAAAZQAAAA0AAAAAkAAAAEgAAACQAAAASAAAAAAAAAABAAAAAAAAAAEAAABQAAAA9dvXgXNG1D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ygcAAMgeAAA8RQAAeCcAABAAAAAmAAAACAAAAP//////////"/>
              </a:ext>
            </a:extLst>
          </p:cNvSpPr>
          <p:nvPr/>
        </p:nvSpPr>
        <p:spPr>
          <a:xfrm>
            <a:off x="1266190" y="5003800"/>
            <a:ext cx="9988550" cy="14122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1100" cap="none">
                <a:solidFill>
                  <a:srgbClr val="FFFFFF"/>
                </a:solidFill>
              </a:defRPr>
            </a:pPr>
            <a:r>
              <a:rPr lang="en-us" sz="1200" cap="none">
                <a:latin typeface="Times New Roman" pitchFamily="1" charset="-52"/>
                <a:ea typeface="SimSun" pitchFamily="0" charset="0"/>
                <a:cs typeface="Times New Roman" pitchFamily="1" charset="-52"/>
              </a:rPr>
              <a:t>Проект направлен на поддержку и улучшение ментального здоровья женщин в возрасте 50+ через комплекс мероприятий, направленных на выявление, профилактику и преодоление психологических трудностей. В рамках проекта предполагается создание сообщества, где женщины смогут делиться своими переживаниями, получать знания,  делиться опытом  результатами, формировать новые метанавыки: эмпатия, осознанность, гибкость мышления, креативность, критическое мышление. Это позволяет сохранять возможность учиться, уверенно принимать решения, гибко реагировать на постоянно меняющуюся реальность и удовлетворять потребность в самореализации.</a:t>
            </a:r>
            <a:endParaRPr lang="en-us" sz="1200" cap="none">
              <a:latin typeface="Times New Roman" pitchFamily="1" charset="-52"/>
              <a:ea typeface="SimSun" pitchFamily="0" charset="0"/>
              <a:cs typeface="Times New Roman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  <a:extLst>
              <a:ext uri="smNativeData">
                <pr:smNativeData xmlns:pr="smNativeData" xmlns="smNativeData" val="SMDATA_17_SHzvZ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RAAAAOAgAAYUcAANI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0" y="334010"/>
            <a:ext cx="1176655" cy="6121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ounded Rectangle 4"/>
          <p:cNvSpPr>
            <a:extLst>
              <a:ext uri="smNativeData">
                <pr:smNativeData xmlns:pr="smNativeData" xmlns="smNativeData" val="SMDATA_15_SHzvZxMAAAAlAAAAZQAAAA0AAAAAkAAAAEgAAACQAAAASAAAAAAAAAABAAAAAAAAAAEAAABQAAAAWOcYkL3evT8AAAAAAAAAAA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KI2l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N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KI2lAB/f38A5+bmA8zMzADAwP8Af39/AAAAAAAAAAAAAAAAAAAAAAAAAAAAIQAAABgAAAAUAAAAAQIAAI0BAAD3SQAAfikAABAAAAAmAAAACAAAAP//////////"/>
              </a:ext>
            </a:extLst>
          </p:cNvSpPr>
          <p:nvPr/>
        </p:nvSpPr>
        <p:spPr>
          <a:xfrm>
            <a:off x="325755" y="252095"/>
            <a:ext cx="11697970" cy="6492875"/>
          </a:xfrm>
          <a:prstGeom prst="roundRect">
            <a:avLst>
              <a:gd name="adj" fmla="val 5834"/>
            </a:avLst>
          </a:prstGeom>
          <a:noFill/>
          <a:ln w="19050" cap="flat" cmpd="sng" algn="ctr">
            <a:solidFill>
              <a:srgbClr val="A2369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</a:p>
        </p:txBody>
      </p:sp>
      <p:sp>
        <p:nvSpPr>
          <p:cNvPr id="4" name="TextBox 5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rwMAAJ8DAAA2JQAAbwkAABAgAAAmAAAACAAAAP//////////"/>
              </a:ext>
            </a:extLst>
          </p:cNvSpPr>
          <p:nvPr/>
        </p:nvSpPr>
        <p:spPr>
          <a:xfrm>
            <a:off x="598805" y="588645"/>
            <a:ext cx="5450205" cy="944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 b="1" cap="none"/>
            </a:pPr>
            <a:r>
              <a: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Последовательность проекта</a:t>
            </a: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  <a:p>
            <a:pPr>
              <a:defRPr lang="en-us"/>
            </a:pP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Прямоугольник: скругленные углы 8"/>
          <p:cNvSpPr>
            <a:extLst>
              <a:ext uri="smNativeData">
                <pr:smNativeData xmlns:pr="smNativeData" xmlns="smNativeData" val="SMDATA_15_SHzvZxMAAAAlAAAAZQAAAA0AAAAAjQEAAEgAAACQAAAASAAAAAAAAAABAAAAAAAAAAEAAABQAAAA9dvXgXNG1D8AAAAAAAAAAAAAAAAAAOA/AAAAAAAA4D8AAAAAAADgPwAAAAAAAOA/AAAAAAAA4D8AAAAAAADgPwAAAAAAAOA/AAAAAAAA4D8CAAAAjAAAAAEAAAAAAAAApy6I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y6IAP///wEAAAAAAAAAAAAAAAAAAAAAAAAAAAAAAAAAAAAAAAAAADJVkQB/f38A5+bmA8zMzADAwP8Af39/AAAAAAAAAAAAAAAAAAAAAAAAAAAAIQAAABgAAAAUAAAAjAIAAJkKAAAuRgAAeCcAABAAAAAmAAAACAAAAP//////////"/>
              </a:ext>
            </a:extLst>
          </p:cNvSpPr>
          <p:nvPr/>
        </p:nvSpPr>
        <p:spPr>
          <a:xfrm>
            <a:off x="414020" y="1722755"/>
            <a:ext cx="10994390" cy="469328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  <a:effectLst/>
        </p:spPr>
        <p:txBody>
          <a:bodyPr vert="horz" wrap="square" lIns="252095" tIns="45720" rIns="91440" bIns="45720" numCol="1" spcCol="215900" anchor="ctr"/>
          <a:lstStyle/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FFFFFF"/>
                </a:solidFill>
              </a:defRPr>
            </a:pPr>
            <a:r>
              <a:t>1. Анализ целевой аудитории включает в себя сбор данных, опросы, интервью, чтобы лучше понять потребности и желаемые результаты.</a:t>
            </a:r>
          </a:p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FFFFFF"/>
                </a:solidFill>
              </a:defRPr>
            </a:pPr>
            <a:r>
              <a:t>2. Составление договоров о предоставлении помещений для проведения мероприятий на безвозмездной   основе.</a:t>
            </a:r>
          </a:p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FFFFFF"/>
                </a:solidFill>
              </a:defRPr>
            </a:pPr>
            <a:r>
              <a:t>3.составление договоров со специалистами в области ментального здоровья. </a:t>
            </a:r>
          </a:p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FFFFFF"/>
                </a:solidFill>
              </a:defRPr>
            </a:pPr>
            <a:r>
              <a:t>4. Разработка обучающих программ.</a:t>
            </a:r>
          </a:p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FFFFFF"/>
                </a:solidFill>
              </a:defRPr>
            </a:pPr>
            <a:r>
              <a:t>5 Формирование групп слушателей.</a:t>
            </a:r>
          </a:p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FFFFFF"/>
                </a:solidFill>
              </a:defRPr>
            </a:pPr>
            <a:r>
              <a:t>6.Создание ТГ-канала.</a:t>
            </a:r>
          </a:p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FFFFFF"/>
                </a:solidFill>
              </a:defRPr>
            </a:pPr>
            <a:r>
              <a:t>8. Анализ реализации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  <a:extLst>
              <a:ext uri="smNativeData">
                <pr:smNativeData xmlns:pr="smNativeData" xmlns="smNativeData" val="SMDATA_17_SHzvZ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RAAAAOAgAAYUcAANI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0" y="334010"/>
            <a:ext cx="1176655" cy="6121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ounded Rectangle 4"/>
          <p:cNvSpPr>
            <a:extLst>
              <a:ext uri="smNativeData">
                <pr:smNativeData xmlns:pr="smNativeData" xmlns="smNativeData" val="SMDATA_15_SHzvZxMAAAAlAAAAZQAAAA0AAAAAkAAAAEgAAACQAAAASAAAAAAAAAABAAAAAAAAAAEAAABQAAAAWOcYkL3evT8AAAAAAAAAAA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KI2l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KI2lAB/f38A5+bmA8zMzADAwP8Af39/AAAAAAAAAAAAAAAAAAAAAAAAAAAAIQAAABgAAAAUAAAAAQIAAI0BAAD3SQAAfikAABAAAAAmAAAACAAAAP//////////"/>
              </a:ext>
            </a:extLst>
          </p:cNvSpPr>
          <p:nvPr/>
        </p:nvSpPr>
        <p:spPr>
          <a:xfrm>
            <a:off x="325755" y="252095"/>
            <a:ext cx="11697970" cy="6492875"/>
          </a:xfrm>
          <a:prstGeom prst="roundRect">
            <a:avLst>
              <a:gd name="adj" fmla="val 5834"/>
            </a:avLst>
          </a:prstGeom>
          <a:noFill/>
          <a:ln w="19050" cap="flat" cmpd="sng" algn="ctr">
            <a:solidFill>
              <a:srgbClr val="A2369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</a:p>
        </p:txBody>
      </p:sp>
      <p:sp>
        <p:nvSpPr>
          <p:cNvPr id="4" name="TextBox 5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rwMAAJ8DAAASMQAAzwYAABAgAAAmAAAACAAAAP//////////"/>
              </a:ext>
            </a:extLst>
          </p:cNvSpPr>
          <p:nvPr/>
        </p:nvSpPr>
        <p:spPr>
          <a:xfrm>
            <a:off x="598805" y="588645"/>
            <a:ext cx="737806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 b="1" cap="none"/>
            </a:pPr>
            <a:r>
              <a:rPr lang="ru-ru" sz="2800" cap="none">
                <a:solidFill>
                  <a:srgbClr val="A72E88"/>
                </a:solidFill>
                <a:latin typeface="Playfair Display SemiBold" pitchFamily="0" charset="0"/>
                <a:ea typeface="Calibri" pitchFamily="2" charset="-52"/>
                <a:cs typeface="Calibri" pitchFamily="2" charset="-52"/>
              </a:rPr>
              <a:t>Основные результаты участниц проекта</a:t>
            </a:r>
            <a:endParaRPr lang="ru-ru" sz="2800" cap="none">
              <a:solidFill>
                <a:srgbClr val="A72E88"/>
              </a:solidFill>
              <a:latin typeface="Playfair Display SemiBold" pitchFamily="0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Овал 9"/>
          <p:cNvSpPr>
            <a:extLst>
              <a:ext uri="smNativeData">
                <pr:smNativeData xmlns:pr="smNativeData" xmlns="smNativeData" val="SMDATA_15_SHzvZxMAAAAlAAAAZgAAAA0AAAAAkAAAAEgAAACQAAAASAAAAAAAAAABAAAAAAAAAAEAAABQAAAAAAAAAAAA8D8AAAAAAADwPwAAAAAAAOA/AAAAAAAA4D8AAAAAAADgPwAAAAAAAOA/AAAAAAAA4D8AAAAAAADgPwAAAAAAAOA/AAAAAAAA4D8CAAAAjAAAAAEAAAAAAAAAudBK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dBKAP///wEAAAAAAAAAAAAAAAAAAAAAAAAAAAAAAAAAAAAAAAAAADJVkQB/f38A5+bmA8zMzADAwP8Af39/AAAAAAAAAAAAAAAAAAAAAAAAAAAAIQAAABgAAAAUAAAASgQAAC8KAADDBQAAqAsAABAAAAAmAAAACAAAAP//////////"/>
              </a:ext>
            </a:extLst>
          </p:cNvSpPr>
          <p:nvPr/>
        </p:nvSpPr>
        <p:spPr>
          <a:xfrm>
            <a:off x="697230" y="1655445"/>
            <a:ext cx="239395" cy="239395"/>
          </a:xfrm>
          <a:prstGeom prst="ellipse">
            <a:avLst/>
          </a:prstGeom>
          <a:solidFill>
            <a:srgbClr val="B9D0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  <a:endParaRPr lang="ru-ru" cap="none"/>
          </a:p>
        </p:txBody>
      </p:sp>
      <p:sp>
        <p:nvSpPr>
          <p:cNvPr id="6" name="Овал 10"/>
          <p:cNvSpPr>
            <a:extLst>
              <a:ext uri="smNativeData">
                <pr:smNativeData xmlns:pr="smNativeData" xmlns="smNativeData" val="SMDATA_15_SHzvZxMAAAAlAAAAZgAAAA0AAAAAkAAAAEgAAACQAAAASAAAAAAAAAABAAAAAAAAAAEAAABQAAAAAAAAAAAA8D8AAAAAAADwPwAAAAAAAOA/AAAAAAAA4D8AAAAAAADgPwAAAAAAAOA/AAAAAAAA4D8AAAAAAADgPwAAAAAAAOA/AAAAAAAA4D8CAAAAjAAAAAEAAAAAAAAAudBK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dBKAP///wEAAAAAAAAAAAAAAAAAAAAAAAAAAAAAAAAAAAAAAAAAADJVkQB/f38A5+bmA8zMzADAwP8Af39/AAAAAAAAAAAAAAAAAAAAAAAAAAAAIQAAABgAAAAUAAAAOQQAAP0OAACyBQAAdhAAABAAAAAmAAAACAAAAP//////////"/>
              </a:ext>
            </a:extLst>
          </p:cNvSpPr>
          <p:nvPr/>
        </p:nvSpPr>
        <p:spPr>
          <a:xfrm>
            <a:off x="686435" y="2436495"/>
            <a:ext cx="239395" cy="239395"/>
          </a:xfrm>
          <a:prstGeom prst="ellipse">
            <a:avLst/>
          </a:prstGeom>
          <a:solidFill>
            <a:srgbClr val="B9D0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  <a:endParaRPr lang="ru-ru" cap="none"/>
          </a:p>
        </p:txBody>
      </p:sp>
      <p:sp>
        <p:nvSpPr>
          <p:cNvPr id="7" name="Овал 11"/>
          <p:cNvSpPr>
            <a:extLst>
              <a:ext uri="smNativeData">
                <pr:smNativeData xmlns:pr="smNativeData" xmlns="smNativeData" val="SMDATA_15_SHzvZxMAAAAlAAAAZgAAAA0AAAAAkAAAAEgAAACQAAAASAAAAAAAAAABAAAAAAAAAAEAAABQAAAAAAAAAAAA8D8AAAAAAADwPwAAAAAAAOA/AAAAAAAA4D8AAAAAAADgPwAAAAAAAOA/AAAAAAAA4D8AAAAAAADgPwAAAAAAAOA/AAAAAAAA4D8CAAAAjAAAAAEAAAAAAAAAudBK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dBKAP///wEAAAAAAAAAAAAAAAAAAAAAAAAAAAAAAAAAAAAAAAAAADJVkQB/f38A5+bmA8zMzADAwP8Af39/AAAAAAAAAAAAAAAAAAAAAAAAAAAAIQAAABgAAAAUAAAAKAQAAJwVAAChBQAAFBcAABAAAAAmAAAACAAAAP//////////"/>
              </a:ext>
            </a:extLst>
          </p:cNvSpPr>
          <p:nvPr/>
        </p:nvSpPr>
        <p:spPr>
          <a:xfrm>
            <a:off x="675640" y="3512820"/>
            <a:ext cx="239395" cy="238760"/>
          </a:xfrm>
          <a:prstGeom prst="ellipse">
            <a:avLst/>
          </a:prstGeom>
          <a:solidFill>
            <a:srgbClr val="B9D0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  <a:endParaRPr lang="ru-ru" cap="none"/>
          </a:p>
        </p:txBody>
      </p:sp>
      <p:sp>
        <p:nvSpPr>
          <p:cNvPr id="8" name="Овал 12"/>
          <p:cNvSpPr>
            <a:extLst>
              <a:ext uri="smNativeData">
                <pr:smNativeData xmlns:pr="smNativeData" xmlns="smNativeData" val="SMDATA_15_SHzvZxMAAAAlAAAAZgAAAA0AAAAAkAAAAEgAAACQAAAASAAAAAAAAAABAAAAAAAAAAEAAABQAAAAAAAAAAAA8D8AAAAAAADwPwAAAAAAAOA/AAAAAAAA4D8AAAAAAADgPwAAAAAAAOA/AAAAAAAA4D8AAAAAAADgPwAAAAAAAOA/AAAAAAAA4D8CAAAAjAAAAAEAAAAAAAAAudBK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dBKAP///wEAAAAAAAAAAAAAAAAAAAAAAAAAAAAAAAAAAAAAAAAAADJVkQB/f38A5+bmA8zMzADAwP8Af39/AAAAAAAAAAAAAAAAAAAAAAAAAAAAIQAAABgAAAAUAAAABgQAANMcAAB/BQAATB4AABAAAAAmAAAACAAAAP//////////"/>
              </a:ext>
            </a:extLst>
          </p:cNvSpPr>
          <p:nvPr/>
        </p:nvSpPr>
        <p:spPr>
          <a:xfrm>
            <a:off x="654050" y="4685665"/>
            <a:ext cx="239395" cy="239395"/>
          </a:xfrm>
          <a:prstGeom prst="ellipse">
            <a:avLst/>
          </a:prstGeom>
          <a:solidFill>
            <a:srgbClr val="B9D0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  <a:endParaRPr lang="ru-ru" cap="none"/>
          </a:p>
        </p:txBody>
      </p:sp>
      <p:sp>
        <p:nvSpPr>
          <p:cNvPr id="9" name="Овал 13"/>
          <p:cNvSpPr>
            <a:extLst>
              <a:ext uri="smNativeData">
                <pr:smNativeData xmlns:pr="smNativeData" xmlns="smNativeData" val="SMDATA_15_SHzvZxMAAAAlAAAAZgAAAA0AAAAAkAAAAEgAAACQAAAASAAAAAAAAAABAAAAAAAAAAEAAABQAAAAAAAAAAAA8D8AAAAAAADwPwAAAAAAAOA/AAAAAAAA4D8AAAAAAADgPwAAAAAAAOA/AAAAAAAA4D8AAAAAAADgPwAAAAAAAOA/AAAAAAAA4D8CAAAAjAAAAAEAAAAAAAAAudBK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W7h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dBKAP///wEAAAAAAAAAAAAAAAAAAAAAAAAAAAAAAAAAAAAAAAAAADJVkQB/f38A5+bmA8zMzADAwP8Af39/AAAAAAAAAAAAAAAAAAAAAAAAAAAAIQAAABgAAAAUAAAASgQAAL4iAADDBQAANiQAABAAAAAmAAAACAAAAP//////////"/>
              </a:ext>
            </a:extLst>
          </p:cNvSpPr>
          <p:nvPr/>
        </p:nvSpPr>
        <p:spPr>
          <a:xfrm>
            <a:off x="697230" y="5647690"/>
            <a:ext cx="239395" cy="238760"/>
          </a:xfrm>
          <a:prstGeom prst="ellipse">
            <a:avLst/>
          </a:prstGeom>
          <a:solidFill>
            <a:srgbClr val="B9D04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  <a:endParaRPr lang="ru-ru" cap="none"/>
          </a:p>
        </p:txBody>
      </p:sp>
      <p:sp>
        <p:nvSpPr>
          <p:cNvPr id="10" name="TextBox 12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eSEO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egYAACwJAAD+RQAAXwwAABAgAAAmAAAACAAAAP//////////"/>
              </a:ext>
            </a:extLst>
          </p:cNvSpPr>
          <p:nvPr/>
        </p:nvSpPr>
        <p:spPr>
          <a:xfrm>
            <a:off x="1052830" y="1490980"/>
            <a:ext cx="10325100" cy="5200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lang="en-us" sz="2000" cap="none">
                <a:solidFill>
                  <a:srgbClr val="000000"/>
                </a:solidFill>
              </a:defRPr>
            </a:pPr>
            <a:r>
              <a:t>Определят свой уровень ментального здоровья с помощью опроса и исследования.</a:t>
            </a:r>
          </a:p>
        </p:txBody>
      </p:sp>
      <p:sp>
        <p:nvSpPr>
          <p:cNvPr id="11" name="TextBox 13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jAYAAI4NAAAQRgAA3hEAABAgAAAmAAAACAAAAP//////////"/>
              </a:ext>
            </a:extLst>
          </p:cNvSpPr>
          <p:nvPr/>
        </p:nvSpPr>
        <p:spPr>
          <a:xfrm>
            <a:off x="1064260" y="2203450"/>
            <a:ext cx="10325100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2000" cap="none">
                <a:solidFill>
                  <a:srgbClr val="000000"/>
                </a:solidFill>
              </a:rPr>
              <a:t>Получат доступ к прохождению образовательных программ по темам ментального здоровья. </a:t>
            </a:r>
            <a:endParaRPr lang="en-us" sz="1100" cap="none">
              <a:solidFill>
                <a:srgbClr val="000000"/>
              </a:solidFill>
            </a:endParaRPr>
          </a:p>
        </p:txBody>
      </p:sp>
      <p:sp>
        <p:nvSpPr>
          <p:cNvPr id="12" name="TextBox 14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KLAP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nQYAAFUTAAAhRgAAhRkAABAgAAAmAAAACAAAAP//////////"/>
              </a:ext>
            </a:extLst>
          </p:cNvSpPr>
          <p:nvPr/>
        </p:nvSpPr>
        <p:spPr>
          <a:xfrm>
            <a:off x="1075055" y="3142615"/>
            <a:ext cx="10325100" cy="1005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 sz="2000" cap="none"/>
            </a:pPr>
            <a:r>
              <a:rPr lang="en-us" cap="none">
                <a:solidFill>
                  <a:srgbClr val="000000"/>
                </a:solidFill>
              </a:rPr>
              <a:t>Научатся контролировать влияние стресса, изменений в жизни и возрастных факторов на их психоэмоциональное состояние и освоят техники управления своими эмоциями, тревогой, депрессией</a:t>
            </a:r>
            <a:endParaRPr lang="en-us" cap="none">
              <a:solidFill>
                <a:srgbClr val="000000"/>
              </a:solidFill>
            </a:endParaRPr>
          </a:p>
        </p:txBody>
      </p:sp>
      <p:sp>
        <p:nvSpPr>
          <p:cNvPr id="13" name="TextBox 15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i1Y5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awYAAIYbAADvRQAA1h8AABAgAAAmAAAACAAAAP//////////"/>
              </a:ext>
            </a:extLst>
          </p:cNvSpPr>
          <p:nvPr/>
        </p:nvSpPr>
        <p:spPr>
          <a:xfrm>
            <a:off x="1043305" y="4474210"/>
            <a:ext cx="10325100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 sz="2000" cap="none"/>
            </a:pPr>
            <a:r>
              <a:rPr lang="en-us" cap="none">
                <a:solidFill>
                  <a:srgbClr val="000000"/>
                </a:solidFill>
              </a:rPr>
              <a:t>Получат социальную поддержку, возможность обратиться за квалификационной помощью к специалистам, а также делиться своим опытом, уменьшить чувство одиночества.</a:t>
            </a:r>
            <a:endParaRPr lang="en-us" cap="none">
              <a:solidFill>
                <a:srgbClr val="000000"/>
              </a:solidFill>
            </a:endParaRPr>
          </a:p>
        </p:txBody>
      </p:sp>
      <p:sp>
        <p:nvSpPr>
          <p:cNvPr id="14" name="TextBox 16"/>
          <p:cNvSpPr>
            <a:extLst>
              <a:ext uri="smNativeData">
                <pr:smNativeData xmlns:pr="smNativeData" xmlns="smNativeData" val="SMDATA_15_SHzvZ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Zop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B/f38A5+bmA8zMzADAwP8Af39/AAAAAAAAAAAAAAAAAAAAAAAAAAAAIQAAABgAAAAUAAAANwYAAD4iAAC7RQAAjiYAABAgAAAmAAAACAAAAP//////////"/>
              </a:ext>
            </a:extLst>
          </p:cNvSpPr>
          <p:nvPr/>
        </p:nvSpPr>
        <p:spPr>
          <a:xfrm>
            <a:off x="1010285" y="5566410"/>
            <a:ext cx="10325100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 sz="2000" cap="none"/>
            </a:pPr>
            <a:r>
              <a:rPr lang="en-us" cap="none">
                <a:solidFill>
                  <a:srgbClr val="000000"/>
                </a:solidFill>
              </a:rPr>
              <a:t>Повысят общий уровень удовлетворенности жизнью, активность, позитивное восприятие жизни и стремление к новым достижениям.</a:t>
            </a:r>
            <a:endParaRPr lang="en-us" cap="non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USER</cp:lastModifiedBy>
  <cp:revision>0</cp:revision>
  <dcterms:created xsi:type="dcterms:W3CDTF">2025-03-26T12:04:55Z</dcterms:created>
  <dcterms:modified xsi:type="dcterms:W3CDTF">2025-04-04T06:29:28Z</dcterms:modified>
</cp:coreProperties>
</file>