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8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2E87"/>
    <a:srgbClr val="A23694"/>
    <a:srgbClr val="863458"/>
    <a:srgbClr val="651C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 snapToObjects="1" showGuides="1">
      <p:cViewPr varScale="1">
        <p:scale>
          <a:sx n="85" d="100"/>
          <a:sy n="85" d="100"/>
        </p:scale>
        <p:origin x="56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8EE42C-1F10-44D9-A264-25F9C1F02BC5}" type="doc">
      <dgm:prSet loTypeId="urn:microsoft.com/office/officeart/2008/layout/AccentedPicture" loCatId="picture" qsTypeId="urn:microsoft.com/office/officeart/2005/8/quickstyle/simple1" qsCatId="simple" csTypeId="urn:microsoft.com/office/officeart/2005/8/colors/accent1_2" csCatId="accent1" phldr="1"/>
      <dgm:spPr/>
    </dgm:pt>
    <dgm:pt modelId="{AB997DD3-8DC4-4AAB-870C-938A163C0EAB}">
      <dgm:prSet phldrT="[Текст]" phldr="1"/>
      <dgm:spPr/>
      <dgm:t>
        <a:bodyPr/>
        <a:lstStyle/>
        <a:p>
          <a:endParaRPr lang="ru-RU" dirty="0"/>
        </a:p>
      </dgm:t>
    </dgm:pt>
    <dgm:pt modelId="{C1DE1B65-C259-4FCA-B255-3B1A29DDB5DA}" type="sibTrans" cxnId="{54DC491F-6892-4797-98D6-000AC06B8863}">
      <dgm:prSet/>
      <dgm:spPr>
        <a:blipFill>
          <a:blip xmlns:r="http://schemas.openxmlformats.org/officeDocument/2006/relationships" r:embed="rId1"/>
          <a:srcRect/>
          <a:stretch>
            <a:fillRect t="-9000" b="-9000"/>
          </a:stretch>
        </a:blipFill>
      </dgm:spPr>
      <dgm:t>
        <a:bodyPr/>
        <a:lstStyle/>
        <a:p>
          <a:endParaRPr lang="ru-RU"/>
        </a:p>
      </dgm:t>
    </dgm:pt>
    <dgm:pt modelId="{E79FBF12-EE28-4EC2-9B90-622778FAE31A}" type="parTrans" cxnId="{54DC491F-6892-4797-98D6-000AC06B8863}">
      <dgm:prSet/>
      <dgm:spPr/>
      <dgm:t>
        <a:bodyPr/>
        <a:lstStyle/>
        <a:p>
          <a:endParaRPr lang="ru-RU"/>
        </a:p>
      </dgm:t>
    </dgm:pt>
    <dgm:pt modelId="{646E6D89-3908-47AF-B177-3D5A326D03E9}" type="pres">
      <dgm:prSet presAssocID="{388EE42C-1F10-44D9-A264-25F9C1F02BC5}" presName="Name0" presStyleCnt="0">
        <dgm:presLayoutVars>
          <dgm:dir/>
        </dgm:presLayoutVars>
      </dgm:prSet>
      <dgm:spPr/>
    </dgm:pt>
    <dgm:pt modelId="{A2555C5E-E9ED-4E56-9C2D-54F7FE888B82}" type="pres">
      <dgm:prSet presAssocID="{C1DE1B65-C259-4FCA-B255-3B1A29DDB5DA}" presName="picture_1" presStyleLbl="bgImgPlace1" presStyleIdx="0" presStyleCnt="1" custLinFactX="-61271" custLinFactNeighborX="-100000" custLinFactNeighborY="48871"/>
      <dgm:spPr/>
    </dgm:pt>
    <dgm:pt modelId="{75E03F9D-7F92-4315-98EA-139A86BC194D}" type="pres">
      <dgm:prSet presAssocID="{AB997DD3-8DC4-4AAB-870C-938A163C0EAB}" presName="text_1" presStyleLbl="node1" presStyleIdx="0" presStyleCnt="0" custFlipVert="1" custFlipHor="1" custScaleX="6978" custScaleY="2912" custLinFactY="8323" custLinFactNeighborX="97454" custLinFactNeighborY="100000">
        <dgm:presLayoutVars>
          <dgm:bulletEnabled val="1"/>
        </dgm:presLayoutVars>
      </dgm:prSet>
      <dgm:spPr/>
    </dgm:pt>
    <dgm:pt modelId="{488E3A7C-E6BD-4580-A4F4-0DD602338E33}" type="pres">
      <dgm:prSet presAssocID="{388EE42C-1F10-44D9-A264-25F9C1F02BC5}" presName="maxNode" presStyleCnt="0"/>
      <dgm:spPr/>
    </dgm:pt>
    <dgm:pt modelId="{2EFED801-4DED-40C3-AF14-23EB23120065}" type="pres">
      <dgm:prSet presAssocID="{388EE42C-1F10-44D9-A264-25F9C1F02BC5}" presName="Name33" presStyleCnt="0"/>
      <dgm:spPr/>
    </dgm:pt>
  </dgm:ptLst>
  <dgm:cxnLst>
    <dgm:cxn modelId="{54DC491F-6892-4797-98D6-000AC06B8863}" srcId="{388EE42C-1F10-44D9-A264-25F9C1F02BC5}" destId="{AB997DD3-8DC4-4AAB-870C-938A163C0EAB}" srcOrd="0" destOrd="0" parTransId="{E79FBF12-EE28-4EC2-9B90-622778FAE31A}" sibTransId="{C1DE1B65-C259-4FCA-B255-3B1A29DDB5DA}"/>
    <dgm:cxn modelId="{5289F72E-C980-4644-869B-52552F1ABE3F}" type="presOf" srcId="{388EE42C-1F10-44D9-A264-25F9C1F02BC5}" destId="{646E6D89-3908-47AF-B177-3D5A326D03E9}" srcOrd="0" destOrd="0" presId="urn:microsoft.com/office/officeart/2008/layout/AccentedPicture"/>
    <dgm:cxn modelId="{455C0F41-78E3-46C2-8D33-1C8E508B129A}" type="presOf" srcId="{AB997DD3-8DC4-4AAB-870C-938A163C0EAB}" destId="{75E03F9D-7F92-4315-98EA-139A86BC194D}" srcOrd="0" destOrd="0" presId="urn:microsoft.com/office/officeart/2008/layout/AccentedPicture"/>
    <dgm:cxn modelId="{756501C3-F39F-40B2-991C-34AE01B93BAF}" type="presOf" srcId="{C1DE1B65-C259-4FCA-B255-3B1A29DDB5DA}" destId="{A2555C5E-E9ED-4E56-9C2D-54F7FE888B82}" srcOrd="0" destOrd="0" presId="urn:microsoft.com/office/officeart/2008/layout/AccentedPicture"/>
    <dgm:cxn modelId="{68FB6378-8C31-40E7-B55D-2416A6397D75}" type="presParOf" srcId="{646E6D89-3908-47AF-B177-3D5A326D03E9}" destId="{A2555C5E-E9ED-4E56-9C2D-54F7FE888B82}" srcOrd="0" destOrd="0" presId="urn:microsoft.com/office/officeart/2008/layout/AccentedPicture"/>
    <dgm:cxn modelId="{B7A18513-B6DD-4922-9D0E-45C8FCFC1D52}" type="presParOf" srcId="{646E6D89-3908-47AF-B177-3D5A326D03E9}" destId="{75E03F9D-7F92-4315-98EA-139A86BC194D}" srcOrd="1" destOrd="0" presId="urn:microsoft.com/office/officeart/2008/layout/AccentedPicture"/>
    <dgm:cxn modelId="{246A0FF6-51F4-43CF-BDB9-7F578D374589}" type="presParOf" srcId="{646E6D89-3908-47AF-B177-3D5A326D03E9}" destId="{488E3A7C-E6BD-4580-A4F4-0DD602338E33}" srcOrd="2" destOrd="0" presId="urn:microsoft.com/office/officeart/2008/layout/AccentedPicture"/>
    <dgm:cxn modelId="{FEA11DA2-8627-4FE8-8DBC-BDD871D569C2}" type="presParOf" srcId="{488E3A7C-E6BD-4580-A4F4-0DD602338E33}" destId="{2EFED801-4DED-40C3-AF14-23EB23120065}" srcOrd="0" destOrd="0" presId="urn:microsoft.com/office/officeart/2008/layout/AccentedPictur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555C5E-E9ED-4E56-9C2D-54F7FE888B82}">
      <dsp:nvSpPr>
        <dsp:cNvPr id="0" name=""/>
        <dsp:cNvSpPr/>
      </dsp:nvSpPr>
      <dsp:spPr>
        <a:xfrm>
          <a:off x="0" y="0"/>
          <a:ext cx="2051532" cy="2616751"/>
        </a:xfrm>
        <a:prstGeom prst="roundRect">
          <a:avLst/>
        </a:prstGeom>
        <a:blipFill>
          <a:blip xmlns:r="http://schemas.openxmlformats.org/officeDocument/2006/relationships" r:embed="rId1"/>
          <a:srcRect/>
          <a:stretch>
            <a:fillRect t="-9000" b="-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E03F9D-7F92-4315-98EA-139A86BC194D}">
      <dsp:nvSpPr>
        <dsp:cNvPr id="0" name=""/>
        <dsp:cNvSpPr/>
      </dsp:nvSpPr>
      <dsp:spPr>
        <a:xfrm flipH="1" flipV="1">
          <a:off x="2616927" y="2571031"/>
          <a:ext cx="110230" cy="45719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b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 dirty="0"/>
        </a:p>
      </dsp:txBody>
      <dsp:txXfrm rot="10800000">
        <a:off x="2616927" y="2571031"/>
        <a:ext cx="110230" cy="457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ccentedPicture">
  <dgm:title val=""/>
  <dgm:desc val=""/>
  <dgm:catLst>
    <dgm:cat type="picture" pri="1000"/>
    <dgm:cat type="pictureconver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</dgm:varLst>
    <dgm:alg type="composite"/>
    <dgm:shape xmlns:r="http://schemas.openxmlformats.org/officeDocument/2006/relationships" r:blip="">
      <dgm:adjLst/>
    </dgm:shape>
    <dgm:choose name="Name1">
      <dgm:if name="Name2" axis="ch" ptType="node" func="cnt" op="lte" val="1">
        <dgm:constrLst>
          <dgm:constr type="h" for="ch" forName="picture_1" refType="h"/>
          <dgm:constr type="w" for="ch" forName="picture_1" refType="h" refFor="ch" refForName="picture_1" op="equ" fact="0.784"/>
          <dgm:constr type="l" for="ch" forName="picture_1"/>
          <dgm:constr type="t" for="ch" forName="picture_1"/>
          <dgm:constr type="w" for="ch" forName="text_1" refType="w" refFor="ch" refForName="picture_1" fact="0.77"/>
          <dgm:constr type="h" for="ch" forName="text_1" refType="h" refFor="ch" refForName="picture_1" fact="0.6"/>
          <dgm:constr type="l" for="ch" forName="text_1" refType="w" refFor="ch" refForName="picture_1" fact="0.04"/>
          <dgm:constr type="t" for="ch" forName="text_1" refType="h" refFor="ch" refForName="picture_1" fact="0.4"/>
        </dgm:constrLst>
      </dgm:if>
      <dgm:if name="Name3" axis="ch" ptType="node" func="cnt" op="lte" val="5">
        <dgm:choose name="Name4">
          <dgm:if name="Name5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6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if>
      <dgm:else name="Name7">
        <dgm:choose name="Name8">
          <dgm:if name="Name9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10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else>
    </dgm:choose>
    <dgm:forEach name="Name11" axis="ch" ptType="sibTrans" hideLastTrans="0" cnt="1">
      <dgm:layoutNode name="picture_1" styleLbl="bgImgPlace1">
        <dgm:alg type="sp"/>
        <dgm:shape xmlns:r="http://schemas.openxmlformats.org/officeDocument/2006/relationships" type="roundRect" r:blip="" blipPhldr="1">
          <dgm:adjLst/>
        </dgm:shape>
        <dgm:presOf axis="self"/>
      </dgm:layoutNode>
    </dgm:forEach>
    <dgm:forEach name="Name12" axis="ch" ptType="node" cnt="1">
      <dgm:layoutNode name="text_1" styleLbl="node1">
        <dgm:varLst>
          <dgm:bulletEnabled val="1"/>
        </dgm:varLst>
        <dgm:choose name="Name13">
          <dgm:if name="Name14" func="var" arg="dir" op="equ" val="norm">
            <dgm:alg type="tx">
              <dgm:param type="txAnchorVert" val="b"/>
              <dgm:param type="parTxLTRAlign" val="l"/>
              <dgm:param type="shpTxLTRAlignCh" val="l"/>
              <dgm:param type="parTxRTLAlign" val="l"/>
              <dgm:param type="shpTxRTLAlignCh" val="l"/>
            </dgm:alg>
          </dgm:if>
          <dgm:else name="Name15">
            <dgm:alg type="tx">
              <dgm:param type="txAnchorVert" val="b"/>
              <dgm:param type="parTxLTRAlign" val="r"/>
              <dgm:param type="shpTxLTRAlignCh" val="r"/>
              <dgm:param type="parTxRTLAlign" val="r"/>
              <dgm:param type="shpTxRTLAlignCh" val="r"/>
            </dgm:alg>
          </dgm:else>
        </dgm:choose>
        <dgm:shape xmlns:r="http://schemas.openxmlformats.org/officeDocument/2006/relationships" type="rect" r:blip="" hideGeom="1">
          <dgm:adjLst/>
        </dgm:shape>
        <dgm:presOf axis="desOrSelf" ptType="node"/>
        <dgm:constrLst>
          <dgm:constr type="primFontSz" val="65"/>
          <dgm:constr type="lMarg" refType="primFontSz" fact="0.2"/>
          <dgm:constr type="rMarg" refType="primFontSz" fact="0.2"/>
          <dgm:constr type="tMarg" refType="primFontSz" fact="0.2"/>
          <dgm:constr type="bMarg" refType="primFontSz" fact="0.2"/>
        </dgm:constrLst>
        <dgm:ruleLst>
          <dgm:rule type="primFontSz" val="5" fact="NaN" max="NaN"/>
        </dgm:ruleLst>
      </dgm:layoutNode>
    </dgm:forEach>
    <dgm:choose name="Name16">
      <dgm:if name="Name17" axis="ch" ptType="node" func="cnt" op="gte" val="2">
        <dgm:layoutNode name="linV">
          <dgm:choose name="Name18">
            <dgm:if name="Name19" func="var" arg="dir" op="equ" val="norm">
              <dgm:alg type="lin">
                <dgm:param type="linDir" val="fromT"/>
                <dgm:param type="vertAlign" val="t"/>
                <dgm:param type="fallback" val="1D"/>
                <dgm:param type="horzAlign" val="l"/>
                <dgm:param type="nodeHorzAlign" val="l"/>
              </dgm:alg>
            </dgm:if>
            <dgm:else name="Name20">
              <dgm:alg type="lin">
                <dgm:param type="linDir" val="fromT"/>
                <dgm:param type="vertAlign" val="t"/>
                <dgm:param type="fallback" val="1D"/>
                <dgm:param type="horzAlign" val="r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constrLst>
            <dgm:constr type="w" for="ch" forName="spaceV" val="1"/>
            <dgm:constr type="w" for="ch" forName="pair" refType="w" op="equ"/>
            <dgm:constr type="w" for="des" forName="desText" op="equ"/>
            <dgm:constr type="primFontSz" for="des" forName="desText" op="equ" val="65"/>
          </dgm:constrLst>
          <dgm:forEach name="Name21" axis="ch" ptType="node" st="2">
            <dgm:layoutNode name="pair">
              <dgm:alg type="composite"/>
              <dgm:shape xmlns:r="http://schemas.openxmlformats.org/officeDocument/2006/relationships" r:blip="">
                <dgm:adjLst/>
              </dgm:shape>
              <dgm:choose name="Name22">
                <dgm:if name="Name23" func="var" arg="dir" op="equ" val="norm">
                  <dgm:constrLst>
                    <dgm:constr type="userC"/>
                    <dgm:constr type="l" for="ch" forName="spaceH"/>
                    <dgm:constr type="r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l" for="ch" forName="desTextWrapper" refType="r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if>
                <dgm:else name="Name24">
                  <dgm:constrLst>
                    <dgm:constr type="userC"/>
                    <dgm:constr type="r" for="ch" forName="spaceH" refType="w"/>
                    <dgm:constr type="l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r" for="ch" forName="desTextWrapper" refType="l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else>
              </dgm:choose>
              <dgm:layoutNode name="spaceH">
                <dgm:alg type="sp"/>
                <dgm:shape xmlns:r="http://schemas.openxmlformats.org/officeDocument/2006/relationships" type="rect" r:blip="" hideGeom="1">
                  <dgm:adjLst/>
                </dgm:shape>
                <dgm:presOf/>
              </dgm:layoutNode>
              <dgm:layoutNode name="desPictures" styleLbl="alignImgPlace1">
                <dgm:alg type="sp"/>
                <dgm:shape xmlns:r="http://schemas.openxmlformats.org/officeDocument/2006/relationships" type="ellipse" r:blip="" blipPhldr="1">
                  <dgm:adjLst/>
                </dgm:shape>
                <dgm:presOf/>
              </dgm:layoutNode>
              <dgm:layoutNode name="desTextWrapper">
                <dgm:choose name="Name25">
                  <dgm:if name="Name26" func="var" arg="dir" op="equ" val="norm">
                    <dgm:alg type="lin">
                      <dgm:param type="horzAlign" val="l"/>
                    </dgm:alg>
                  </dgm:if>
                  <dgm:else name="Name27">
                    <dgm:alg type="lin">
                      <dgm:param type="horzAlign" val="r"/>
                    </dgm:alg>
                  </dgm:else>
                </dgm:choose>
                <dgm:layoutNode name="desText" styleLbl="revTx">
                  <dgm:varLst>
                    <dgm:bulletEnabled val="1"/>
                  </dgm:varLst>
                  <dgm:choose name="Name28">
                    <dgm:if name="Name29" func="var" arg="dir" op="equ" val="norm">
                      <dgm:alg type="tx">
                        <dgm:param type="parTxLTRAlign" val="l"/>
                        <dgm:param type="shpTxLTRAlignCh" val="l"/>
                        <dgm:param type="parTxRTLAlign" val="r"/>
                        <dgm:param type="shpTxRTLAlignCh" val="r"/>
                      </dgm:alg>
                    </dgm:if>
                    <dgm:else name="Name30">
                      <dgm:alg type="tx">
                        <dgm:param type="parTxLTRAlign" val="r"/>
                        <dgm:param type="shpTxLTRAlignCh" val="r"/>
                        <dgm:param type="parTxRTLAlign" val="r"/>
                        <dgm:param type="shpTxRTLAlignCh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userW"/>
                    <dgm:constr type="w" refType="userW" fact="0.1"/>
                    <dgm:constr type="lMarg" refType="primFontSz" fact="0.2"/>
                    <dgm:constr type="rMarg" refType="primFontSz" fact="0.2"/>
                    <dgm:constr type="tMarg" refType="primFontSz" fact="0.1"/>
                    <dgm:constr type="bMarg" refType="primFontSz" fact="0.1"/>
                  </dgm:constrLst>
                  <dgm:ruleLst>
                    <dgm:rule type="w" val="NaN" fact="1" max="NaN"/>
                    <dgm:rule type="primFontSz" val="5" fact="NaN" max="NaN"/>
                  </dgm:ruleLst>
                </dgm:layoutNode>
              </dgm:layoutNode>
            </dgm:layoutNode>
            <dgm:forEach name="Name31" axis="followSib" ptType="sibTrans" cnt="1">
              <dgm:layoutNode name="spaceV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forEach>
          </dgm:forEach>
        </dgm:layoutNode>
      </dgm:if>
      <dgm:else name="Name32"/>
    </dgm:choose>
    <dgm:layoutNode name="maxNode">
      <dgm:alg type="lin"/>
      <dgm:shape xmlns:r="http://schemas.openxmlformats.org/officeDocument/2006/relationships" r:blip="">
        <dgm:adjLst/>
      </dgm:shape>
      <dgm:presOf/>
      <dgm:constrLst>
        <dgm:constr type="w" for="ch"/>
        <dgm:constr type="h" for="ch"/>
      </dgm:constrLst>
      <dgm:layoutNode name="Name33">
        <dgm:alg type="sp"/>
        <dgm:shape xmlns:r="http://schemas.openxmlformats.org/officeDocument/2006/relationships" r:blip="">
          <dgm:adjLst/>
        </dgm:shape>
        <dgm:presOf/>
      </dgm:layoutNod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13CA14-0783-0442-8B43-1865A88129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07D968-37EC-FE40-AB46-32C59BD11A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11B1C4-A9AA-9042-9A10-D8A21B428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04/27/2025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CD9571-5E7F-E745-AEB9-7CA9B155D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3E4D91-4232-2E40-B542-61599FA52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013099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8B3C3-C578-844B-AF87-F297E696D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4A91F7-A599-FB43-A586-0CC751004D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71F158-2512-A44D-A26D-54697C16E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04/27/2025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64F998-4F9B-804A-9F02-0F4D60108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71966B-9D23-6848-99CB-AB9C01AB6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629233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08C84E-89E4-D749-BF5D-C7AFF866AA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841363-9323-674F-A3CA-6D2AAEE611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4CFA2A-828B-5843-93AB-C4BBF9132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04/27/2025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FEFA42-7CDF-C24D-8B70-B191A9AEC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55325E-D7E8-9F48-B2BF-11C3640AB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021374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563C7-BF04-9541-A3BA-1EC3155ED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F8868E-D979-C241-9B7B-847DB9EFB9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D3B753-0970-BA49-8E1F-69739D451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04/27/2025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1C29A-35D4-764F-8EF5-3B1CB7A4A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95C276-872E-5C43-B7CF-2AD1F9D38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866470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BDDB34-A444-AC47-803F-5C0D2E85D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7685CE-926B-ED47-BE9E-FA65006D4C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E7A14B-C39F-6845-B507-E6C27D1AE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04/27/2025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8461A-2CA5-9C43-BE32-7E938C3CD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139A6B-82D4-FA40-9BF2-3B5522C1D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759332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215C8-2F70-BA4E-AFC1-2D345E508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C1E8B-2AA2-DF40-A096-0F20FFA597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520B7B-023C-F549-8C1D-ABE1A60C50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D3FBAD-B739-3849-AE3A-878D05538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04/27/2025</a:t>
            </a:fld>
            <a:endParaRPr lang="en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D44275-9D2F-D540-98C7-790CF9E40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D65E1B-BDC3-5E40-B884-047D1EED5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96910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EA4140-6F29-874E-83AA-5CBE2EB5C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1479D2-391E-3D47-9236-19E384C6BA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87586E-75BA-BA45-8BC4-920EABE2AF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EF321A-AC70-EF49-8FCC-46AA238979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A2D6C3-FD50-B64A-9FBE-62BB4E0DAF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2462348-8F70-B14D-BE99-0C70F9FB2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04/27/2025</a:t>
            </a:fld>
            <a:endParaRPr lang="en-R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08A1FC1-9FD6-2546-BF32-F542B8245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687ADF1-7043-3943-9B86-91A5BFAAE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598242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322561-48E8-EE44-B6C8-580307506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EF9D8E-5CD9-FC4F-B6F4-C020B57E4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04/27/2025</a:t>
            </a:fld>
            <a:endParaRPr lang="en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C9FEC1-62B9-824C-822A-7AF12162A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9528D4-1EA2-B548-9AD9-1B7F8428E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18682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05A742A-4AF4-2543-813D-9C714AC99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04/27/2025</a:t>
            </a:fld>
            <a:endParaRPr lang="en-R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1921CE1-9D2B-2843-8523-1F03F6B82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B24975-66A2-2B48-A7C4-BD60AEBFC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525301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92AEC-4239-8546-8CD5-EA687E733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61AE6-5F80-AA4C-9CB5-5F3A8FC8C3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ABE359-5A99-DD4C-B0D3-25A48DB1C3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EB49FA-C8A1-2948-A5F0-3FC5D3054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04/27/2025</a:t>
            </a:fld>
            <a:endParaRPr lang="en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418EFC-7344-1549-8D73-BEF777EBA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730B34-6B03-2C4D-9648-5B35E449C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180756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CBFACA-111A-D74A-AD16-129F183A4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9E9030E-57F6-1141-BCB4-E951A80B43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E6E3DE-83F5-6541-8F19-ED9CDCBD37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AA7955-355C-0145-B0AA-A67AC9CBD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04/27/2025</a:t>
            </a:fld>
            <a:endParaRPr lang="en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6279E2-40E0-E74A-9196-0CFD2D075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684C6A-B901-5F4D-B2DF-14E4FBA1D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294541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C00B775-6F2A-A24E-B50A-4A3DE0E5C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ED5A98-EC46-7644-8DA8-92AFCEC357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9DDACC-C11C-8C47-8E0D-C4036CB53D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3EFBB3-7FA6-3D49-B851-9472CC50247F}" type="datetimeFigureOut">
              <a:rPr lang="en-RU" smtClean="0"/>
              <a:t>04/27/2025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33BE82-33C8-7C44-81AF-AE353C01D0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E79654-7902-ED4A-8D7C-93B21514F5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118521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kin-cotton.ru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vk.com/andrei_nakhimov" TargetMode="External"/><Relationship Id="rId4" Type="http://schemas.openxmlformats.org/officeDocument/2006/relationships/hyperlink" Target="https://vk.com/skin.cotton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intercharm.ru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mkvn.ru/afisha-1/1402-missisross2025.html" TargetMode="External"/><Relationship Id="rId5" Type="http://schemas.openxmlformats.org/officeDocument/2006/relationships/hyperlink" Target="https://aptekaexpo.ru/" TargetMode="External"/><Relationship Id="rId4" Type="http://schemas.openxmlformats.org/officeDocument/2006/relationships/hyperlink" Target="https://forumhealth.ru/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BC2C3183-3BA4-DC45-A563-EB07D8457435}"/>
              </a:ext>
            </a:extLst>
          </p:cNvPr>
          <p:cNvSpPr/>
          <p:nvPr/>
        </p:nvSpPr>
        <p:spPr>
          <a:xfrm>
            <a:off x="441434" y="1145628"/>
            <a:ext cx="11319642" cy="5370786"/>
          </a:xfrm>
          <a:prstGeom prst="roundRect">
            <a:avLst>
              <a:gd name="adj" fmla="val 5904"/>
            </a:avLst>
          </a:prstGeom>
          <a:solidFill>
            <a:srgbClr val="A72E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 sz="16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B475A95-DB94-754D-B3E8-90058E1674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2933" y="113255"/>
            <a:ext cx="1661510" cy="86420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B63974C-299F-3A42-928D-66554BBDC41B}"/>
              </a:ext>
            </a:extLst>
          </p:cNvPr>
          <p:cNvSpPr txBox="1"/>
          <p:nvPr/>
        </p:nvSpPr>
        <p:spPr>
          <a:xfrm>
            <a:off x="767255" y="1848585"/>
            <a:ext cx="59791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Всероссийский конкурсный отбор проектов </a:t>
            </a:r>
            <a:br>
              <a:rPr lang="en-US" sz="2400" dirty="0">
                <a:solidFill>
                  <a:schemeClr val="bg1"/>
                </a:solidFill>
              </a:rPr>
            </a:br>
            <a:r>
              <a:rPr lang="ru-RU" sz="2400" dirty="0">
                <a:solidFill>
                  <a:schemeClr val="bg1"/>
                </a:solidFill>
              </a:rPr>
              <a:t>«Женщины за здоровое общество»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9B813D-2B66-114A-A35A-8916837DF786}"/>
              </a:ext>
            </a:extLst>
          </p:cNvPr>
          <p:cNvSpPr txBox="1"/>
          <p:nvPr/>
        </p:nvSpPr>
        <p:spPr>
          <a:xfrm>
            <a:off x="767255" y="2921934"/>
            <a:ext cx="105039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Playfair Display" pitchFamily="2" charset="-52"/>
              </a:rPr>
              <a:t>Импортонезависимый бренд социально значимых средств гигиены в Российской Федерации.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09C0A55-CA0E-4A40-B358-6A83C9303414}"/>
              </a:ext>
            </a:extLst>
          </p:cNvPr>
          <p:cNvSpPr txBox="1"/>
          <p:nvPr/>
        </p:nvSpPr>
        <p:spPr>
          <a:xfrm>
            <a:off x="767255" y="5488042"/>
            <a:ext cx="105999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Руководитель команды: </a:t>
            </a:r>
          </a:p>
          <a:p>
            <a:r>
              <a:rPr lang="ru-RU" sz="2000" dirty="0">
                <a:solidFill>
                  <a:schemeClr val="bg1"/>
                </a:solidFill>
              </a:rPr>
              <a:t>Нахимова Анна Львовна, ООО «ЭКОПЬЮР», Россия, </a:t>
            </a:r>
            <a:r>
              <a:rPr lang="ru-RU" sz="2000" dirty="0" err="1">
                <a:solidFill>
                  <a:schemeClr val="bg1"/>
                </a:solidFill>
              </a:rPr>
              <a:t>г.Москва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8E84038-B740-F244-89E0-809A1E3F117D}"/>
              </a:ext>
            </a:extLst>
          </p:cNvPr>
          <p:cNvSpPr txBox="1"/>
          <p:nvPr/>
        </p:nvSpPr>
        <p:spPr>
          <a:xfrm>
            <a:off x="767254" y="4523602"/>
            <a:ext cx="52485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Лучший предпринимательский проект в сфере здравоохранения</a:t>
            </a:r>
          </a:p>
        </p:txBody>
      </p:sp>
    </p:spTree>
    <p:extLst>
      <p:ext uri="{BB962C8B-B14F-4D97-AF65-F5344CB8AC3E}">
        <p14:creationId xmlns:p14="http://schemas.microsoft.com/office/powerpoint/2010/main" val="21962485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88475A-0C6F-9641-A042-B188E420BA4B}"/>
              </a:ext>
            </a:extLst>
          </p:cNvPr>
          <p:cNvSpPr txBox="1"/>
          <p:nvPr/>
        </p:nvSpPr>
        <p:spPr>
          <a:xfrm>
            <a:off x="599090" y="588577"/>
            <a:ext cx="593463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Информация о текущем статусе </a:t>
            </a:r>
            <a:b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</a:br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реализации проекта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BAD028-2A95-2940-B0E2-3D9CF5EE1277}"/>
              </a:ext>
            </a:extLst>
          </p:cNvPr>
          <p:cNvSpPr txBox="1"/>
          <p:nvPr/>
        </p:nvSpPr>
        <p:spPr>
          <a:xfrm>
            <a:off x="599090" y="1584299"/>
            <a:ext cx="1073106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Описывается тезисно какие на момент подачи заявки на конкурсный отбор выполнены «шаги» по реализации проекта. Желательно представить статистические данные, подтверждающие текущий статус проекта, а также представить ссылки на сайты/ видео-контент/статьи в СМИ / посты в соцсетях и прочее, подтверждающее текущий статус проекта</a:t>
            </a:r>
          </a:p>
        </p:txBody>
      </p:sp>
      <p:sp>
        <p:nvSpPr>
          <p:cNvPr id="8" name="Прямоугольник: скругленные углы 19">
            <a:extLst>
              <a:ext uri="{FF2B5EF4-FFF2-40B4-BE49-F238E27FC236}">
                <a16:creationId xmlns:a16="http://schemas.microsoft.com/office/drawing/2014/main" id="{C4169BAA-4B12-B14F-A2F9-009A19F16532}"/>
              </a:ext>
            </a:extLst>
          </p:cNvPr>
          <p:cNvSpPr/>
          <p:nvPr/>
        </p:nvSpPr>
        <p:spPr>
          <a:xfrm>
            <a:off x="599090" y="2454952"/>
            <a:ext cx="4845269" cy="1899040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pPr algn="just"/>
            <a:r>
              <a:rPr lang="ru-RU" sz="1200" dirty="0"/>
              <a:t>Товары бренда продаются в Аптеках Нео-Фарм, 36.6, Горздрав, Аптеках Столички, С-ФАРМ, Аве-Петр-Фарм, Твой Дом, АЗС ТРАССА, Бахетле, Зеленое яблоко (Дагестан), Караван Баши (Чечня), Л</a:t>
            </a:r>
            <a:r>
              <a:rPr lang="en-US" sz="1200" dirty="0"/>
              <a:t>’</a:t>
            </a:r>
            <a:r>
              <a:rPr lang="ru-RU" sz="1200" dirty="0"/>
              <a:t>Этуаль, Золотое яблоко, </a:t>
            </a:r>
            <a:r>
              <a:rPr lang="en-US" sz="1200" dirty="0"/>
              <a:t>Wildberries</a:t>
            </a:r>
            <a:r>
              <a:rPr lang="ru-RU" sz="1200" dirty="0"/>
              <a:t>, </a:t>
            </a:r>
            <a:r>
              <a:rPr lang="en-US" sz="1200" dirty="0"/>
              <a:t>OZON</a:t>
            </a:r>
            <a:r>
              <a:rPr lang="ru-RU" sz="1200" dirty="0"/>
              <a:t>, Яндекс Маркет, </a:t>
            </a:r>
            <a:r>
              <a:rPr lang="ru-RU" sz="1200" dirty="0" err="1"/>
              <a:t>СберМегаМаркет</a:t>
            </a:r>
            <a:r>
              <a:rPr lang="ru-RU" sz="1200" dirty="0"/>
              <a:t>, Детский мир и др. – за два года с момента регистрации бренда. </a:t>
            </a:r>
          </a:p>
          <a:p>
            <a:pPr algn="just"/>
            <a:r>
              <a:rPr lang="ru-RU" sz="1200" dirty="0"/>
              <a:t>В 50 субъектах Российской Федерации офлайн и по всей России онлайн.</a:t>
            </a:r>
          </a:p>
        </p:txBody>
      </p:sp>
      <p:sp>
        <p:nvSpPr>
          <p:cNvPr id="9" name="Прямоугольник: скругленные углы 20">
            <a:extLst>
              <a:ext uri="{FF2B5EF4-FFF2-40B4-BE49-F238E27FC236}">
                <a16:creationId xmlns:a16="http://schemas.microsoft.com/office/drawing/2014/main" id="{444AD552-A7DD-B541-B481-B576E7BAE03B}"/>
              </a:ext>
            </a:extLst>
          </p:cNvPr>
          <p:cNvSpPr/>
          <p:nvPr/>
        </p:nvSpPr>
        <p:spPr>
          <a:xfrm>
            <a:off x="5559973" y="2475552"/>
            <a:ext cx="6032938" cy="989637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r>
              <a:rPr lang="ru-RU" sz="1200" dirty="0"/>
              <a:t>СМИ – интервью на Радио Спутник (Россия Сегодня), реклама на телевидении </a:t>
            </a:r>
            <a:r>
              <a:rPr lang="en-US" sz="1200" dirty="0"/>
              <a:t>Europa Plus TV</a:t>
            </a:r>
            <a:r>
              <a:rPr lang="ru-RU" sz="1200" dirty="0"/>
              <a:t> (баннерная и видеоролик), на </a:t>
            </a:r>
            <a:r>
              <a:rPr lang="en-US" sz="1200" dirty="0"/>
              <a:t>Music Gold </a:t>
            </a:r>
            <a:r>
              <a:rPr lang="ru-RU" sz="1200" dirty="0"/>
              <a:t>и </a:t>
            </a:r>
            <a:r>
              <a:rPr lang="en-US" sz="1200" dirty="0"/>
              <a:t>Fashion TV </a:t>
            </a:r>
            <a:r>
              <a:rPr lang="ru-RU" sz="1200" dirty="0"/>
              <a:t>(в разных программах), в печатных изданиях Мать и Дитя, Вечерняя Москва, Москва Центр, Метро Москвы, Академия Моды, Малый Бизнес, Мировые Лидеры, женский журнал «Лиза», Аптеки Сегодня и другие. </a:t>
            </a:r>
          </a:p>
        </p:txBody>
      </p:sp>
      <p:sp>
        <p:nvSpPr>
          <p:cNvPr id="10" name="Прямоугольник: скругленные углы 21">
            <a:extLst>
              <a:ext uri="{FF2B5EF4-FFF2-40B4-BE49-F238E27FC236}">
                <a16:creationId xmlns:a16="http://schemas.microsoft.com/office/drawing/2014/main" id="{C18EE8D4-00F3-1F40-B507-684B74EA7715}"/>
              </a:ext>
            </a:extLst>
          </p:cNvPr>
          <p:cNvSpPr/>
          <p:nvPr/>
        </p:nvSpPr>
        <p:spPr>
          <a:xfrm>
            <a:off x="599090" y="4503591"/>
            <a:ext cx="10993820" cy="1791648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r>
              <a:rPr lang="ru-RU" sz="1400" dirty="0"/>
              <a:t>Заключено 35+ прямых контрактов</a:t>
            </a:r>
          </a:p>
          <a:p>
            <a:r>
              <a:rPr lang="ru-RU" sz="1400" dirty="0"/>
              <a:t>В продаже офлайн в 50 Субъектах Российской Федерации. </a:t>
            </a:r>
          </a:p>
          <a:p>
            <a:r>
              <a:rPr lang="ru-RU" sz="1400" dirty="0"/>
              <a:t>Оказываем благотворительную помощь в более 20 благотворительных организаций</a:t>
            </a:r>
          </a:p>
          <a:p>
            <a:r>
              <a:rPr lang="ru-RU" sz="1400" dirty="0"/>
              <a:t>Работаем по улучшению качества товаров и создаём </a:t>
            </a:r>
            <a:r>
              <a:rPr lang="ru-RU" sz="1400" dirty="0" err="1"/>
              <a:t>импортонезависимый</a:t>
            </a:r>
            <a:r>
              <a:rPr lang="ru-RU" sz="1400" dirty="0"/>
              <a:t> российский бренд</a:t>
            </a:r>
          </a:p>
          <a:p>
            <a:r>
              <a:rPr lang="ru-RU" sz="1400" dirty="0"/>
              <a:t>Участвовали в более 100 мероприятий/выставках с брендом </a:t>
            </a:r>
            <a:r>
              <a:rPr lang="en-US" sz="1400" dirty="0"/>
              <a:t>SKIN COTTON</a:t>
            </a:r>
            <a:r>
              <a:rPr lang="ru-RU" sz="1400" dirty="0"/>
              <a:t> и продолжаем участвовать в маркетинговых активностях.</a:t>
            </a:r>
            <a:r>
              <a:rPr lang="en-US" sz="1400" dirty="0"/>
              <a:t> </a:t>
            </a:r>
            <a:r>
              <a:rPr lang="ru-RU" sz="1400" dirty="0"/>
              <a:t>Также, разработана Героиня </a:t>
            </a:r>
            <a:r>
              <a:rPr lang="en-US" sz="1400" dirty="0"/>
              <a:t>SKIN COTTTON </a:t>
            </a:r>
            <a:r>
              <a:rPr lang="ru-RU" sz="1400" dirty="0"/>
              <a:t>при помощи искусственного интеллекта - создан первый рекламный видеоролик, который будет анонсирован с 01.05.2025 по 01.08.2025 на телеканале Европа Плюс ТВ.</a:t>
            </a:r>
          </a:p>
        </p:txBody>
      </p:sp>
      <p:sp>
        <p:nvSpPr>
          <p:cNvPr id="11" name="Прямоугольник: скругленные углы 22">
            <a:extLst>
              <a:ext uri="{FF2B5EF4-FFF2-40B4-BE49-F238E27FC236}">
                <a16:creationId xmlns:a16="http://schemas.microsoft.com/office/drawing/2014/main" id="{6925F8D5-4A90-3449-9C15-AFA3927AC4E0}"/>
              </a:ext>
            </a:extLst>
          </p:cNvPr>
          <p:cNvSpPr/>
          <p:nvPr/>
        </p:nvSpPr>
        <p:spPr>
          <a:xfrm>
            <a:off x="5559973" y="3465189"/>
            <a:ext cx="6032938" cy="888803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r>
              <a:rPr lang="en-US" sz="1100" dirty="0">
                <a:solidFill>
                  <a:srgbClr val="00B05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www.skin-cotton.ru</a:t>
            </a:r>
            <a:r>
              <a:rPr lang="en-US" sz="1100" dirty="0">
                <a:solidFill>
                  <a:srgbClr val="00B050"/>
                </a:solidFill>
              </a:rPr>
              <a:t> </a:t>
            </a:r>
            <a:endParaRPr lang="ru-RU" sz="1100" dirty="0">
              <a:solidFill>
                <a:srgbClr val="00B050"/>
              </a:solidFill>
            </a:endParaRPr>
          </a:p>
          <a:p>
            <a:r>
              <a:rPr lang="ru-RU" sz="1100" dirty="0"/>
              <a:t>Соц. Сети </a:t>
            </a:r>
            <a:r>
              <a:rPr lang="ru-RU" sz="1100" dirty="0">
                <a:solidFill>
                  <a:srgbClr val="00B050"/>
                </a:solidFill>
              </a:rPr>
              <a:t>- </a:t>
            </a:r>
            <a:r>
              <a:rPr lang="en-US" sz="1100" dirty="0">
                <a:solidFill>
                  <a:srgbClr val="00B05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https://vk.com/skin.cotton</a:t>
            </a:r>
            <a:r>
              <a:rPr lang="ru-RU" sz="1100" dirty="0">
                <a:solidFill>
                  <a:srgbClr val="00B050"/>
                </a:solidFill>
              </a:rPr>
              <a:t> </a:t>
            </a:r>
            <a:r>
              <a:rPr lang="ru-RU" sz="1100" dirty="0"/>
              <a:t>(много информации в постах </a:t>
            </a:r>
            <a:r>
              <a:rPr lang="ru-RU" sz="1100" dirty="0" err="1"/>
              <a:t>соцстраниц</a:t>
            </a:r>
            <a:r>
              <a:rPr lang="ru-RU" sz="1100" dirty="0"/>
              <a:t> ВКОНТАКТЕ)</a:t>
            </a:r>
            <a:endParaRPr lang="en-US" sz="1100" dirty="0"/>
          </a:p>
          <a:p>
            <a:r>
              <a:rPr lang="ru-RU" sz="1100" dirty="0"/>
              <a:t> </a:t>
            </a:r>
            <a:r>
              <a:rPr lang="en-US" sz="1100" dirty="0">
                <a:solidFill>
                  <a:srgbClr val="00B05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https://vk.com/andrei_nakhimov</a:t>
            </a:r>
            <a:endParaRPr lang="ru-RU" sz="11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97844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3B4EC6-9801-A646-9E70-2AE8325B5C6E}"/>
              </a:ext>
            </a:extLst>
          </p:cNvPr>
          <p:cNvSpPr txBox="1"/>
          <p:nvPr/>
        </p:nvSpPr>
        <p:spPr>
          <a:xfrm>
            <a:off x="599090" y="588577"/>
            <a:ext cx="55531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Каналы продвижения проекта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E5530E-79C5-284F-89B7-F338A43EF98F}"/>
              </a:ext>
            </a:extLst>
          </p:cNvPr>
          <p:cNvSpPr txBox="1"/>
          <p:nvPr/>
        </p:nvSpPr>
        <p:spPr>
          <a:xfrm>
            <a:off x="599090" y="1270454"/>
            <a:ext cx="107310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Указываются каналы продвижения проекта, которые преимущественно будут использованы. Здесь важно указать: наименование ресурсов, предоставить конкретную ссылку на ресурс, указать относительно каждого канала продвижения инструменты продвижения</a:t>
            </a:r>
          </a:p>
        </p:txBody>
      </p:sp>
      <p:sp>
        <p:nvSpPr>
          <p:cNvPr id="8" name="Прямоугольник: скругленные углы 19">
            <a:extLst>
              <a:ext uri="{FF2B5EF4-FFF2-40B4-BE49-F238E27FC236}">
                <a16:creationId xmlns:a16="http://schemas.microsoft.com/office/drawing/2014/main" id="{DC3B501B-B269-614F-917B-772DB15CA874}"/>
              </a:ext>
            </a:extLst>
          </p:cNvPr>
          <p:cNvSpPr/>
          <p:nvPr/>
        </p:nvSpPr>
        <p:spPr>
          <a:xfrm>
            <a:off x="599091" y="1952331"/>
            <a:ext cx="2538746" cy="1281757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/>
          <a:lstStyle/>
          <a:p>
            <a:r>
              <a:rPr lang="ru-RU" sz="1200" dirty="0"/>
              <a:t>Выставки и мероприятия.</a:t>
            </a:r>
          </a:p>
          <a:p>
            <a:endParaRPr lang="ru-RU" sz="1200" dirty="0"/>
          </a:p>
          <a:p>
            <a:endParaRPr lang="ru-RU" sz="1200" dirty="0"/>
          </a:p>
          <a:p>
            <a:endParaRPr lang="ru-RU" sz="1200" dirty="0"/>
          </a:p>
          <a:p>
            <a:endParaRPr lang="ru-RU" sz="1200" dirty="0"/>
          </a:p>
        </p:txBody>
      </p:sp>
      <p:sp>
        <p:nvSpPr>
          <p:cNvPr id="9" name="Прямоугольник: скругленные углы 20">
            <a:extLst>
              <a:ext uri="{FF2B5EF4-FFF2-40B4-BE49-F238E27FC236}">
                <a16:creationId xmlns:a16="http://schemas.microsoft.com/office/drawing/2014/main" id="{7C7832D9-CBDF-B945-8F10-B649688DA286}"/>
              </a:ext>
            </a:extLst>
          </p:cNvPr>
          <p:cNvSpPr/>
          <p:nvPr/>
        </p:nvSpPr>
        <p:spPr>
          <a:xfrm>
            <a:off x="3265289" y="1952331"/>
            <a:ext cx="8327620" cy="1281757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r>
              <a:rPr lang="ru-RU" sz="1200" dirty="0"/>
              <a:t>Выставки и мероприятия, посвященные здоровью и бьюти-индустрии, так как только участвуя напрямую, можно пообщаться с нашей целевой аудиторией. </a:t>
            </a:r>
          </a:p>
          <a:p>
            <a:r>
              <a:rPr lang="en-US" sz="1200" dirty="0">
                <a:solidFill>
                  <a:srgbClr val="00B05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https://intercharm.ru/</a:t>
            </a:r>
            <a:endParaRPr lang="ru-RU" sz="1200" dirty="0">
              <a:solidFill>
                <a:srgbClr val="00B050"/>
              </a:solidFill>
            </a:endParaRPr>
          </a:p>
          <a:p>
            <a:r>
              <a:rPr lang="en-US" sz="1200" dirty="0">
                <a:solidFill>
                  <a:srgbClr val="00B05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https://forumhealth.ru/</a:t>
            </a:r>
            <a:endParaRPr lang="ru-RU" sz="1200" dirty="0">
              <a:solidFill>
                <a:srgbClr val="00B050"/>
              </a:solidFill>
            </a:endParaRPr>
          </a:p>
          <a:p>
            <a:r>
              <a:rPr lang="en-US" sz="1200" dirty="0">
                <a:solidFill>
                  <a:srgbClr val="00B05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https://aptekaexpo.ru/</a:t>
            </a:r>
            <a:endParaRPr lang="ru-RU" sz="1200" dirty="0">
              <a:solidFill>
                <a:srgbClr val="00B050"/>
              </a:solidFill>
            </a:endParaRPr>
          </a:p>
          <a:p>
            <a:r>
              <a:rPr lang="en-US" sz="1200" dirty="0">
                <a:solidFill>
                  <a:srgbClr val="00B05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https://domkvn.ru/afisha-1/1402-missisross2025.html</a:t>
            </a:r>
            <a:r>
              <a:rPr lang="ru-RU" sz="1200" dirty="0">
                <a:solidFill>
                  <a:srgbClr val="00B050"/>
                </a:solidFill>
              </a:rPr>
              <a:t> </a:t>
            </a:r>
          </a:p>
        </p:txBody>
      </p:sp>
      <p:sp>
        <p:nvSpPr>
          <p:cNvPr id="10" name="Прямоугольник: скругленные углы 21">
            <a:extLst>
              <a:ext uri="{FF2B5EF4-FFF2-40B4-BE49-F238E27FC236}">
                <a16:creationId xmlns:a16="http://schemas.microsoft.com/office/drawing/2014/main" id="{80EBE8EA-8E2C-004C-ABBC-D37E06429DD1}"/>
              </a:ext>
            </a:extLst>
          </p:cNvPr>
          <p:cNvSpPr/>
          <p:nvPr/>
        </p:nvSpPr>
        <p:spPr>
          <a:xfrm>
            <a:off x="599091" y="3354074"/>
            <a:ext cx="2538746" cy="1583516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/>
          <a:lstStyle/>
          <a:p>
            <a:r>
              <a:rPr lang="ru-RU" sz="1200" dirty="0"/>
              <a:t>Школы, колледжи, поликлиники и гинекологические центры.</a:t>
            </a:r>
          </a:p>
          <a:p>
            <a:endParaRPr lang="ru-RU" sz="1200" dirty="0"/>
          </a:p>
          <a:p>
            <a:endParaRPr lang="ru-RU" sz="1200" dirty="0"/>
          </a:p>
        </p:txBody>
      </p:sp>
      <p:sp>
        <p:nvSpPr>
          <p:cNvPr id="11" name="Прямоугольник: скругленные углы 22">
            <a:extLst>
              <a:ext uri="{FF2B5EF4-FFF2-40B4-BE49-F238E27FC236}">
                <a16:creationId xmlns:a16="http://schemas.microsoft.com/office/drawing/2014/main" id="{475633CC-A75F-0848-98FF-DB9865A7CF51}"/>
              </a:ext>
            </a:extLst>
          </p:cNvPr>
          <p:cNvSpPr/>
          <p:nvPr/>
        </p:nvSpPr>
        <p:spPr>
          <a:xfrm>
            <a:off x="3265289" y="3392745"/>
            <a:ext cx="8327620" cy="1583516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r>
              <a:rPr lang="ru-RU" sz="1200" dirty="0"/>
              <a:t>Организовать просветительные лекции в школах для девочек 11-14 лет, с рассказом о здоровье интимной гигиены и правилах использовании средств личной гигиены. Также, организовать такие лекции для девушек старшей школы и колледжей (когда начинают использовать тампоны).</a:t>
            </a:r>
          </a:p>
          <a:p>
            <a:r>
              <a:rPr lang="ru-RU" sz="1200" dirty="0"/>
              <a:t>Организовать совместные памятки/брошюры для поликлиник и гинекологических центров с полезной информацией о здоровье личной гигиены женщин.</a:t>
            </a:r>
          </a:p>
          <a:p>
            <a:r>
              <a:rPr lang="ru-RU" sz="1200" dirty="0"/>
              <a:t>Создание методички для девочек – «Мои первые месячные»</a:t>
            </a:r>
          </a:p>
        </p:txBody>
      </p:sp>
      <p:sp>
        <p:nvSpPr>
          <p:cNvPr id="12" name="Прямоугольник: скругленные углы 25">
            <a:extLst>
              <a:ext uri="{FF2B5EF4-FFF2-40B4-BE49-F238E27FC236}">
                <a16:creationId xmlns:a16="http://schemas.microsoft.com/office/drawing/2014/main" id="{63CFB881-8CB1-C745-BF4E-362C9249D0BD}"/>
              </a:ext>
            </a:extLst>
          </p:cNvPr>
          <p:cNvSpPr/>
          <p:nvPr/>
        </p:nvSpPr>
        <p:spPr>
          <a:xfrm>
            <a:off x="599090" y="5057576"/>
            <a:ext cx="2538746" cy="1281757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/>
          <a:lstStyle/>
          <a:p>
            <a:r>
              <a:rPr lang="ru-RU" sz="1200" dirty="0"/>
              <a:t>Печатные и онлайн издания, СМИ, Телевидение</a:t>
            </a:r>
          </a:p>
          <a:p>
            <a:endParaRPr lang="ru-RU" sz="1200" dirty="0"/>
          </a:p>
          <a:p>
            <a:endParaRPr lang="ru-RU" sz="1200" dirty="0"/>
          </a:p>
          <a:p>
            <a:endParaRPr lang="ru-RU" sz="1200" dirty="0"/>
          </a:p>
        </p:txBody>
      </p:sp>
      <p:sp>
        <p:nvSpPr>
          <p:cNvPr id="13" name="Прямоугольник: скругленные углы 26">
            <a:extLst>
              <a:ext uri="{FF2B5EF4-FFF2-40B4-BE49-F238E27FC236}">
                <a16:creationId xmlns:a16="http://schemas.microsoft.com/office/drawing/2014/main" id="{10F1AE2E-6180-1A4D-92DD-CE5FFD87B989}"/>
              </a:ext>
            </a:extLst>
          </p:cNvPr>
          <p:cNvSpPr/>
          <p:nvPr/>
        </p:nvSpPr>
        <p:spPr>
          <a:xfrm>
            <a:off x="3265288" y="5057576"/>
            <a:ext cx="8327620" cy="1281757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r>
              <a:rPr lang="ru-RU" sz="1200" dirty="0"/>
              <a:t>Статьи с полезной информацией о </a:t>
            </a:r>
            <a:r>
              <a:rPr lang="ru-RU" sz="1200" dirty="0" err="1"/>
              <a:t>здоровьесбережении</a:t>
            </a:r>
            <a:r>
              <a:rPr lang="ru-RU" sz="1200" dirty="0"/>
              <a:t> и интимной гигиены в печатных и онлайн СМИ, на Телевидении и радио, организовать рубрики Вопрос-Ответ с гинекологами, Освятить важность правильного выбора средств гигиены и их хранения.</a:t>
            </a:r>
          </a:p>
          <a:p>
            <a:r>
              <a:rPr lang="en-US" sz="1200" dirty="0">
                <a:solidFill>
                  <a:srgbClr val="00B050"/>
                </a:solidFill>
              </a:rPr>
              <a:t>https://mamadeti.ru/journals/</a:t>
            </a:r>
            <a:endParaRPr lang="ru-RU" sz="1200" dirty="0">
              <a:solidFill>
                <a:srgbClr val="00B050"/>
              </a:solidFill>
            </a:endParaRPr>
          </a:p>
          <a:p>
            <a:r>
              <a:rPr lang="en-US" sz="1200" dirty="0">
                <a:solidFill>
                  <a:srgbClr val="00B050"/>
                </a:solidFill>
              </a:rPr>
              <a:t>https://europaplustv.com/</a:t>
            </a:r>
            <a:endParaRPr lang="ru-RU" sz="12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25137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1F3F78-4164-C442-B1F3-0D24135B3721}"/>
              </a:ext>
            </a:extLst>
          </p:cNvPr>
          <p:cNvSpPr txBox="1"/>
          <p:nvPr/>
        </p:nvSpPr>
        <p:spPr>
          <a:xfrm>
            <a:off x="599090" y="588577"/>
            <a:ext cx="16289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Ресурсы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808238-87E7-474C-BF16-A126FCF8B25B}"/>
              </a:ext>
            </a:extLst>
          </p:cNvPr>
          <p:cNvSpPr txBox="1"/>
          <p:nvPr/>
        </p:nvSpPr>
        <p:spPr>
          <a:xfrm>
            <a:off x="599090" y="1270454"/>
            <a:ext cx="107310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Указываются какие ресурсы есть в проекте, в т.ч. Финансовые, организационные, информационные и пр.</a:t>
            </a:r>
          </a:p>
          <a:p>
            <a:r>
              <a:rPr lang="ru-RU" sz="1400" dirty="0"/>
              <a:t>Отдельно выделяются какие ресурсы требуются проекту для его воплощения и реализации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EE874E-3323-BF4D-9B75-DF953D69A747}"/>
              </a:ext>
            </a:extLst>
          </p:cNvPr>
          <p:cNvSpPr txBox="1"/>
          <p:nvPr/>
        </p:nvSpPr>
        <p:spPr>
          <a:xfrm>
            <a:off x="766125" y="2004829"/>
            <a:ext cx="6182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B9D04A"/>
                </a:solidFill>
                <a:latin typeface="Dita Sweet" panose="02000503090000020004" pitchFamily="50" charset="0"/>
              </a:rPr>
              <a:t>1</a:t>
            </a:r>
            <a:r>
              <a:rPr lang="ru-RU" sz="3600" dirty="0">
                <a:solidFill>
                  <a:srgbClr val="B9D04A"/>
                </a:solidFill>
                <a:latin typeface="Dita Sweet" panose="02000503090000020004" pitchFamily="50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B1303B-4984-EF43-9CF9-35A1F375DD81}"/>
              </a:ext>
            </a:extLst>
          </p:cNvPr>
          <p:cNvSpPr txBox="1"/>
          <p:nvPr/>
        </p:nvSpPr>
        <p:spPr>
          <a:xfrm>
            <a:off x="730710" y="3309651"/>
            <a:ext cx="653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B9D04A"/>
                </a:solidFill>
                <a:latin typeface="Dita Sweet" panose="02000503090000020004" pitchFamily="50" charset="0"/>
              </a:rPr>
              <a:t>2.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2F2C625-2AC4-0B4D-B712-C83866954A68}"/>
              </a:ext>
            </a:extLst>
          </p:cNvPr>
          <p:cNvSpPr txBox="1"/>
          <p:nvPr/>
        </p:nvSpPr>
        <p:spPr>
          <a:xfrm>
            <a:off x="716991" y="4545475"/>
            <a:ext cx="535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solidFill>
                  <a:srgbClr val="B9D04A"/>
                </a:solidFill>
                <a:latin typeface="Dita Sweet" panose="02000503090000020004" pitchFamily="50" charset="0"/>
              </a:rPr>
              <a:t>3.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CFBDE54-120F-D048-86E3-8F4AFF1F5D24}"/>
              </a:ext>
            </a:extLst>
          </p:cNvPr>
          <p:cNvSpPr txBox="1"/>
          <p:nvPr/>
        </p:nvSpPr>
        <p:spPr>
          <a:xfrm>
            <a:off x="1264946" y="2099909"/>
            <a:ext cx="35415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Имеются организационные ресурсы в виде сотрудников компании, а также информационные ресурсы, это наши социальные сети и сайт, имеются офисные помещения, складские помещения.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8E612C6-676E-3449-8945-F356D1293AB0}"/>
              </a:ext>
            </a:extLst>
          </p:cNvPr>
          <p:cNvSpPr txBox="1"/>
          <p:nvPr/>
        </p:nvSpPr>
        <p:spPr>
          <a:xfrm>
            <a:off x="1252715" y="4622654"/>
            <a:ext cx="35415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Необходимы финансовые ресурсы для покупки производственного оборудования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446D28A-C696-C14B-ADEF-559FBD28C51A}"/>
              </a:ext>
            </a:extLst>
          </p:cNvPr>
          <p:cNvSpPr txBox="1"/>
          <p:nvPr/>
        </p:nvSpPr>
        <p:spPr>
          <a:xfrm>
            <a:off x="1264945" y="5342320"/>
            <a:ext cx="35415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Необходима площадка (на территории Технопарка/особой экономической зоны) для установки первой производственной линии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16C6BCC-4033-BA49-82B0-5C88AD80D52D}"/>
              </a:ext>
            </a:extLst>
          </p:cNvPr>
          <p:cNvSpPr txBox="1"/>
          <p:nvPr/>
        </p:nvSpPr>
        <p:spPr>
          <a:xfrm>
            <a:off x="729222" y="5295474"/>
            <a:ext cx="535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solidFill>
                  <a:srgbClr val="B9D04A"/>
                </a:solidFill>
                <a:latin typeface="Dita Sweet" panose="02000503090000020004" pitchFamily="50" charset="0"/>
              </a:rPr>
              <a:t>4.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A4FA4F9-94E1-1144-8DE5-0D8925FF38C7}"/>
              </a:ext>
            </a:extLst>
          </p:cNvPr>
          <p:cNvSpPr txBox="1"/>
          <p:nvPr/>
        </p:nvSpPr>
        <p:spPr>
          <a:xfrm>
            <a:off x="5560275" y="2053742"/>
            <a:ext cx="535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solidFill>
                  <a:srgbClr val="B9D04A"/>
                </a:solidFill>
                <a:latin typeface="Dita Sweet" panose="02000503090000020004" pitchFamily="50" charset="0"/>
              </a:rPr>
              <a:t>5.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3BBEFB7-12E9-3A4E-9AA1-6E4D32AD633C}"/>
              </a:ext>
            </a:extLst>
          </p:cNvPr>
          <p:cNvSpPr txBox="1"/>
          <p:nvPr/>
        </p:nvSpPr>
        <p:spPr>
          <a:xfrm>
            <a:off x="6103075" y="2099909"/>
            <a:ext cx="35415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Необходимы финансовые ресурсы для разработки и внедрения в бизнес процесс ИТ – Решения  - Автоматизированного Бизнес ИТ-Портала.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5D5F436-7DDA-D64A-A811-BF722EC6DE01}"/>
              </a:ext>
            </a:extLst>
          </p:cNvPr>
          <p:cNvSpPr txBox="1"/>
          <p:nvPr/>
        </p:nvSpPr>
        <p:spPr>
          <a:xfrm>
            <a:off x="6103075" y="3689420"/>
            <a:ext cx="354152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/>
              <a:t>Необходима помощь по организации взаимодействия с директорами школ, колледжей и поликлиник, для проведения в вышеуказанных учреждениях лекций, освещения событий и мероприятий по </a:t>
            </a:r>
            <a:r>
              <a:rPr lang="ru-RU" sz="1200" dirty="0" err="1"/>
              <a:t>здоровьесбережению</a:t>
            </a:r>
            <a:r>
              <a:rPr lang="ru-RU" sz="1200" dirty="0"/>
              <a:t>. В том числе и лекций по интимной гигиене среди подростков и женщин репродуктивного возраста.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32AE918-55B5-F50F-8D34-ABFCB48C00AC}"/>
              </a:ext>
            </a:extLst>
          </p:cNvPr>
          <p:cNvSpPr txBox="1"/>
          <p:nvPr/>
        </p:nvSpPr>
        <p:spPr>
          <a:xfrm>
            <a:off x="5567351" y="2877714"/>
            <a:ext cx="535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solidFill>
                  <a:srgbClr val="B9D04A"/>
                </a:solidFill>
                <a:latin typeface="Dita Sweet" panose="02000503090000020004" pitchFamily="50" charset="0"/>
              </a:rPr>
              <a:t>6.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7A9EC0-A272-E4D7-4D0E-5DDB6E90C498}"/>
              </a:ext>
            </a:extLst>
          </p:cNvPr>
          <p:cNvSpPr txBox="1"/>
          <p:nvPr/>
        </p:nvSpPr>
        <p:spPr>
          <a:xfrm>
            <a:off x="6103075" y="5295474"/>
            <a:ext cx="35415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Необходима помощь в создании Ассоциации производителей социально-значимых средств гигиены.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D4E61B9-F0E0-0B5F-A6A4-A2E6176E170B}"/>
              </a:ext>
            </a:extLst>
          </p:cNvPr>
          <p:cNvSpPr txBox="1"/>
          <p:nvPr/>
        </p:nvSpPr>
        <p:spPr>
          <a:xfrm>
            <a:off x="1240483" y="3289311"/>
            <a:ext cx="3541527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Необходимы финансовые ресурсы для оплаты производства новых видов товаров в Китае, России для расширения ассортимента за счёт товаров, которые уже пользуются спросом на рынке, при этом распределить их по качеству и ценовой категории.</a:t>
            </a:r>
          </a:p>
          <a:p>
            <a:endParaRPr lang="ru-RU" sz="14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659E5A3-1F98-1679-971B-99BD0AD79A4B}"/>
              </a:ext>
            </a:extLst>
          </p:cNvPr>
          <p:cNvSpPr txBox="1"/>
          <p:nvPr/>
        </p:nvSpPr>
        <p:spPr>
          <a:xfrm>
            <a:off x="6095999" y="2902192"/>
            <a:ext cx="35415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Необходимы финансовые ресурсы для увеличения количества сотрудников компании и их оплаты труда.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6C4AE8E-4C2F-EDE1-DA43-8FF459A3E0F7}"/>
              </a:ext>
            </a:extLst>
          </p:cNvPr>
          <p:cNvSpPr txBox="1"/>
          <p:nvPr/>
        </p:nvSpPr>
        <p:spPr>
          <a:xfrm>
            <a:off x="5563091" y="3711623"/>
            <a:ext cx="535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solidFill>
                  <a:srgbClr val="B9D04A"/>
                </a:solidFill>
                <a:latin typeface="Dita Sweet" panose="02000503090000020004" pitchFamily="50" charset="0"/>
              </a:rPr>
              <a:t>7.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38F7AC4-A15B-B032-95A0-2C07EDE37FD9}"/>
              </a:ext>
            </a:extLst>
          </p:cNvPr>
          <p:cNvSpPr txBox="1"/>
          <p:nvPr/>
        </p:nvSpPr>
        <p:spPr>
          <a:xfrm>
            <a:off x="5575321" y="5239790"/>
            <a:ext cx="535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solidFill>
                  <a:srgbClr val="B9D04A"/>
                </a:solidFill>
                <a:latin typeface="Dita Sweet" panose="02000503090000020004" pitchFamily="50" charset="0"/>
              </a:rPr>
              <a:t>8.</a:t>
            </a:r>
          </a:p>
        </p:txBody>
      </p:sp>
    </p:spTree>
    <p:extLst>
      <p:ext uri="{BB962C8B-B14F-4D97-AF65-F5344CB8AC3E}">
        <p14:creationId xmlns:p14="http://schemas.microsoft.com/office/powerpoint/2010/main" val="28062929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C12802-D0DB-8349-B613-80C69CA111E6}"/>
              </a:ext>
            </a:extLst>
          </p:cNvPr>
          <p:cNvSpPr txBox="1"/>
          <p:nvPr/>
        </p:nvSpPr>
        <p:spPr>
          <a:xfrm>
            <a:off x="599090" y="588577"/>
            <a:ext cx="31967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Команда проекта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9F225B-1883-E84F-B9DB-07AEBBF112D4}"/>
              </a:ext>
            </a:extLst>
          </p:cNvPr>
          <p:cNvSpPr txBox="1"/>
          <p:nvPr/>
        </p:nvSpPr>
        <p:spPr>
          <a:xfrm>
            <a:off x="599089" y="1162209"/>
            <a:ext cx="1103785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Представляется информация о</a:t>
            </a:r>
          </a:p>
          <a:p>
            <a:pPr marL="342900" indent="-342900">
              <a:buAutoNum type="arabicParenR"/>
            </a:pPr>
            <a:r>
              <a:rPr lang="ru-RU" sz="1400" dirty="0"/>
              <a:t>Руководителе проекта: ФИО полностью, должность в </a:t>
            </a:r>
            <a:r>
              <a:rPr lang="ru-RU" sz="1400" dirty="0" err="1"/>
              <a:t>юр.лице</a:t>
            </a:r>
            <a:r>
              <a:rPr lang="ru-RU" sz="1400" dirty="0"/>
              <a:t> (если применимо), страна, регион, город, населенный пункт, где проживает, год рождения, фото, интересы, успешные аналогичные проекты (при наличии, обязательно с указанием ссылки в сети интернет или соцсетях)</a:t>
            </a:r>
          </a:p>
          <a:p>
            <a:pPr marL="342900" indent="-342900">
              <a:buFontTx/>
              <a:buAutoNum type="arabicParenR"/>
            </a:pPr>
            <a:r>
              <a:rPr lang="ru-RU" sz="1400" dirty="0"/>
              <a:t>Ключевых членов команды (до 3х): ФИО полностью, должность в </a:t>
            </a:r>
            <a:r>
              <a:rPr lang="ru-RU" sz="1400" dirty="0" err="1"/>
              <a:t>юр.лице</a:t>
            </a:r>
            <a:r>
              <a:rPr lang="ru-RU" sz="1400" dirty="0"/>
              <a:t> (если применимо), страна, регион, город, населенный пункт, где проживает, год рождения, фото – по каждому члену команды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03E1AB8-A27C-0540-B40E-DDBEBC322F07}"/>
              </a:ext>
            </a:extLst>
          </p:cNvPr>
          <p:cNvSpPr txBox="1"/>
          <p:nvPr/>
        </p:nvSpPr>
        <p:spPr>
          <a:xfrm>
            <a:off x="2602486" y="3457732"/>
            <a:ext cx="87289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Playfair Display SemiBold" pitchFamily="2" charset="-52"/>
              </a:rPr>
              <a:t>Нахимова Анна Львовна</a:t>
            </a:r>
          </a:p>
          <a:p>
            <a:r>
              <a:rPr lang="ru-RU" sz="1400" dirty="0"/>
              <a:t>Заместитель генерального директора ООО «ЭКОПЬЮР» и создатель бренда «</a:t>
            </a:r>
            <a:r>
              <a:rPr lang="en-US" sz="1400" dirty="0"/>
              <a:t>SKIN COTTON</a:t>
            </a:r>
            <a:r>
              <a:rPr lang="ru-RU" sz="1400" dirty="0"/>
              <a:t>» Хлопковая кожа.</a:t>
            </a:r>
          </a:p>
          <a:p>
            <a:r>
              <a:rPr lang="ru-RU" sz="1400" dirty="0"/>
              <a:t>Россия, г. Москва, 1993 года рождения.</a:t>
            </a:r>
          </a:p>
          <a:p>
            <a:r>
              <a:rPr lang="ru-RU" sz="1400" dirty="0"/>
              <a:t>Интересы: психология, </a:t>
            </a:r>
            <a:r>
              <a:rPr lang="ru-RU" sz="1400" dirty="0" err="1"/>
              <a:t>здоровьесбережение</a:t>
            </a:r>
            <a:r>
              <a:rPr lang="ru-RU" sz="1400" dirty="0"/>
              <a:t>, плавание, </a:t>
            </a:r>
            <a:r>
              <a:rPr lang="ru-RU" sz="1400" dirty="0" err="1"/>
              <a:t>лазертаг</a:t>
            </a:r>
            <a:r>
              <a:rPr lang="ru-RU" sz="1400" dirty="0"/>
              <a:t>, квизы, реклама.</a:t>
            </a:r>
          </a:p>
          <a:p>
            <a:r>
              <a:rPr lang="ru-RU" sz="1400" dirty="0"/>
              <a:t>Аналогичных проектов не было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3A5C35F-2BAF-3D4B-ACCF-DC530FD2EB68}"/>
              </a:ext>
            </a:extLst>
          </p:cNvPr>
          <p:cNvSpPr txBox="1"/>
          <p:nvPr/>
        </p:nvSpPr>
        <p:spPr>
          <a:xfrm>
            <a:off x="515020" y="2763482"/>
            <a:ext cx="30380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rgbClr val="A72E88"/>
                </a:solidFill>
                <a:latin typeface="Playfair Display SemiBold" pitchFamily="2" charset="-52"/>
              </a:rPr>
              <a:t>Руководители проекта</a:t>
            </a:r>
          </a:p>
        </p:txBody>
      </p:sp>
      <p:graphicFrame>
        <p:nvGraphicFramePr>
          <p:cNvPr id="20" name="Схема 19">
            <a:extLst>
              <a:ext uri="{FF2B5EF4-FFF2-40B4-BE49-F238E27FC236}">
                <a16:creationId xmlns:a16="http://schemas.microsoft.com/office/drawing/2014/main" id="{E205117D-3345-EB1B-79C7-147651F1CC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38875338"/>
              </p:ext>
            </p:extLst>
          </p:nvPr>
        </p:nvGraphicFramePr>
        <p:xfrm>
          <a:off x="515020" y="3323948"/>
          <a:ext cx="2727158" cy="26167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21785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FA4AC9-FA2A-F546-B98E-179AC30F4925}"/>
              </a:ext>
            </a:extLst>
          </p:cNvPr>
          <p:cNvSpPr txBox="1"/>
          <p:nvPr/>
        </p:nvSpPr>
        <p:spPr>
          <a:xfrm>
            <a:off x="599090" y="588577"/>
            <a:ext cx="75103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err="1">
                <a:solidFill>
                  <a:srgbClr val="A72E88"/>
                </a:solidFill>
                <a:latin typeface="Playfair Display SemiBold" pitchFamily="2" charset="-52"/>
              </a:rPr>
              <a:t>Проблематизация</a:t>
            </a:r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. Актуальность проекта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46D322-CBE5-544C-9576-5AB63A8F2DAD}"/>
              </a:ext>
            </a:extLst>
          </p:cNvPr>
          <p:cNvSpPr txBox="1"/>
          <p:nvPr/>
        </p:nvSpPr>
        <p:spPr>
          <a:xfrm>
            <a:off x="599090" y="1545021"/>
            <a:ext cx="1073106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Тезисно раскрывается почему проект важен, в чем его актуальность, какие социальные проблемы решаются с помощью проекта.</a:t>
            </a:r>
          </a:p>
          <a:p>
            <a:r>
              <a:rPr lang="ru-RU" sz="2000" dirty="0"/>
              <a:t>Приводится статистика (если возможно), характеризующая актуальность и значимость проекта</a:t>
            </a:r>
          </a:p>
          <a:p>
            <a:r>
              <a:rPr lang="ru-RU" sz="2000" dirty="0"/>
              <a:t>Отдельно указывается на какой территории будет происходить реализация проекта</a:t>
            </a:r>
          </a:p>
          <a:p>
            <a:endParaRPr lang="ru-RU" sz="2000" dirty="0"/>
          </a:p>
          <a:p>
            <a:endParaRPr lang="ru-RU" sz="2000" dirty="0"/>
          </a:p>
        </p:txBody>
      </p:sp>
      <p:sp>
        <p:nvSpPr>
          <p:cNvPr id="8" name="Прямоугольник: скругленные углы 5">
            <a:extLst>
              <a:ext uri="{FF2B5EF4-FFF2-40B4-BE49-F238E27FC236}">
                <a16:creationId xmlns:a16="http://schemas.microsoft.com/office/drawing/2014/main" id="{9F6E69A9-5301-7B4E-92FA-1F8457768E3C}"/>
              </a:ext>
            </a:extLst>
          </p:cNvPr>
          <p:cNvSpPr/>
          <p:nvPr/>
        </p:nvSpPr>
        <p:spPr>
          <a:xfrm>
            <a:off x="704193" y="3012141"/>
            <a:ext cx="10731062" cy="3352800"/>
          </a:xfrm>
          <a:prstGeom prst="roundRect">
            <a:avLst>
              <a:gd name="adj" fmla="val 6704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D910EEE-BC29-304B-9E47-CEEC63703760}"/>
              </a:ext>
            </a:extLst>
          </p:cNvPr>
          <p:cNvSpPr txBox="1"/>
          <p:nvPr/>
        </p:nvSpPr>
        <p:spPr>
          <a:xfrm>
            <a:off x="1757126" y="3174019"/>
            <a:ext cx="9295656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</a:rPr>
              <a:t>Тезис 1 В России недостаточно отечественных производственных линий, которые могли бы закрыть все потребности российской экономики по производству социально значимых средств гигиены. Более 60 российских компаний производят средства гигиены в Китае, Турции, а также ввозят из недружественных нам стран, а многие федеральные ритейлеры России продолжают производить в Китае вышеуказанные товары.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9DE830-45A8-874C-AFAB-3F5290048970}"/>
              </a:ext>
            </a:extLst>
          </p:cNvPr>
          <p:cNvSpPr txBox="1"/>
          <p:nvPr/>
        </p:nvSpPr>
        <p:spPr>
          <a:xfrm>
            <a:off x="1770752" y="4211487"/>
            <a:ext cx="92956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</a:rPr>
              <a:t>Тезис </a:t>
            </a:r>
            <a:r>
              <a:rPr lang="en-US" sz="1400" dirty="0">
                <a:solidFill>
                  <a:schemeClr val="bg1"/>
                </a:solidFill>
              </a:rPr>
              <a:t>2</a:t>
            </a:r>
            <a:r>
              <a:rPr lang="ru-RU" sz="1400" dirty="0">
                <a:solidFill>
                  <a:schemeClr val="bg1"/>
                </a:solidFill>
              </a:rPr>
              <a:t> Заводы, выпускающие продукцию в России, изготавливают данные товары из иностранного сырья, а с компаниями из России и ЕАЭС, которые производят необходимое сырьё для этих товаров, работают неохотно и редко. Это может отрицательно отразиться на продовольственной, демографической, национальной безопасности в области здравоохранения.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E56765F-582D-8346-8EDF-C67D0745B7AB}"/>
              </a:ext>
            </a:extLst>
          </p:cNvPr>
          <p:cNvSpPr txBox="1"/>
          <p:nvPr/>
        </p:nvSpPr>
        <p:spPr>
          <a:xfrm>
            <a:off x="1770752" y="5292158"/>
            <a:ext cx="92956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</a:rPr>
              <a:t>Тезис </a:t>
            </a:r>
            <a:r>
              <a:rPr lang="en-US" sz="1400" dirty="0">
                <a:solidFill>
                  <a:schemeClr val="bg1"/>
                </a:solidFill>
              </a:rPr>
              <a:t>3</a:t>
            </a:r>
            <a:r>
              <a:rPr lang="ru-RU" sz="1400" dirty="0">
                <a:solidFill>
                  <a:schemeClr val="bg1"/>
                </a:solidFill>
              </a:rPr>
              <a:t> Оборудование изготавливающее такую продукцию –  произведено в Италии или Китае, что в свою очередь несет определённые риски по </a:t>
            </a:r>
            <a:r>
              <a:rPr lang="ru-RU" sz="1400" dirty="0" err="1">
                <a:solidFill>
                  <a:schemeClr val="bg1"/>
                </a:solidFill>
              </a:rPr>
              <a:t>недокомплектации</a:t>
            </a:r>
            <a:r>
              <a:rPr lang="ru-RU" sz="1400" dirty="0">
                <a:solidFill>
                  <a:schemeClr val="bg1"/>
                </a:solidFill>
              </a:rPr>
              <a:t> запасными частями в случае поломки такого оборудования, а также затруднено его сервисное обслуживание.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3C306F3-43A5-3A4C-BCD8-D0207E3A747A}"/>
              </a:ext>
            </a:extLst>
          </p:cNvPr>
          <p:cNvSpPr txBox="1"/>
          <p:nvPr/>
        </p:nvSpPr>
        <p:spPr>
          <a:xfrm>
            <a:off x="936912" y="3210755"/>
            <a:ext cx="5469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Dita Sweet" panose="02000503090000020004" pitchFamily="50" charset="0"/>
              </a:rPr>
              <a:t>1</a:t>
            </a:r>
            <a:r>
              <a:rPr lang="ru-RU" sz="5400" dirty="0">
                <a:solidFill>
                  <a:schemeClr val="bg1"/>
                </a:solidFill>
                <a:latin typeface="Dita Sweet" panose="02000503090000020004" pitchFamily="50" charset="0"/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7CF2911-A4F6-6F4B-94D7-5D790B8B48F4}"/>
              </a:ext>
            </a:extLst>
          </p:cNvPr>
          <p:cNvSpPr txBox="1"/>
          <p:nvPr/>
        </p:nvSpPr>
        <p:spPr>
          <a:xfrm>
            <a:off x="919978" y="4177828"/>
            <a:ext cx="6751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chemeClr val="bg1"/>
                </a:solidFill>
                <a:latin typeface="Dita Sweet" panose="02000503090000020004" pitchFamily="50" charset="0"/>
              </a:rPr>
              <a:t>2.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60AB43A-6FF0-EC46-A91F-70C0BBFB8398}"/>
              </a:ext>
            </a:extLst>
          </p:cNvPr>
          <p:cNvSpPr txBox="1"/>
          <p:nvPr/>
        </p:nvSpPr>
        <p:spPr>
          <a:xfrm>
            <a:off x="936912" y="5022280"/>
            <a:ext cx="6751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chemeClr val="bg1"/>
                </a:solidFill>
                <a:latin typeface="Dita Sweet" panose="02000503090000020004" pitchFamily="50" charset="0"/>
              </a:rPr>
              <a:t>3.</a:t>
            </a:r>
          </a:p>
        </p:txBody>
      </p:sp>
    </p:spTree>
    <p:extLst>
      <p:ext uri="{BB962C8B-B14F-4D97-AF65-F5344CB8AC3E}">
        <p14:creationId xmlns:p14="http://schemas.microsoft.com/office/powerpoint/2010/main" val="305355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0BFE4FB-DBD4-3046-8961-57C86C99613F}"/>
              </a:ext>
            </a:extLst>
          </p:cNvPr>
          <p:cNvSpPr txBox="1"/>
          <p:nvPr/>
        </p:nvSpPr>
        <p:spPr>
          <a:xfrm>
            <a:off x="599090" y="588577"/>
            <a:ext cx="35686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Целевая аудитория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A3FE0D1-C6A5-C04E-AEFC-D4902E28A74D}"/>
              </a:ext>
            </a:extLst>
          </p:cNvPr>
          <p:cNvSpPr txBox="1"/>
          <p:nvPr/>
        </p:nvSpPr>
        <p:spPr>
          <a:xfrm>
            <a:off x="599090" y="1545021"/>
            <a:ext cx="77076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/>
              <a:t>Девушки и женщины репродуктивного возраста.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ru-RU" sz="20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/>
              <a:t>Пожилые, инвалиды, малоподвижные, люди с хроническими заболеваниями мочеполовой системы.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ru-RU" sz="20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/>
              <a:t>Дети от 0 до 6 лет.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ru-RU" sz="20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36025D5-6458-198C-7FC1-EBFAB78DA0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6718" y="1472364"/>
            <a:ext cx="3559461" cy="237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B52003A6-6780-17E8-065B-715D971392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6718" y="3860040"/>
            <a:ext cx="3559461" cy="2669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2522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FD9C88-5035-B741-9EF2-4D25C8FCEB64}"/>
              </a:ext>
            </a:extLst>
          </p:cNvPr>
          <p:cNvSpPr txBox="1"/>
          <p:nvPr/>
        </p:nvSpPr>
        <p:spPr>
          <a:xfrm>
            <a:off x="599090" y="588577"/>
            <a:ext cx="625042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Стадия проекта. Зрелость проекта</a:t>
            </a:r>
          </a:p>
          <a:p>
            <a:endParaRPr lang="ru-RU" sz="2800" dirty="0">
              <a:solidFill>
                <a:srgbClr val="A72E88"/>
              </a:solidFill>
              <a:latin typeface="Playfair Display SemiBold" pitchFamily="2" charset="-5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9E9D96-F053-B14C-97B3-0191C1B7F1A9}"/>
              </a:ext>
            </a:extLst>
          </p:cNvPr>
          <p:cNvSpPr txBox="1"/>
          <p:nvPr/>
        </p:nvSpPr>
        <p:spPr>
          <a:xfrm>
            <a:off x="609841" y="1179405"/>
            <a:ext cx="11256338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ru-RU" sz="1200" dirty="0"/>
              <a:t>Технология (в процессе реализации проекта создано технологическое решение, которое может быть коммерциализировано). </a:t>
            </a:r>
          </a:p>
          <a:p>
            <a:pPr>
              <a:spcBef>
                <a:spcPts val="1200"/>
              </a:spcBef>
            </a:pPr>
            <a:r>
              <a:rPr lang="ru-RU" sz="1200" dirty="0"/>
              <a:t>В наличии имеется товарный знак </a:t>
            </a:r>
            <a:r>
              <a:rPr lang="en-US" sz="1200" dirty="0"/>
              <a:t>SKIN COTTON </a:t>
            </a:r>
            <a:r>
              <a:rPr lang="ru-RU" sz="1200" dirty="0"/>
              <a:t>/ Хлопковая кожа и промышленный образец, которые можно использовать для продвижения на российском и зарубежном рынках, и конкурирующего на равных с уже известными транснациональными брендами социально значимых средств гигиены. Имеются финансовые расчёты и необходимые аналитические данные для поиска инвестиций и полноценного запуска проекта.</a:t>
            </a:r>
          </a:p>
          <a:p>
            <a:pPr>
              <a:spcBef>
                <a:spcPts val="1200"/>
              </a:spcBef>
            </a:pPr>
            <a:r>
              <a:rPr lang="ru-RU" sz="1200" dirty="0"/>
              <a:t>Товары бренда </a:t>
            </a:r>
            <a:r>
              <a:rPr lang="en-US" sz="1200" dirty="0"/>
              <a:t>SKIN COTTON</a:t>
            </a:r>
            <a:r>
              <a:rPr lang="ru-RU" sz="1200" dirty="0"/>
              <a:t> выведены в продажу на российский рынок в 2023 году, представлены как офлайн так и онлайн. Подписано более 30 Договоров с различными Торговыми сетями, находящиеся в разных Субъектах РФ. Например: Аптеки «</a:t>
            </a:r>
            <a:r>
              <a:rPr lang="ru-RU" sz="1200" dirty="0" err="1"/>
              <a:t>Неофарм</a:t>
            </a:r>
            <a:r>
              <a:rPr lang="ru-RU" sz="1200" dirty="0"/>
              <a:t>», «Аптеки Столички», Золотое Яблоко, </a:t>
            </a:r>
            <a:r>
              <a:rPr lang="ru-RU" sz="1200" dirty="0" err="1"/>
              <a:t>Летуаль</a:t>
            </a:r>
            <a:r>
              <a:rPr lang="ru-RU" sz="1200" dirty="0"/>
              <a:t>, </a:t>
            </a:r>
            <a:r>
              <a:rPr lang="en-US" sz="1200" dirty="0"/>
              <a:t>WB </a:t>
            </a:r>
            <a:r>
              <a:rPr lang="ru-RU" sz="1200" dirty="0"/>
              <a:t>и другие.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CC85717-99CC-9053-A3B0-05196AD697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4946" y="3286262"/>
            <a:ext cx="2428476" cy="323776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4A64712-FB72-6C7D-201F-6AB2CAB96AA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330" b="4870"/>
          <a:stretch/>
        </p:blipFill>
        <p:spPr>
          <a:xfrm>
            <a:off x="4465037" y="3286263"/>
            <a:ext cx="4499670" cy="323776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6EC390F-9BB9-B261-79CB-2125314F9A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418" y="3711406"/>
            <a:ext cx="3762380" cy="2393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778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D0987B-83B4-AA46-BFCD-AB6618EC16FA}"/>
              </a:ext>
            </a:extLst>
          </p:cNvPr>
          <p:cNvSpPr txBox="1"/>
          <p:nvPr/>
        </p:nvSpPr>
        <p:spPr>
          <a:xfrm>
            <a:off x="599090" y="588577"/>
            <a:ext cx="72266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Миссия проекта. Цели и задачи проекта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D9C69FB-0247-0B45-B74E-CC7C827B27CE}"/>
              </a:ext>
            </a:extLst>
          </p:cNvPr>
          <p:cNvSpPr txBox="1"/>
          <p:nvPr/>
        </p:nvSpPr>
        <p:spPr>
          <a:xfrm>
            <a:off x="599090" y="1301123"/>
            <a:ext cx="110787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Описывается миссия проекта. Какие цели достигаются за счет проекта. </a:t>
            </a:r>
          </a:p>
          <a:p>
            <a:r>
              <a:rPr lang="ru-RU" sz="2000" dirty="0"/>
              <a:t>Какие задачи ставит перед собой участник конкурсного отбора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278B6A2-483B-5041-9AAB-37FF081A67F6}"/>
              </a:ext>
            </a:extLst>
          </p:cNvPr>
          <p:cNvSpPr txBox="1"/>
          <p:nvPr/>
        </p:nvSpPr>
        <p:spPr>
          <a:xfrm>
            <a:off x="751880" y="2760487"/>
            <a:ext cx="3786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A72E88"/>
                </a:solidFill>
                <a:latin typeface="Dita Sweet" panose="02000503090000020004" pitchFamily="50" charset="0"/>
              </a:rPr>
              <a:t>1</a:t>
            </a:r>
            <a:r>
              <a:rPr lang="ru-RU" sz="2000" dirty="0">
                <a:solidFill>
                  <a:srgbClr val="A72E88"/>
                </a:solidFill>
                <a:latin typeface="Dita Sweet" panose="02000503090000020004" pitchFamily="50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ED018C-C8C8-FC47-9904-8EE67C111AE9}"/>
              </a:ext>
            </a:extLst>
          </p:cNvPr>
          <p:cNvSpPr txBox="1"/>
          <p:nvPr/>
        </p:nvSpPr>
        <p:spPr>
          <a:xfrm>
            <a:off x="729440" y="3625816"/>
            <a:ext cx="5318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A72E88"/>
                </a:solidFill>
                <a:latin typeface="Dita Sweet" panose="02000503090000020004" pitchFamily="50" charset="0"/>
              </a:rPr>
              <a:t>2.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D3663EC-3DC1-1547-9D13-5F13AA9CB760}"/>
              </a:ext>
            </a:extLst>
          </p:cNvPr>
          <p:cNvSpPr txBox="1"/>
          <p:nvPr/>
        </p:nvSpPr>
        <p:spPr>
          <a:xfrm>
            <a:off x="747414" y="4289950"/>
            <a:ext cx="3786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rgbClr val="A72E88"/>
                </a:solidFill>
                <a:latin typeface="Dita Sweet" panose="02000503090000020004" pitchFamily="50" charset="0"/>
              </a:rPr>
              <a:t>3.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03A1142-CF42-E546-891A-29A412372602}"/>
              </a:ext>
            </a:extLst>
          </p:cNvPr>
          <p:cNvSpPr txBox="1"/>
          <p:nvPr/>
        </p:nvSpPr>
        <p:spPr>
          <a:xfrm>
            <a:off x="6723535" y="2695599"/>
            <a:ext cx="3786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rgbClr val="B9D04A"/>
                </a:solidFill>
                <a:latin typeface="Dita Sweet" panose="02000503090000020004" pitchFamily="50" charset="0"/>
              </a:rPr>
              <a:t>5.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C7FB12-663E-BB45-B0AE-A412BADB16B3}"/>
              </a:ext>
            </a:extLst>
          </p:cNvPr>
          <p:cNvSpPr txBox="1"/>
          <p:nvPr/>
        </p:nvSpPr>
        <p:spPr>
          <a:xfrm>
            <a:off x="6748165" y="3720258"/>
            <a:ext cx="3786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rgbClr val="B9D04A"/>
                </a:solidFill>
                <a:latin typeface="Dita Sweet" panose="02000503090000020004" pitchFamily="50" charset="0"/>
              </a:rPr>
              <a:t>6.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6AF7BDC-95D7-3642-91FF-A8B00E650BBC}"/>
              </a:ext>
            </a:extLst>
          </p:cNvPr>
          <p:cNvSpPr txBox="1"/>
          <p:nvPr/>
        </p:nvSpPr>
        <p:spPr>
          <a:xfrm>
            <a:off x="6775908" y="5478800"/>
            <a:ext cx="3786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rgbClr val="B9D04A"/>
                </a:solidFill>
                <a:latin typeface="Dita Sweet" panose="02000503090000020004" pitchFamily="50" charset="0"/>
              </a:rPr>
              <a:t>7.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BA06FC8-20DC-1442-B6F9-1D752E470FFA}"/>
              </a:ext>
            </a:extLst>
          </p:cNvPr>
          <p:cNvSpPr txBox="1"/>
          <p:nvPr/>
        </p:nvSpPr>
        <p:spPr>
          <a:xfrm>
            <a:off x="714733" y="2119173"/>
            <a:ext cx="26773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Playfair Display SemiBold" pitchFamily="2" charset="-52"/>
              </a:rPr>
              <a:t>Цели и задачи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EAEF22A-80F6-934F-814E-7A34502A8484}"/>
              </a:ext>
            </a:extLst>
          </p:cNvPr>
          <p:cNvSpPr txBox="1"/>
          <p:nvPr/>
        </p:nvSpPr>
        <p:spPr>
          <a:xfrm>
            <a:off x="1292392" y="2779501"/>
            <a:ext cx="47524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Заместить транснациональные бренды социально значимых средств гигиены, закрепившиеся на российском рынке и занять львиную долю в общей товарной группе вышеуказанных товаров, обеспечив граждан товарами высокого качества и по доступным ценам.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BA45BA0-D4B1-6C43-A815-242F5EBF451D}"/>
              </a:ext>
            </a:extLst>
          </p:cNvPr>
          <p:cNvSpPr txBox="1"/>
          <p:nvPr/>
        </p:nvSpPr>
        <p:spPr>
          <a:xfrm>
            <a:off x="1277061" y="3609890"/>
            <a:ext cx="47524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При поддержке российских технических институтов разработать и произвести отечественное оборудование для производства социально значимых средств гигиены.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A02AC18-941A-574F-8D29-652E047DEC2E}"/>
              </a:ext>
            </a:extLst>
          </p:cNvPr>
          <p:cNvSpPr txBox="1"/>
          <p:nvPr/>
        </p:nvSpPr>
        <p:spPr>
          <a:xfrm>
            <a:off x="1277061" y="4293806"/>
            <a:ext cx="5308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Использовать для производства товаров сырье отечественных производителей и/или из дружественных нам стран.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3B1BA54-CEA8-324D-A51C-67190010D735}"/>
              </a:ext>
            </a:extLst>
          </p:cNvPr>
          <p:cNvSpPr txBox="1"/>
          <p:nvPr/>
        </p:nvSpPr>
        <p:spPr>
          <a:xfrm>
            <a:off x="7217355" y="2697843"/>
            <a:ext cx="43504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Осуществить большую аналитическую работу по всем имеющимся производителям социально значимых средств гигиены и производителей сырья, которое потребуется для производства вышеуказанных товаров: в Российской Федерации, в странах ЕАЭС, БРИКС.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EC083BC-A197-F644-8276-D16BE958C6FF}"/>
              </a:ext>
            </a:extLst>
          </p:cNvPr>
          <p:cNvSpPr txBox="1"/>
          <p:nvPr/>
        </p:nvSpPr>
        <p:spPr>
          <a:xfrm>
            <a:off x="7220322" y="3740235"/>
            <a:ext cx="4457558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При поддержке Минздрава РФ внести в список госреестра медицинских изделий: женские гигиенические тампоны, прокладки, являющейся обязательной в регистрации.</a:t>
            </a:r>
          </a:p>
          <a:p>
            <a:r>
              <a:rPr lang="ru-RU" sz="1200" dirty="0"/>
              <a:t>При поддержке Налоговой Службы РФ, внести изменения в нормативно-правовые акты по увеличению ввозного НДС на импорт социально значимых средств гигиены.</a:t>
            </a:r>
          </a:p>
          <a:p>
            <a:r>
              <a:rPr lang="ru-RU" sz="1200" dirty="0"/>
              <a:t>При поддержке ФТС России разработать методику по определению размера ввозной таможенной пошлины на вышеуказанные товары.</a:t>
            </a:r>
          </a:p>
          <a:p>
            <a:r>
              <a:rPr lang="ru-RU" sz="1200" dirty="0"/>
              <a:t> 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3142D69-389E-FA41-B6F5-C90265FC495B}"/>
              </a:ext>
            </a:extLst>
          </p:cNvPr>
          <p:cNvSpPr txBox="1"/>
          <p:nvPr/>
        </p:nvSpPr>
        <p:spPr>
          <a:xfrm>
            <a:off x="7217355" y="5478800"/>
            <a:ext cx="452891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Создать ИТ- Бизнес Портал по закупкам и продажам товаров, работ, услуг (Универсальную Бизнес-Платформу для взаимодействия производителей, продавцов, покупателей и аналитиков рынка) объединяющих между собой бизнес из стран ЕАЭС (возможно БРИКС, а также некоторые страны Африки).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A03FE3F-EFFF-E6F9-441D-6C67FA5B6504}"/>
              </a:ext>
            </a:extLst>
          </p:cNvPr>
          <p:cNvSpPr txBox="1"/>
          <p:nvPr/>
        </p:nvSpPr>
        <p:spPr>
          <a:xfrm>
            <a:off x="763468" y="4771487"/>
            <a:ext cx="3786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rgbClr val="A72E88"/>
                </a:solidFill>
                <a:latin typeface="Dita Sweet" panose="02000503090000020004" pitchFamily="50" charset="0"/>
              </a:rPr>
              <a:t>4.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D6AE52-F411-8B08-B9EF-0EC0A95AC0B6}"/>
              </a:ext>
            </a:extLst>
          </p:cNvPr>
          <p:cNvSpPr txBox="1"/>
          <p:nvPr/>
        </p:nvSpPr>
        <p:spPr>
          <a:xfrm>
            <a:off x="1292392" y="4855564"/>
            <a:ext cx="53086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Автоматизировать оборудование при помощи отечественных ИТ – решений. </a:t>
            </a:r>
          </a:p>
        </p:txBody>
      </p:sp>
    </p:spTree>
    <p:extLst>
      <p:ext uri="{BB962C8B-B14F-4D97-AF65-F5344CB8AC3E}">
        <p14:creationId xmlns:p14="http://schemas.microsoft.com/office/powerpoint/2010/main" val="1478707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690254-2E86-BE45-BDF3-C531AFA98911}"/>
              </a:ext>
            </a:extLst>
          </p:cNvPr>
          <p:cNvSpPr txBox="1"/>
          <p:nvPr/>
        </p:nvSpPr>
        <p:spPr>
          <a:xfrm>
            <a:off x="599090" y="588577"/>
            <a:ext cx="253146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Суть проекта</a:t>
            </a:r>
          </a:p>
          <a:p>
            <a:endParaRPr lang="ru-RU" sz="2800" dirty="0">
              <a:solidFill>
                <a:srgbClr val="A72E88"/>
              </a:solidFill>
              <a:latin typeface="Playfair Display SemiBold" pitchFamily="2" charset="-5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137FA73-FDF5-4545-9A83-B81C56B1FB7A}"/>
              </a:ext>
            </a:extLst>
          </p:cNvPr>
          <p:cNvSpPr txBox="1"/>
          <p:nvPr/>
        </p:nvSpPr>
        <p:spPr>
          <a:xfrm>
            <a:off x="599090" y="1311852"/>
            <a:ext cx="107310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Кратко и тезисно описывается суть проекта: что за проект, какая «механика» проекта, из каких инициатив/событий состоит проект, как реализуется либо будет реализовываться проект</a:t>
            </a:r>
          </a:p>
        </p:txBody>
      </p:sp>
      <p:sp>
        <p:nvSpPr>
          <p:cNvPr id="8" name="Прямоугольник: скругленные углы 11">
            <a:extLst>
              <a:ext uri="{FF2B5EF4-FFF2-40B4-BE49-F238E27FC236}">
                <a16:creationId xmlns:a16="http://schemas.microsoft.com/office/drawing/2014/main" id="{A94B22EA-478D-ED42-A6D1-AF33314DED96}"/>
              </a:ext>
            </a:extLst>
          </p:cNvPr>
          <p:cNvSpPr/>
          <p:nvPr/>
        </p:nvSpPr>
        <p:spPr>
          <a:xfrm>
            <a:off x="1266718" y="2254942"/>
            <a:ext cx="9658564" cy="1512215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/>
              <a:t>Тезис 1</a:t>
            </a:r>
          </a:p>
          <a:p>
            <a:pPr algn="ctr"/>
            <a:r>
              <a:rPr lang="ru-RU" sz="1300" dirty="0"/>
              <a:t>В Российской Федерации, а также странах ЕАЭС большая часть социально значимых средств гигиены представлена транснациональными брендами из недружественных нам стран. </a:t>
            </a:r>
            <a:r>
              <a:rPr lang="ru-RU" sz="1300" dirty="0" err="1"/>
              <a:t>Брендодержатели</a:t>
            </a:r>
            <a:r>
              <a:rPr lang="ru-RU" sz="1300" dirty="0"/>
              <a:t> и производители которых не обеспокоены о здоровье наших граждан, производя и поставляя на наш рынок товары худшего качества, чем такие же товары они производят для собственных нужд своих граждан. Кроме того, в условиях введённых многочисленных санкций в отношении Российской Федерации, такие недобросовестные партнёры осуществляют поставки с перебоями, что также может привести к подрыву продовольственной безопасности России.</a:t>
            </a:r>
          </a:p>
        </p:txBody>
      </p:sp>
      <p:sp>
        <p:nvSpPr>
          <p:cNvPr id="9" name="Прямоугольник: скругленные углы 15">
            <a:extLst>
              <a:ext uri="{FF2B5EF4-FFF2-40B4-BE49-F238E27FC236}">
                <a16:creationId xmlns:a16="http://schemas.microsoft.com/office/drawing/2014/main" id="{BEB46AAA-30A5-DB41-83AD-72BC9CB91D2F}"/>
              </a:ext>
            </a:extLst>
          </p:cNvPr>
          <p:cNvSpPr/>
          <p:nvPr/>
        </p:nvSpPr>
        <p:spPr>
          <a:xfrm>
            <a:off x="1266718" y="3987874"/>
            <a:ext cx="9658564" cy="1150475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Тезис 2</a:t>
            </a:r>
          </a:p>
          <a:p>
            <a:pPr algn="ctr"/>
            <a:r>
              <a:rPr lang="ru-RU" sz="1400" dirty="0"/>
              <a:t>Поэтапный запуск производства описанный на слайдах выше.</a:t>
            </a:r>
          </a:p>
          <a:p>
            <a:pPr algn="ctr"/>
            <a:endParaRPr lang="ru-RU" sz="1400" dirty="0"/>
          </a:p>
        </p:txBody>
      </p:sp>
      <p:sp>
        <p:nvSpPr>
          <p:cNvPr id="10" name="Прямоугольник: скругленные углы 16">
            <a:extLst>
              <a:ext uri="{FF2B5EF4-FFF2-40B4-BE49-F238E27FC236}">
                <a16:creationId xmlns:a16="http://schemas.microsoft.com/office/drawing/2014/main" id="{67F45B01-050D-CE47-83F2-B1A6474A87AF}"/>
              </a:ext>
            </a:extLst>
          </p:cNvPr>
          <p:cNvSpPr/>
          <p:nvPr/>
        </p:nvSpPr>
        <p:spPr>
          <a:xfrm>
            <a:off x="1266718" y="5373553"/>
            <a:ext cx="9658564" cy="1150475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Тезис 3</a:t>
            </a:r>
          </a:p>
          <a:p>
            <a:pPr algn="ctr"/>
            <a:r>
              <a:rPr lang="ru-RU" sz="1400" dirty="0"/>
              <a:t>При поддержке Минкультуры РФ, Минобразования РФ, Минздрава РФ и их подведомственных учреждений – осуществлять пропаганду здорового образа жизни среди нашей целевой аудитории. Согласно разработанным методикам. </a:t>
            </a:r>
          </a:p>
        </p:txBody>
      </p:sp>
    </p:spTree>
    <p:extLst>
      <p:ext uri="{BB962C8B-B14F-4D97-AF65-F5344CB8AC3E}">
        <p14:creationId xmlns:p14="http://schemas.microsoft.com/office/powerpoint/2010/main" val="26103971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11136E-8EA5-E642-8543-E61FF19CD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741551D-35E4-9ACE-8E1F-7C69BFBD69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94CB6304-3C9A-5414-48E1-76C05B1B9D87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754F786-1D23-30AE-5A8B-71D0B7B05E1D}"/>
              </a:ext>
            </a:extLst>
          </p:cNvPr>
          <p:cNvSpPr txBox="1"/>
          <p:nvPr/>
        </p:nvSpPr>
        <p:spPr>
          <a:xfrm>
            <a:off x="599090" y="588577"/>
            <a:ext cx="253146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Суть проекта</a:t>
            </a:r>
          </a:p>
          <a:p>
            <a:endParaRPr lang="ru-RU" sz="2800" dirty="0">
              <a:solidFill>
                <a:srgbClr val="A72E88"/>
              </a:solidFill>
              <a:latin typeface="Playfair Display SemiBold" pitchFamily="2" charset="-5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C502B3B-F7A0-7365-B376-878F7618423C}"/>
              </a:ext>
            </a:extLst>
          </p:cNvPr>
          <p:cNvSpPr txBox="1"/>
          <p:nvPr/>
        </p:nvSpPr>
        <p:spPr>
          <a:xfrm>
            <a:off x="599090" y="1311852"/>
            <a:ext cx="107310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Кратко и тезисно описывается суть проекта: что за проект, какая «механика» проекта, из каких инициатив/событий состоит проект, как реализуется либо будет реализовываться проекта</a:t>
            </a:r>
          </a:p>
        </p:txBody>
      </p:sp>
      <p:sp>
        <p:nvSpPr>
          <p:cNvPr id="8" name="Прямоугольник: скругленные углы 11">
            <a:extLst>
              <a:ext uri="{FF2B5EF4-FFF2-40B4-BE49-F238E27FC236}">
                <a16:creationId xmlns:a16="http://schemas.microsoft.com/office/drawing/2014/main" id="{A1C1FFE0-CAC0-0D77-0806-824231CA8C1A}"/>
              </a:ext>
            </a:extLst>
          </p:cNvPr>
          <p:cNvSpPr/>
          <p:nvPr/>
        </p:nvSpPr>
        <p:spPr>
          <a:xfrm>
            <a:off x="1266718" y="2254943"/>
            <a:ext cx="9658564" cy="707886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/>
              <a:t>Тезис 4</a:t>
            </a:r>
          </a:p>
          <a:p>
            <a:pPr algn="ctr"/>
            <a:r>
              <a:rPr lang="ru-RU" sz="1200" dirty="0"/>
              <a:t>Выявить недобросовестных поставщиков и производителей социально значимых средств гигиены, инициировав проверки бизнеса в рамках установленного законодательства. </a:t>
            </a:r>
          </a:p>
        </p:txBody>
      </p:sp>
      <p:sp>
        <p:nvSpPr>
          <p:cNvPr id="9" name="Прямоугольник: скругленные углы 15">
            <a:extLst>
              <a:ext uri="{FF2B5EF4-FFF2-40B4-BE49-F238E27FC236}">
                <a16:creationId xmlns:a16="http://schemas.microsoft.com/office/drawing/2014/main" id="{DFF242BD-032B-2614-D38F-2D3D862F8E6E}"/>
              </a:ext>
            </a:extLst>
          </p:cNvPr>
          <p:cNvSpPr/>
          <p:nvPr/>
        </p:nvSpPr>
        <p:spPr>
          <a:xfrm>
            <a:off x="1266718" y="3079343"/>
            <a:ext cx="9658564" cy="778882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/>
              <a:t>Тезис 5</a:t>
            </a:r>
          </a:p>
          <a:p>
            <a:pPr algn="ctr"/>
            <a:r>
              <a:rPr lang="ru-RU" sz="1200" dirty="0"/>
              <a:t>При поддержке Минпромторга РФ – разработать НПА, который обяжет крупный федеральный ретейл, осуществлять подписание контрактов по производству СТМ социально значимых средств гигиены, только на производстве локализованном на территории Российской Федерации.</a:t>
            </a:r>
          </a:p>
        </p:txBody>
      </p:sp>
      <p:sp>
        <p:nvSpPr>
          <p:cNvPr id="10" name="Прямоугольник: скругленные углы 16">
            <a:extLst>
              <a:ext uri="{FF2B5EF4-FFF2-40B4-BE49-F238E27FC236}">
                <a16:creationId xmlns:a16="http://schemas.microsoft.com/office/drawing/2014/main" id="{7D0C2093-C6C4-4AD8-EC2D-2F0E2F1E2784}"/>
              </a:ext>
            </a:extLst>
          </p:cNvPr>
          <p:cNvSpPr/>
          <p:nvPr/>
        </p:nvSpPr>
        <p:spPr>
          <a:xfrm>
            <a:off x="1266718" y="3992800"/>
            <a:ext cx="9658564" cy="604367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/>
              <a:t>Тезис 6</a:t>
            </a:r>
          </a:p>
          <a:p>
            <a:pPr algn="ctr"/>
            <a:r>
              <a:rPr lang="ru-RU" sz="1200" dirty="0"/>
              <a:t>При поддержке Правительства России – закупки социально значимых средств гигиены в рамках ФЗ 44, ФЗ 223 – осуществлять исключительно произведенных в Российской Федерации (не переупаковано, а именно изготовленных товаров).</a:t>
            </a:r>
          </a:p>
        </p:txBody>
      </p:sp>
      <p:sp>
        <p:nvSpPr>
          <p:cNvPr id="2" name="Прямоугольник: скругленные углы 16">
            <a:extLst>
              <a:ext uri="{FF2B5EF4-FFF2-40B4-BE49-F238E27FC236}">
                <a16:creationId xmlns:a16="http://schemas.microsoft.com/office/drawing/2014/main" id="{71112CAB-CE44-F814-EB97-E952D3468763}"/>
              </a:ext>
            </a:extLst>
          </p:cNvPr>
          <p:cNvSpPr/>
          <p:nvPr/>
        </p:nvSpPr>
        <p:spPr>
          <a:xfrm>
            <a:off x="1266718" y="4731742"/>
            <a:ext cx="9658564" cy="679157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/>
              <a:t>Тезис 7</a:t>
            </a:r>
          </a:p>
          <a:p>
            <a:pPr algn="ctr"/>
            <a:r>
              <a:rPr lang="ru-RU" sz="1200" dirty="0"/>
              <a:t>Разработать и внедрить Автоматизированный Бизнес ИТ-Портал, который соединит все бизнес процессы (участников этих процессов) для создания удобного взаимодействия от производителя сырья до оптового покупателя вышеуказанных товаров. </a:t>
            </a:r>
          </a:p>
        </p:txBody>
      </p:sp>
      <p:sp>
        <p:nvSpPr>
          <p:cNvPr id="11" name="Прямоугольник: скругленные углы 15">
            <a:extLst>
              <a:ext uri="{FF2B5EF4-FFF2-40B4-BE49-F238E27FC236}">
                <a16:creationId xmlns:a16="http://schemas.microsoft.com/office/drawing/2014/main" id="{FBA74049-FEEA-928E-2029-8E065F6A042A}"/>
              </a:ext>
            </a:extLst>
          </p:cNvPr>
          <p:cNvSpPr/>
          <p:nvPr/>
        </p:nvSpPr>
        <p:spPr>
          <a:xfrm>
            <a:off x="1263922" y="5568118"/>
            <a:ext cx="9658564" cy="778882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/>
              <a:t>Тезис 8</a:t>
            </a:r>
          </a:p>
          <a:p>
            <a:pPr algn="ctr"/>
            <a:r>
              <a:rPr lang="ru-RU" sz="1200" dirty="0"/>
              <a:t>Создание Ассоциации производителей социально значимых средств гигиены, которая объединит многих участников соприкасающихся с производством, реализацией данных товаров для решения имеющихся и возникающих острых вопросов.</a:t>
            </a:r>
          </a:p>
          <a:p>
            <a:pPr algn="ctr"/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708952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E5D33E-8624-9F40-B0DC-F3E78C924CAB}"/>
              </a:ext>
            </a:extLst>
          </p:cNvPr>
          <p:cNvSpPr txBox="1"/>
          <p:nvPr/>
        </p:nvSpPr>
        <p:spPr>
          <a:xfrm>
            <a:off x="599090" y="588577"/>
            <a:ext cx="343235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Механика проекта</a:t>
            </a:r>
          </a:p>
          <a:p>
            <a:endParaRPr lang="ru-RU" sz="2800" dirty="0">
              <a:solidFill>
                <a:srgbClr val="A72E88"/>
              </a:solidFill>
              <a:latin typeface="Playfair Display SemiBold" pitchFamily="2" charset="-5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A60232-FEBC-9240-8017-B07BA7245877}"/>
              </a:ext>
            </a:extLst>
          </p:cNvPr>
          <p:cNvSpPr txBox="1"/>
          <p:nvPr/>
        </p:nvSpPr>
        <p:spPr>
          <a:xfrm>
            <a:off x="599090" y="1311852"/>
            <a:ext cx="107310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Описываются отличительные характеристики проекта с точки зрения его реализации: </a:t>
            </a:r>
            <a:br>
              <a:rPr lang="ru-RU" sz="2000" dirty="0"/>
            </a:br>
            <a:r>
              <a:rPr lang="ru-RU" sz="2000" dirty="0"/>
              <a:t>как происходит запуск проекта, какие используются инструменты, какая последовательность шагов по созданию проекта применяются</a:t>
            </a:r>
          </a:p>
        </p:txBody>
      </p:sp>
      <p:sp>
        <p:nvSpPr>
          <p:cNvPr id="8" name="Прямоугольник: скругленные углы 6">
            <a:extLst>
              <a:ext uri="{FF2B5EF4-FFF2-40B4-BE49-F238E27FC236}">
                <a16:creationId xmlns:a16="http://schemas.microsoft.com/office/drawing/2014/main" id="{89879918-B16C-1F4D-A71E-A636346F56B4}"/>
              </a:ext>
            </a:extLst>
          </p:cNvPr>
          <p:cNvSpPr/>
          <p:nvPr/>
        </p:nvSpPr>
        <p:spPr>
          <a:xfrm>
            <a:off x="599090" y="2430895"/>
            <a:ext cx="10809938" cy="1433718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r>
              <a:rPr lang="ru-RU" sz="1100" dirty="0"/>
              <a:t>Зарегистрировали в Российской Федерации товарный знак «</a:t>
            </a:r>
            <a:r>
              <a:rPr lang="en-US" sz="1100" dirty="0"/>
              <a:t>SKIN COTTON</a:t>
            </a:r>
            <a:r>
              <a:rPr lang="ru-RU" sz="1100" dirty="0"/>
              <a:t>». На двух заводах в Китае произвели: женские гигиенические прокладки и тампоны из высококачественного сырья не уступающие или превосходящие известные бренды средств женской гигиены. В перспективе произвести другие виды товаров для расширения ассортимента за счёт товаров, которые уже пользуются спросом на рынке, при этом распределить их по качеству и ценовой категории.</a:t>
            </a:r>
          </a:p>
          <a:p>
            <a:r>
              <a:rPr lang="ru-RU" sz="1100" dirty="0"/>
              <a:t>Произвести оценку интеллектуальной собственности. В данный момент по мнению экспертов, предварительно бренд </a:t>
            </a:r>
            <a:r>
              <a:rPr lang="en-US" sz="1100" dirty="0"/>
              <a:t>SKIN COTTON</a:t>
            </a:r>
            <a:r>
              <a:rPr lang="ru-RU" sz="1100" dirty="0"/>
              <a:t> оценивается до 500 миллионов рублей.</a:t>
            </a:r>
          </a:p>
          <a:p>
            <a:r>
              <a:rPr lang="ru-RU" sz="1100" dirty="0"/>
              <a:t>Полностью выйти на производство социально значимых средств гигиены на территории Российской Федерации.</a:t>
            </a:r>
          </a:p>
          <a:p>
            <a:r>
              <a:rPr lang="ru-RU" sz="1100" dirty="0"/>
              <a:t>Сделали аналитику по потребностям на рынке и потребностям целевой аудитории. За два года, с момента запуска в продажу, товар представлен по всей России и собрана обратная связь с пожеланиями и рекомендациями</a:t>
            </a:r>
          </a:p>
        </p:txBody>
      </p:sp>
      <p:sp>
        <p:nvSpPr>
          <p:cNvPr id="10" name="Прямоугольник: скругленные углы 8">
            <a:extLst>
              <a:ext uri="{FF2B5EF4-FFF2-40B4-BE49-F238E27FC236}">
                <a16:creationId xmlns:a16="http://schemas.microsoft.com/office/drawing/2014/main" id="{2FEE36DE-3F0A-2C4F-8F97-DC06DFD1A9D9}"/>
              </a:ext>
            </a:extLst>
          </p:cNvPr>
          <p:cNvSpPr/>
          <p:nvPr/>
        </p:nvSpPr>
        <p:spPr>
          <a:xfrm>
            <a:off x="599090" y="3967993"/>
            <a:ext cx="10993820" cy="2221712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r>
              <a:rPr lang="ru-RU" sz="1100" dirty="0"/>
              <a:t>Последовательность:</a:t>
            </a:r>
          </a:p>
          <a:p>
            <a:r>
              <a:rPr lang="ru-RU" sz="1100" dirty="0"/>
              <a:t>1. Создан товарный знак</a:t>
            </a:r>
          </a:p>
          <a:p>
            <a:r>
              <a:rPr lang="ru-RU" sz="1100" dirty="0"/>
              <a:t>2. Сделана аналитика по конкурентам и по потребностям ЦА</a:t>
            </a:r>
          </a:p>
          <a:p>
            <a:r>
              <a:rPr lang="ru-RU" sz="1100" dirty="0"/>
              <a:t>3. Проведены переговоры с крупными аптечными сетями и федеральными ретейлерами </a:t>
            </a:r>
          </a:p>
          <a:p>
            <a:r>
              <a:rPr lang="ru-RU" sz="1100" dirty="0"/>
              <a:t>4. Получена обратная связь от собственников, коммерческих директоров, категорийных менеджеров торговых сетей по их потребностям: по количеству и предполагаемым закупочным ценам. От нашей целевой аудитории их пожелания по доработкам имеющегося ассортимента и расширению линейки товаров.</a:t>
            </a:r>
          </a:p>
          <a:p>
            <a:r>
              <a:rPr lang="ru-RU" sz="1100" dirty="0"/>
              <a:t>5. Проведены переговоры на фармацевтических выставках с собственниками производств товаров социально значимых средств гигиены в Российской Федерации</a:t>
            </a:r>
          </a:p>
          <a:p>
            <a:r>
              <a:rPr lang="ru-RU" sz="1100" dirty="0"/>
              <a:t>6. Разработан проект по производству Российского оборудования с возможностью его последующего инжинирингового обслуживания. </a:t>
            </a:r>
          </a:p>
          <a:p>
            <a:r>
              <a:rPr lang="ru-RU" sz="1100" dirty="0"/>
              <a:t>7. Собраны контакты производителей сырья в Российской Федерации и ЕАЭС.</a:t>
            </a:r>
          </a:p>
          <a:p>
            <a:r>
              <a:rPr lang="ru-RU" sz="1100" dirty="0"/>
              <a:t>8. Написано техническое задание для разработки автоматизированного Бизнес ИТ-Портала.</a:t>
            </a:r>
          </a:p>
          <a:p>
            <a:r>
              <a:rPr lang="ru-RU" sz="1100" dirty="0"/>
              <a:t>9. При поддержке Минсельхоза России и его подведомственных организаций, подготовить проект по выращиванию хлопчатника на территории Херсонской области для обеспечения сырьём предприятий лёгкой промышленности.</a:t>
            </a:r>
          </a:p>
        </p:txBody>
      </p:sp>
    </p:spTree>
    <p:extLst>
      <p:ext uri="{BB962C8B-B14F-4D97-AF65-F5344CB8AC3E}">
        <p14:creationId xmlns:p14="http://schemas.microsoft.com/office/powerpoint/2010/main" val="26428589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2DB4CB-73D1-2148-924A-D3D1A20C3243}"/>
              </a:ext>
            </a:extLst>
          </p:cNvPr>
          <p:cNvSpPr txBox="1"/>
          <p:nvPr/>
        </p:nvSpPr>
        <p:spPr>
          <a:xfrm>
            <a:off x="599090" y="588577"/>
            <a:ext cx="56060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Основные результаты проекта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6012B77-6744-9940-BDBF-145020A371EA}"/>
              </a:ext>
            </a:extLst>
          </p:cNvPr>
          <p:cNvSpPr txBox="1"/>
          <p:nvPr/>
        </p:nvSpPr>
        <p:spPr>
          <a:xfrm>
            <a:off x="599090" y="1311852"/>
            <a:ext cx="107310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Указывается до 5 основных результатов проекта, которые были достигнуты в 2024 году и будут достигнуты в 2025 году и в последующем периоде</a:t>
            </a:r>
          </a:p>
        </p:txBody>
      </p:sp>
      <p:sp>
        <p:nvSpPr>
          <p:cNvPr id="8" name="Овал 9">
            <a:extLst>
              <a:ext uri="{FF2B5EF4-FFF2-40B4-BE49-F238E27FC236}">
                <a16:creationId xmlns:a16="http://schemas.microsoft.com/office/drawing/2014/main" id="{95A6727E-4E54-5049-AD3F-7E4D733BE664}"/>
              </a:ext>
            </a:extLst>
          </p:cNvPr>
          <p:cNvSpPr/>
          <p:nvPr/>
        </p:nvSpPr>
        <p:spPr>
          <a:xfrm>
            <a:off x="707844" y="2296600"/>
            <a:ext cx="239283" cy="239283"/>
          </a:xfrm>
          <a:prstGeom prst="ellipse">
            <a:avLst/>
          </a:prstGeom>
          <a:solidFill>
            <a:srgbClr val="B9D0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10">
            <a:extLst>
              <a:ext uri="{FF2B5EF4-FFF2-40B4-BE49-F238E27FC236}">
                <a16:creationId xmlns:a16="http://schemas.microsoft.com/office/drawing/2014/main" id="{F97F9C59-89C4-ED46-BC9F-0D3E4EABDB46}"/>
              </a:ext>
            </a:extLst>
          </p:cNvPr>
          <p:cNvSpPr/>
          <p:nvPr/>
        </p:nvSpPr>
        <p:spPr>
          <a:xfrm>
            <a:off x="707844" y="3056017"/>
            <a:ext cx="239283" cy="239283"/>
          </a:xfrm>
          <a:prstGeom prst="ellipse">
            <a:avLst/>
          </a:prstGeom>
          <a:solidFill>
            <a:srgbClr val="B9D0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11">
            <a:extLst>
              <a:ext uri="{FF2B5EF4-FFF2-40B4-BE49-F238E27FC236}">
                <a16:creationId xmlns:a16="http://schemas.microsoft.com/office/drawing/2014/main" id="{0B50C7FF-C535-C04C-BB21-B8312DB0B06A}"/>
              </a:ext>
            </a:extLst>
          </p:cNvPr>
          <p:cNvSpPr/>
          <p:nvPr/>
        </p:nvSpPr>
        <p:spPr>
          <a:xfrm>
            <a:off x="707844" y="3821397"/>
            <a:ext cx="239283" cy="239283"/>
          </a:xfrm>
          <a:prstGeom prst="ellipse">
            <a:avLst/>
          </a:prstGeom>
          <a:solidFill>
            <a:srgbClr val="B9D0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2">
            <a:extLst>
              <a:ext uri="{FF2B5EF4-FFF2-40B4-BE49-F238E27FC236}">
                <a16:creationId xmlns:a16="http://schemas.microsoft.com/office/drawing/2014/main" id="{1A11A1F6-0531-364A-AD8A-E589334E16B2}"/>
              </a:ext>
            </a:extLst>
          </p:cNvPr>
          <p:cNvSpPr/>
          <p:nvPr/>
        </p:nvSpPr>
        <p:spPr>
          <a:xfrm>
            <a:off x="707844" y="4561941"/>
            <a:ext cx="239283" cy="239283"/>
          </a:xfrm>
          <a:prstGeom prst="ellipse">
            <a:avLst/>
          </a:prstGeom>
          <a:solidFill>
            <a:srgbClr val="B9D0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  <a:p>
            <a:pPr algn="ctr"/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8678E1D-1ED6-9A49-824B-A22693BFE844}"/>
              </a:ext>
            </a:extLst>
          </p:cNvPr>
          <p:cNvSpPr txBox="1"/>
          <p:nvPr/>
        </p:nvSpPr>
        <p:spPr>
          <a:xfrm>
            <a:off x="1096871" y="2219793"/>
            <a:ext cx="103246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За 24 месяца российский бренд </a:t>
            </a:r>
            <a:r>
              <a:rPr lang="en-US" sz="1400" dirty="0"/>
              <a:t>SKIN COTTON </a:t>
            </a:r>
            <a:r>
              <a:rPr lang="ru-RU" sz="1400" dirty="0"/>
              <a:t>представлен в продаже на всей территории Российской Федерации, ежемесячно увеличиваются количество продаж, подписываются новые договора о сотрудничестве с торговыми сетями.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DC87659-64EE-F442-B024-A538C907FAFE}"/>
              </a:ext>
            </a:extLst>
          </p:cNvPr>
          <p:cNvSpPr txBox="1"/>
          <p:nvPr/>
        </p:nvSpPr>
        <p:spPr>
          <a:xfrm>
            <a:off x="1096871" y="2963333"/>
            <a:ext cx="10324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Проводится большая маркетинговая компания нацеленная на узнаваемость бренда и укреплению его репутации.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D9F775E-F051-4040-A4CF-F5F248A66BCF}"/>
              </a:ext>
            </a:extLst>
          </p:cNvPr>
          <p:cNvSpPr txBox="1"/>
          <p:nvPr/>
        </p:nvSpPr>
        <p:spPr>
          <a:xfrm>
            <a:off x="1096871" y="3734874"/>
            <a:ext cx="10324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Готовность проекта по реализации строительства завода на территории РОССИЙСКОЙ ФЕДЕРАЦИИ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52F3FE3-DDDF-F04D-99FC-5558F11755A7}"/>
              </a:ext>
            </a:extLst>
          </p:cNvPr>
          <p:cNvSpPr txBox="1"/>
          <p:nvPr/>
        </p:nvSpPr>
        <p:spPr>
          <a:xfrm>
            <a:off x="1096871" y="4481528"/>
            <a:ext cx="10324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Написано техническое задание для разработки автоматизированного Бизнес ИТ-Портала.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DD6726D-45EF-322C-C3E1-C75D430623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844" y="5180554"/>
            <a:ext cx="237765" cy="24386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65E4BC3-90B7-E6FD-E33B-D458E83F0CE7}"/>
              </a:ext>
            </a:extLst>
          </p:cNvPr>
          <p:cNvSpPr txBox="1"/>
          <p:nvPr/>
        </p:nvSpPr>
        <p:spPr>
          <a:xfrm>
            <a:off x="1096871" y="5180554"/>
            <a:ext cx="103246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Подготовлены предложения рекомендации для Федеральных органов исполнительной власти по улучшению регулирования процессов связанных с товарами социально значимых средств гигиены, которые обеспечат стабильный рост российской экономики, развитие новых территорий, появление дополнительных источников налоговых доходов в бюджет, внедрение передовых технологий в российское производство, повышение культуры сохранения здоровья, увеличение продолжительности жизни.</a:t>
            </a:r>
          </a:p>
        </p:txBody>
      </p:sp>
    </p:spTree>
    <p:extLst>
      <p:ext uri="{BB962C8B-B14F-4D97-AF65-F5344CB8AC3E}">
        <p14:creationId xmlns:p14="http://schemas.microsoft.com/office/powerpoint/2010/main" val="37131688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1737</TotalTime>
  <Words>2358</Words>
  <Application>Microsoft Office PowerPoint</Application>
  <PresentationFormat>Широкоэкранный</PresentationFormat>
  <Paragraphs>150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Dita Sweet</vt:lpstr>
      <vt:lpstr>Playfair Display</vt:lpstr>
      <vt:lpstr>Playfair Display SemiBold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Андрей Нахимов</cp:lastModifiedBy>
  <cp:revision>91</cp:revision>
  <dcterms:created xsi:type="dcterms:W3CDTF">2025-03-26T12:04:55Z</dcterms:created>
  <dcterms:modified xsi:type="dcterms:W3CDTF">2025-04-27T18:40:39Z</dcterms:modified>
</cp:coreProperties>
</file>