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7" r:id="rId5"/>
    <p:sldId id="268" r:id="rId6"/>
    <p:sldId id="260" r:id="rId7"/>
    <p:sldId id="269" r:id="rId8"/>
    <p:sldId id="264" r:id="rId9"/>
    <p:sldId id="270" r:id="rId10"/>
    <p:sldId id="271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20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D0E889-D3E5-14E2-3322-C7AA8712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1568"/>
            <a:ext cx="4593265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50450" y="1117499"/>
            <a:ext cx="114761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Активное</a:t>
            </a: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 </a:t>
            </a: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долголетие</a:t>
            </a:r>
            <a:r>
              <a:rPr lang="ru-RU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: Формула доверия 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86515" y="3666204"/>
            <a:ext cx="69998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538CD-AF2E-A88E-D34D-06A00972AFDE}"/>
              </a:ext>
            </a:extLst>
          </p:cNvPr>
          <p:cNvSpPr txBox="1"/>
          <p:nvPr/>
        </p:nvSpPr>
        <p:spPr>
          <a:xfrm>
            <a:off x="6627735" y="3628515"/>
            <a:ext cx="7315200" cy="80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медицинской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грамотности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приверженности</a:t>
            </a:r>
            <a:r>
              <a:rPr kumimoji="0" lang="ru-RU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к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терапии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для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профилактики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сердечно-сосудистых</a:t>
            </a:r>
            <a:r>
              <a:rPr kumimoji="0" lang="en-US" sz="1750" b="0" i="1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kumimoji="0" lang="en-US" sz="1750" b="0" i="1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катастроф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50DB2E1B-19F1-5221-5A02-E56F44F0E6F5}"/>
              </a:ext>
            </a:extLst>
          </p:cNvPr>
          <p:cNvSpPr/>
          <p:nvPr/>
        </p:nvSpPr>
        <p:spPr>
          <a:xfrm>
            <a:off x="6631386" y="7425244"/>
            <a:ext cx="27980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ПРОСВЕТИТЕЛЬСКИЙ ПРОЕКТ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8E5C0F2-9557-1A3D-CFF6-5E68B35886D9}"/>
              </a:ext>
            </a:extLst>
          </p:cNvPr>
          <p:cNvSpPr/>
          <p:nvPr/>
        </p:nvSpPr>
        <p:spPr>
          <a:xfrm>
            <a:off x="9842095" y="7425244"/>
            <a:ext cx="183784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СУРГУТ · 2025–2026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id="{5DBE696C-F12A-865D-4161-E32FFCEF52E3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0B450-3B99-CFBB-A3AE-E48C05EFD02E}"/>
              </a:ext>
            </a:extLst>
          </p:cNvPr>
          <p:cNvSpPr txBox="1"/>
          <p:nvPr/>
        </p:nvSpPr>
        <p:spPr>
          <a:xfrm>
            <a:off x="12071963" y="7433557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Inter" panose="020B0604020202020204" charset="0"/>
                <a:ea typeface="Inter" panose="020B0604020202020204" charset="0"/>
              </a:rPr>
              <a:t>ЛЮДМИЛА ЗОРИНА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18931" y="803315"/>
            <a:ext cx="11444285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Следующий шаг: масштабирование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461855"/>
            <a:ext cx="82226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Проект продолжается. Работа с новыми предприятиями, расширение географии охвата.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442811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41074" y="36696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Сургут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641074" y="4160044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 встреч · 2025–2026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803696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41074" y="50305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Когалым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641074" y="5520928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Апрель 2026 · ХМАО–Югра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6164580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641074" y="63913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Регион и далее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641074" y="6881813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Высокий потенциал масштабирования по всей стране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4BCA7D-7359-D5B7-143A-C8B752DC3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3" y="2767131"/>
            <a:ext cx="5728177" cy="4296133"/>
          </a:xfrm>
          <a:prstGeom prst="rect">
            <a:avLst/>
          </a:prstGeom>
        </p:spPr>
      </p:pic>
      <p:sp>
        <p:nvSpPr>
          <p:cNvPr id="16" name="Прямоугольник: один скругленный угол 15">
            <a:extLst>
              <a:ext uri="{FF2B5EF4-FFF2-40B4-BE49-F238E27FC236}">
                <a16:creationId xmlns:a16="http://schemas.microsoft.com/office/drawing/2014/main" id="{7F537D9E-2C48-0113-11A4-34CB848B94B2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7389"/>
            <a:ext cx="119898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Проблема, которую нельзя игнорировать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7979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Сердечно-сосудистые заболевания лидируют в структуре смертности. Эффективные инструменты профилактики существуют — но пациенты ими не пользуются.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60752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3160752"/>
            <a:ext cx="121920" cy="2093714"/>
          </a:xfrm>
          <a:prstGeom prst="roundRect">
            <a:avLst>
              <a:gd name="adj" fmla="val 78139"/>
            </a:avLst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3418046"/>
            <a:ext cx="4689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Нет симптомов — нет проблемы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42524" y="3908465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Пациенты не понимают необходимости пожизненного приёма препаратов при отсутствии жалоб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3160752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98067" y="3160752"/>
            <a:ext cx="121920" cy="2093714"/>
          </a:xfrm>
          <a:prstGeom prst="roundRect">
            <a:avLst>
              <a:gd name="adj" fmla="val 78139"/>
            </a:avLst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10" name="Text 8"/>
          <p:cNvSpPr/>
          <p:nvPr/>
        </p:nvSpPr>
        <p:spPr>
          <a:xfrm>
            <a:off x="7777282" y="3418046"/>
            <a:ext cx="3542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Мифы и дезинформация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777282" y="3908465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Страхи вокруг статинов и антигипертензивных средств подпитываются непроверенными источниками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481280"/>
            <a:ext cx="6407944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93790" y="5481280"/>
            <a:ext cx="121920" cy="1730812"/>
          </a:xfrm>
          <a:prstGeom prst="roundRect">
            <a:avLst>
              <a:gd name="adj" fmla="val 78139"/>
            </a:avLst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14" name="Text 12"/>
          <p:cNvSpPr/>
          <p:nvPr/>
        </p:nvSpPr>
        <p:spPr>
          <a:xfrm>
            <a:off x="1142524" y="5738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Недоверие к врачу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42524" y="6228993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Доступность альтернативной информации снижает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авторитет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рекомендаций</a:t>
            </a: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врача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5481280"/>
            <a:ext cx="6408063" cy="1730812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398067" y="5481280"/>
            <a:ext cx="121920" cy="1730812"/>
          </a:xfrm>
          <a:prstGeom prst="roundRect">
            <a:avLst>
              <a:gd name="adj" fmla="val 78139"/>
            </a:avLst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18" name="Text 16"/>
          <p:cNvSpPr/>
          <p:nvPr/>
        </p:nvSpPr>
        <p:spPr>
          <a:xfrm>
            <a:off x="7777282" y="5738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Страх «навсегда»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777282" y="6228993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Перспектива пожизненного приёма лекарств вызывает сопротивление и отказ от терапии</a:t>
            </a:r>
            <a:endParaRPr lang="en-US" sz="1750" dirty="0"/>
          </a:p>
        </p:txBody>
      </p:sp>
      <p:sp>
        <p:nvSpPr>
          <p:cNvPr id="20" name="Прямоугольник: один скругленный угол 19">
            <a:extLst>
              <a:ext uri="{FF2B5EF4-FFF2-40B4-BE49-F238E27FC236}">
                <a16:creationId xmlns:a16="http://schemas.microsoft.com/office/drawing/2014/main" id="{179B1E84-5813-8B9A-E11C-F3FDA66D5D29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DF7C7A-3FDB-7B3C-54C7-3A92FC1C7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1" y="0"/>
            <a:ext cx="4593265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415570" y="695498"/>
            <a:ext cx="37992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Суть проекта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90438" y="2152828"/>
            <a:ext cx="777292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«Активное долголетие: Формула доверия» — просветительский проект, в основе которого лежит 17-летний клинический опыт. Это не просто лекции о ЗОЖ — это системная работа по восстановлению доверия к медицине и формированию осознанной приверженности терапии.</a:t>
            </a:r>
          </a:p>
        </p:txBody>
      </p:sp>
      <p:sp>
        <p:nvSpPr>
          <p:cNvPr id="5" name="Text 2"/>
          <p:cNvSpPr/>
          <p:nvPr/>
        </p:nvSpPr>
        <p:spPr>
          <a:xfrm>
            <a:off x="5890438" y="5051333"/>
            <a:ext cx="7528371" cy="994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Цель: Повышение медицинской грамотности населения и формирование приверженности к здоровому образу жизни и назначенной терапии для профилактики сердечно-сосудистых катастроф.</a:t>
            </a:r>
            <a:endParaRPr lang="en-US" sz="1750" dirty="0"/>
          </a:p>
        </p:txBody>
      </p:sp>
      <p:sp>
        <p:nvSpPr>
          <p:cNvPr id="12" name="Прямоугольник: один скругленный угол 11">
            <a:extLst>
              <a:ext uri="{FF2B5EF4-FFF2-40B4-BE49-F238E27FC236}">
                <a16:creationId xmlns:a16="http://schemas.microsoft.com/office/drawing/2014/main" id="{F75D52B3-4B90-0F71-3079-15577E4EF4A6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943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Задачи проекта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585091"/>
            <a:ext cx="226814" cy="2268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3911798"/>
            <a:ext cx="4196358" cy="3048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5" name="Text 2"/>
          <p:cNvSpPr/>
          <p:nvPr/>
        </p:nvSpPr>
        <p:spPr>
          <a:xfrm>
            <a:off x="793790" y="4086106"/>
            <a:ext cx="3509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Понимание механизмов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4576524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Информирование о механизмах развития сердечно-сосудистых заболеваний и роли эндотелия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6962" y="3585091"/>
            <a:ext cx="226814" cy="22681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216962" y="3911798"/>
            <a:ext cx="4196358" cy="3048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9" name="Text 5"/>
          <p:cNvSpPr/>
          <p:nvPr/>
        </p:nvSpPr>
        <p:spPr>
          <a:xfrm>
            <a:off x="5216962" y="4086106"/>
            <a:ext cx="2887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Развенчание мифов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16962" y="4576524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Научно обоснованное опровержение популярных заблуждений о статинах и антигипертензивных средствах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0133" y="3585091"/>
            <a:ext cx="226814" cy="226814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9640133" y="3911798"/>
            <a:ext cx="4196358" cy="30480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</p:sp>
      <p:sp>
        <p:nvSpPr>
          <p:cNvPr id="13" name="Text 8"/>
          <p:cNvSpPr/>
          <p:nvPr/>
        </p:nvSpPr>
        <p:spPr>
          <a:xfrm>
            <a:off x="9640133" y="4086106"/>
            <a:ext cx="37278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Мотивация к изменениям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640133" y="4576524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Конкретные рекомендации по питанию, физической активности и управлению стрессом</a:t>
            </a:r>
            <a:endParaRPr lang="en-US" sz="1750" dirty="0"/>
          </a:p>
        </p:txBody>
      </p:sp>
      <p:sp>
        <p:nvSpPr>
          <p:cNvPr id="15" name="Прямоугольник: один скругленный угол 14">
            <a:extLst>
              <a:ext uri="{FF2B5EF4-FFF2-40B4-BE49-F238E27FC236}">
                <a16:creationId xmlns:a16="http://schemas.microsoft.com/office/drawing/2014/main" id="{382097C2-4B92-8790-0616-BDEE8FCDA06B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3109"/>
            <a:ext cx="100367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Структура</a:t>
            </a: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 </a:t>
            </a: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презентации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2551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«Продолжительная и активная жизнь» · подзаголовок: «Береги эндотелий смолоду»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3078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🔬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Физиология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28224" y="3568422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Функция эндотелия, влияние образа жизни и последствия его повреждения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51396" y="3078004"/>
            <a:ext cx="36787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📊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Контроль показателей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51396" y="3568422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Пороговые значения АД, холестерина и глюкозы — почему важно удерживать норму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40133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4568" y="3078004"/>
            <a:ext cx="35613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💊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Лекарства без страха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74568" y="3568422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Развенчание мифов о статинах и причины пожизненного приёма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93790" y="5481280"/>
            <a:ext cx="6407944" cy="1685092"/>
          </a:xfrm>
          <a:prstGeom prst="roundRect">
            <a:avLst>
              <a:gd name="adj" fmla="val 5654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715714"/>
            <a:ext cx="41224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🫀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Профилактика катастроф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28224" y="6206133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Инфаркт и инсульт — предсказуемые события, которые можно предотвратить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5481280"/>
            <a:ext cx="6407944" cy="1685092"/>
          </a:xfrm>
          <a:prstGeom prst="roundRect">
            <a:avLst>
              <a:gd name="adj" fmla="val 5654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662982" y="5715714"/>
            <a:ext cx="37736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🥗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Здоровый образ жизни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62982" y="6206133"/>
            <a:ext cx="5939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Пульсовые зоны, нормы клетчатки, управление стрессом — конкретные цифры и действия</a:t>
            </a:r>
            <a:endParaRPr lang="en-US" sz="1750" dirty="0"/>
          </a:p>
        </p:txBody>
      </p:sp>
      <p:sp>
        <p:nvSpPr>
          <p:cNvPr id="19" name="Прямоугольник: один скругленный угол 18">
            <a:extLst>
              <a:ext uri="{FF2B5EF4-FFF2-40B4-BE49-F238E27FC236}">
                <a16:creationId xmlns:a16="http://schemas.microsoft.com/office/drawing/2014/main" id="{3BE3F351-57D5-0382-6AAA-E56A4B763731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854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Целевая аудитория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54782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547824"/>
            <a:ext cx="29721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Взрослое население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44253" y="4038243"/>
            <a:ext cx="3308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Пациенты и их родственники, осознающие необходимость заботы о здоровье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893" y="354782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86356" y="3547824"/>
            <a:ext cx="330815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Врачи первичного звена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086356" y="4392573"/>
            <a:ext cx="3308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Медицинские работники, стремящиеся повысить эффективность профилактики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995" y="354782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528459" y="3547824"/>
            <a:ext cx="330815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Трудоспособный возраст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0528459" y="4392573"/>
            <a:ext cx="3308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Мужчины и женщины, готовые взять ответственность за свое здоровье</a:t>
            </a:r>
            <a:endParaRPr lang="en-US" sz="1750" dirty="0"/>
          </a:p>
        </p:txBody>
      </p:sp>
      <p:sp>
        <p:nvSpPr>
          <p:cNvPr id="12" name="Прямоугольник: один скругленный угол 11">
            <a:extLst>
              <a:ext uri="{FF2B5EF4-FFF2-40B4-BE49-F238E27FC236}">
                <a16:creationId xmlns:a16="http://schemas.microsoft.com/office/drawing/2014/main" id="{3D692F33-9F51-9281-7537-8A1BD7EA6D1C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7707" y="641071"/>
            <a:ext cx="115001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Результаты: декабрь 2025 — март 2026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15045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19</a:t>
            </a:r>
            <a:endParaRPr lang="en-US" sz="5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55479" y="32139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Встреч проведено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278" y="3918746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базе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различных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предприятий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Сургута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235893" y="2115044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latin typeface="Inter" panose="020B0604020202020204" charset="0"/>
                <a:ea typeface="Inter" panose="020B0604020202020204" charset="0"/>
              </a:rPr>
              <a:t>~</a:t>
            </a:r>
            <a:r>
              <a:rPr lang="ru-RU" sz="5850" dirty="0">
                <a:latin typeface="Inter" panose="020B0604020202020204" charset="0"/>
                <a:ea typeface="Inter" panose="020B0604020202020204" charset="0"/>
              </a:rPr>
              <a:t>1000</a:t>
            </a:r>
            <a:endParaRPr lang="en-US" sz="5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9236" y="3213944"/>
            <a:ext cx="33145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Участников на встрече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27218" y="3918747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 30 до 200 человек на одном мероприятии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677995" y="2115045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27</a:t>
            </a:r>
            <a:endParaRPr lang="en-US" sz="5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02160" y="3213944"/>
            <a:ext cx="31440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Обратились на приём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986339" y="393240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коррекции терапии и снижения индивидуальных рисков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EFDB41-BAF5-C925-8C03-1FB8369C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668" y="5022339"/>
            <a:ext cx="1966222" cy="26216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C6770-CE47-E246-D348-1D32A6C8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14" y="4995023"/>
            <a:ext cx="3495506" cy="2621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0BAB0A-6D9E-4207-2630-5EDB8290E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900" y="4995022"/>
            <a:ext cx="4127533" cy="2621629"/>
          </a:xfrm>
          <a:prstGeom prst="rect">
            <a:avLst/>
          </a:prstGeom>
        </p:spPr>
      </p:pic>
      <p:sp>
        <p:nvSpPr>
          <p:cNvPr id="18" name="Прямоугольник: один скругленный угол 17">
            <a:extLst>
              <a:ext uri="{FF2B5EF4-FFF2-40B4-BE49-F238E27FC236}">
                <a16:creationId xmlns:a16="http://schemas.microsoft.com/office/drawing/2014/main" id="{B0534DD9-039F-A58E-513B-81D2B07F4CFF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14D3-BB9D-8677-723A-CCE4D7BB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93265" cy="822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86B70C-4BB3-B8AB-5DA7-78C61F7C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575" y="6383403"/>
            <a:ext cx="7590178" cy="140220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86923" y="643890"/>
            <a:ext cx="64333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Результаты и в</a:t>
            </a: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лияние</a:t>
            </a: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 </a:t>
            </a:r>
            <a:r>
              <a:rPr lang="en-US" sz="4450" b="1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на</a:t>
            </a:r>
            <a:r>
              <a:rPr lang="en-US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 </a:t>
            </a:r>
            <a:r>
              <a:rPr lang="ru-RU" sz="445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слушателей</a:t>
            </a:r>
            <a:endParaRPr lang="en-US" sz="44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929127" y="1988435"/>
            <a:ext cx="3664744" cy="2448044"/>
          </a:xfrm>
          <a:prstGeom prst="roundRect">
            <a:avLst>
              <a:gd name="adj" fmla="val 3892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00037" y="2221113"/>
            <a:ext cx="31501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Переосмысление рекомендаций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00037" y="3123676"/>
            <a:ext cx="31501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Люди смотрят по-другому на советы врачей, полученные ранее</a:t>
            </a:r>
            <a:endParaRPr lang="en-US" sz="17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9800049" y="1988365"/>
            <a:ext cx="3664863" cy="2448044"/>
          </a:xfrm>
          <a:prstGeom prst="roundRect">
            <a:avLst>
              <a:gd name="adj" fmla="val 3892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74555" y="2331028"/>
            <a:ext cx="315027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Повышение комплаентности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174554" y="3123676"/>
            <a:ext cx="31502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Растет приверженность к назначенной терапии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300037" y="6542623"/>
            <a:ext cx="30053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323937" y="6616193"/>
            <a:ext cx="65398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Желание</a:t>
            </a:r>
            <a:r>
              <a:rPr lang="en-US" sz="2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b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снизить</a:t>
            </a:r>
            <a:r>
              <a:rPr lang="ru-RU" sz="2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индивидуальные</a:t>
            </a:r>
            <a:r>
              <a:rPr lang="en-US" sz="2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b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риски</a:t>
            </a:r>
            <a:endParaRPr lang="en-US" sz="2200" b="1" dirty="0"/>
          </a:p>
        </p:txBody>
      </p:sp>
      <p:sp>
        <p:nvSpPr>
          <p:cNvPr id="10" name="Shape 7"/>
          <p:cNvSpPr/>
          <p:nvPr/>
        </p:nvSpPr>
        <p:spPr>
          <a:xfrm>
            <a:off x="5874734" y="4726707"/>
            <a:ext cx="7556421" cy="1367909"/>
          </a:xfrm>
          <a:prstGeom prst="roundRect">
            <a:avLst>
              <a:gd name="adj" fmla="val 6964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 sz="2200" b="1" dirty="0">
              <a:latin typeface="Inter" panose="020B0604020202020204" charset="0"/>
              <a:ea typeface="Inter" panose="020B0604020202020204" charset="0"/>
            </a:endParaRPr>
          </a:p>
          <a:p>
            <a:endParaRPr lang="ru-RU" sz="2200" b="1" dirty="0">
              <a:latin typeface="Inter" panose="020B0604020202020204" charset="0"/>
              <a:ea typeface="Inter" panose="020B0604020202020204" charset="0"/>
            </a:endParaRPr>
          </a:p>
          <a:p>
            <a:r>
              <a:rPr lang="ru-RU" sz="1750" dirty="0">
                <a:latin typeface="Inter" panose="020B0604020202020204" charset="0"/>
                <a:ea typeface="Inter" panose="020B0604020202020204" charset="0"/>
              </a:rPr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50118-6579-F5B6-F5E2-EACD57AE0148}"/>
              </a:ext>
            </a:extLst>
          </p:cNvPr>
          <p:cNvSpPr txBox="1"/>
          <p:nvPr/>
        </p:nvSpPr>
        <p:spPr>
          <a:xfrm flipH="1">
            <a:off x="6282997" y="4878208"/>
            <a:ext cx="721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Inter" panose="020B0604020202020204" charset="0"/>
                <a:ea typeface="Inter" panose="020B0604020202020204" charset="0"/>
              </a:rPr>
              <a:t>Высокий уровень вовлечённости аудитории</a:t>
            </a:r>
          </a:p>
          <a:p>
            <a:endParaRPr lang="ru-RU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B855F-20C9-FA33-1070-B8AE58FE540D}"/>
              </a:ext>
            </a:extLst>
          </p:cNvPr>
          <p:cNvSpPr txBox="1"/>
          <p:nvPr/>
        </p:nvSpPr>
        <p:spPr>
          <a:xfrm>
            <a:off x="6282997" y="5245393"/>
            <a:ext cx="7401106" cy="8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50" dirty="0">
                <a:latin typeface="Inter" panose="020B0604020202020204" charset="0"/>
                <a:ea typeface="Inter" panose="020B0604020202020204" charset="0"/>
              </a:rPr>
              <a:t>Активное участие в обсуждении и большое количество вопросов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1B2D93-8F72-3109-5CBA-3E8356481F8B}"/>
              </a:ext>
            </a:extLst>
          </p:cNvPr>
          <p:cNvSpPr txBox="1"/>
          <p:nvPr/>
        </p:nvSpPr>
        <p:spPr>
          <a:xfrm>
            <a:off x="6282997" y="6933659"/>
            <a:ext cx="6949273" cy="8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50" dirty="0">
                <a:latin typeface="Inter" panose="020B0604020202020204" charset="0"/>
                <a:ea typeface="Inter" panose="020B0604020202020204" charset="0"/>
              </a:rPr>
              <a:t>27 человек обратились за подбором антигипертензивных средств и определения показаний к статинам</a:t>
            </a:r>
          </a:p>
        </p:txBody>
      </p:sp>
      <p:sp>
        <p:nvSpPr>
          <p:cNvPr id="21" name="Прямоугольник: один скругленный угол 20">
            <a:extLst>
              <a:ext uri="{FF2B5EF4-FFF2-40B4-BE49-F238E27FC236}">
                <a16:creationId xmlns:a16="http://schemas.microsoft.com/office/drawing/2014/main" id="{429C0279-C57F-1159-CF90-3021F8C97791}"/>
              </a:ext>
            </a:extLst>
          </p:cNvPr>
          <p:cNvSpPr/>
          <p:nvPr/>
        </p:nvSpPr>
        <p:spPr>
          <a:xfrm>
            <a:off x="12833498" y="7786586"/>
            <a:ext cx="1679944" cy="316486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06" y="1875830"/>
            <a:ext cx="6204704" cy="531137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8B486EC-906E-A6E0-16AF-DE5A4262DC73}"/>
              </a:ext>
            </a:extLst>
          </p:cNvPr>
          <p:cNvSpPr/>
          <p:nvPr/>
        </p:nvSpPr>
        <p:spPr>
          <a:xfrm>
            <a:off x="9018212" y="4707750"/>
            <a:ext cx="2379890" cy="23841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F6259F7-CD5F-9B99-80D9-9A3F3F8E4AA8}"/>
              </a:ext>
            </a:extLst>
          </p:cNvPr>
          <p:cNvSpPr/>
          <p:nvPr/>
        </p:nvSpPr>
        <p:spPr>
          <a:xfrm>
            <a:off x="10098474" y="2148949"/>
            <a:ext cx="2618066" cy="257307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6F82115-091D-B952-C11B-1B5697E6CEFD}"/>
              </a:ext>
            </a:extLst>
          </p:cNvPr>
          <p:cNvSpPr/>
          <p:nvPr/>
        </p:nvSpPr>
        <p:spPr>
          <a:xfrm>
            <a:off x="6719068" y="1916484"/>
            <a:ext cx="3227006" cy="326261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753427" y="862965"/>
            <a:ext cx="7232928" cy="59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Формат и модель реализации</a:t>
            </a:r>
            <a:endParaRPr lang="en-US" sz="37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3427" y="2069663"/>
            <a:ext cx="4291727" cy="144172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6430" y="2282666"/>
            <a:ext cx="237744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Формат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66430" y="2739271"/>
            <a:ext cx="3865721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Очная лекция с наглядной авторской презентацией на площадке предприятия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753427" y="3670816"/>
            <a:ext cx="4291727" cy="1721287"/>
          </a:xfrm>
          <a:prstGeom prst="roundRect">
            <a:avLst>
              <a:gd name="adj" fmla="val 4641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66430" y="3883819"/>
            <a:ext cx="237744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Партнёрство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66430" y="4340423"/>
            <a:ext cx="3865721" cy="838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Безвозмездное сотрудничество медицинского центра и предприятий города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753427" y="5551527"/>
            <a:ext cx="4291727" cy="1441728"/>
          </a:xfrm>
          <a:prstGeom prst="roundRect">
            <a:avLst>
              <a:gd name="adj" fmla="val 5541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6430" y="5764530"/>
            <a:ext cx="237744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Экспертиза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66430" y="6221135"/>
            <a:ext cx="3865721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 лет клинического опыта — понимание реальных страхов и ошибок пациентов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012147" y="3468052"/>
            <a:ext cx="2572426" cy="299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Медцентр — эксперт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50934" y="3137713"/>
            <a:ext cx="2084395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Предприятие — площадка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319372" y="5626225"/>
            <a:ext cx="1807893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Inter Bold" pitchFamily="34" charset="-120"/>
              </a:rPr>
              <a:t>Пациенты — грамотность</a:t>
            </a:r>
            <a:endParaRPr lang="en-US" sz="185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Прямоугольник: один скругленный угол 18">
            <a:extLst>
              <a:ext uri="{FF2B5EF4-FFF2-40B4-BE49-F238E27FC236}">
                <a16:creationId xmlns:a16="http://schemas.microsoft.com/office/drawing/2014/main" id="{5264F419-2FD0-A1B5-8806-0B64913ACEB0}"/>
              </a:ext>
            </a:extLst>
          </p:cNvPr>
          <p:cNvSpPr/>
          <p:nvPr/>
        </p:nvSpPr>
        <p:spPr>
          <a:xfrm>
            <a:off x="12833498" y="7570381"/>
            <a:ext cx="1679944" cy="58479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501</Words>
  <Application>Microsoft Office PowerPoint</Application>
  <PresentationFormat>Произвольный</PresentationFormat>
  <Paragraphs>94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Inter</vt:lpstr>
      <vt:lpstr>Calibri</vt:lpstr>
      <vt:lpstr>Arial</vt:lpstr>
      <vt:lpstr>Inter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Пользователь</dc:creator>
  <cp:lastModifiedBy>Алексей Зорин</cp:lastModifiedBy>
  <cp:revision>7</cp:revision>
  <dcterms:created xsi:type="dcterms:W3CDTF">2026-03-04T16:22:53Z</dcterms:created>
  <dcterms:modified xsi:type="dcterms:W3CDTF">2026-03-06T20:14:45Z</dcterms:modified>
</cp:coreProperties>
</file>