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93" r:id="rId4"/>
    <p:sldId id="279" r:id="rId5"/>
    <p:sldId id="289" r:id="rId6"/>
    <p:sldId id="274" r:id="rId7"/>
    <p:sldId id="273" r:id="rId8"/>
    <p:sldId id="268" r:id="rId9"/>
    <p:sldId id="282" r:id="rId10"/>
    <p:sldId id="292" r:id="rId11"/>
    <p:sldId id="297" r:id="rId12"/>
    <p:sldId id="285" r:id="rId13"/>
    <p:sldId id="286" r:id="rId14"/>
    <p:sldId id="283" r:id="rId15"/>
    <p:sldId id="30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600FF"/>
    <a:srgbClr val="009900"/>
    <a:srgbClr val="FF3399"/>
    <a:srgbClr val="33CC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8046" autoAdjust="0"/>
  </p:normalViewPr>
  <p:slideViewPr>
    <p:cSldViewPr>
      <p:cViewPr varScale="1">
        <p:scale>
          <a:sx n="74" d="100"/>
          <a:sy n="74" d="100"/>
        </p:scale>
        <p:origin x="-26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19D8C-F22C-4BB9-B82D-FD421C7A02C5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76AB6-DF5B-40FA-AF8C-4A98BAEB4E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Издревле известно, что «Движение – это жизнь!». Но часто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ли мы задаемся вопросом, как влияют физические упражнения на мозговую деятельность? Можно ли лучше учиться, если активно двигаться? Есть ли специальные гимнастики, повышающие умственные способности?</a:t>
            </a:r>
            <a:endParaRPr lang="ru-RU" sz="14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После проведения курса физкультминуток в экспериментальной группе достоверно уменьшилось число детей с низким уровнем восприятия.</a:t>
            </a:r>
          </a:p>
          <a:p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Аналогичные данные были получены и при оценке переключения и распределения внимания: среди детей, занимавшихся гимнастикой, вдвое уменьшилось число обучающихся с низким уровнем.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Позитивное влияние разработанная гимнастика оказала и на объем слуховой памяти.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Также прослеживается тенденция уменьшения числа детей с низким уровнем зрительной памяти и увеличение — с высоким среди обучающихся экспериментальной группы. </a:t>
            </a:r>
          </a:p>
          <a:p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Уменьшение вдвое числа детей с низким уровнем мышления также отмечено в группе обучающихся, использовавших физкультминутки.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Таким образом, после проведения курса специальной гимнастики, направленной на стимуляцию когнитивных функций мозга с учетом воздействия на его функциональные блоки, среди обучающихся отмечено достоверное снижение числа детей с низким уровнем восприятия, произвольного внимания, слуховой памяти и мышления.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Следовательно</a:t>
            </a: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, включение предложенного комплекса в процесс обучения детей позволило повысить уровень школьно-необходимых мозговых функций, таких как восприятие и произвольное внимания, а также способствовало  улучшению запоминания информации.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Материалы работы были представлены на Всероссийском педагогическом научно-практическом форуме «Современные тренды образования»,</a:t>
            </a:r>
            <a:r>
              <a:rPr lang="ru-RU" sz="1600" baseline="0" dirty="0" smtClean="0">
                <a:latin typeface="Arial" pitchFamily="34" charset="0"/>
                <a:cs typeface="Arial" pitchFamily="34" charset="0"/>
              </a:rPr>
              <a:t> а также на Съезде педиатров России и получили высокую оценку экспертов.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300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В научных трудах современных ученых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доказано, что занятия физкультурой способствуют повышению уровня когнитивных возможностей человека: концентрации произвольного внимания, письменных и речевых навыков, скорости  чтения,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а также восприятия и счета.</a:t>
            </a:r>
            <a:endParaRPr lang="ru-RU" sz="1400" kern="12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Считается, что каждый отдел головного мозга выполняет свою функцию. Основатель отечественной нейропсихологии Александр Романович Лурий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объединил мозговые структуры в 3 блока, связанные между собой и участвующие в развитии и обучении ребенка. Энергетический блок является своеобразной батарейкой, обеспечивающей питанием другие отделы. При его слабости человек становится невнимательным, неусидчивым, у него отсуствует интерес к учебе. Информационный блок отвечает за сбор, обработку и хранение информации, он крайне важен для школьника любого возраста. При его незрелости ребенок с</a:t>
            </a: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лышит, но не понимает учителя. 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Операциональный блок окончательно </a:t>
            </a: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формируется только к 18 годам, поэтому чем младше школьник, тем труднее ему контролировать свое поведение и критично относиться к своим действиям.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400" baseline="0" dirty="0" smtClean="0">
                <a:latin typeface="Arial" pitchFamily="34" charset="0"/>
                <a:cs typeface="Arial" pitchFamily="34" charset="0"/>
              </a:rPr>
              <a:t> учетом влияния на функциональные блоки мозга был разработан компекс упражнений, включающий пять разделов, который рекомендуется проводить перед началом активной умственной деятельности.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Это крайне актуально в современной школе, поскольку учебные нагрузки зачастую являются тяжелыми для детей, при этом их здоровье не имеет тенденции к улучшению.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Поэтому сейчас важно помочь школьникам, особенно первоклассникам, повысить свои интеллектуальные возможности для усвоения уроков.</a:t>
            </a:r>
            <a:r>
              <a:rPr lang="ru-RU" sz="140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Инструментом для достижения этого может стать использование специальной гимнастики.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Цель исследования представлена на слайде.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Для оценки эффективности предложенного комплекса упражнений были взяты 55 обучающихся 1 класса общеобразовательной школы. Они были разделены на две группы: экспериментальную — 29  детей и контрольную — 26  детей.</a:t>
            </a:r>
          </a:p>
          <a:p>
            <a:r>
              <a:rPr lang="ru-RU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rPr>
              <a:t>В начале и в конце эксперимента была проведена диагностика уровня высших психических функций у детей обеих групп. Она включала определение объема восприятия, переключения и распределения произвольного внимания, слуховой и зрительной памяти и мышления (способности выделять существенное).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Для оценки когнитивных способностей использовалась методика Тихомировой. На слайде представлен диагностический бланк.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76AB6-DF5B-40FA-AF8C-4A98BAEB4E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85793"/>
            <a:ext cx="9144000" cy="371477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ЗДОРОВЫЙ МОЗГ НА КАЖДЫЙ УРОК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357958"/>
            <a:ext cx="9144000" cy="50004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Иваново, 2025 г.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072074"/>
            <a:ext cx="3857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Автор: Салова Н.А., 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студентка 2 курса Ивановского медицинского университета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r="2499" b="1652"/>
          <a:stretch>
            <a:fillRect/>
          </a:stretch>
        </p:blipFill>
        <p:spPr bwMode="auto">
          <a:xfrm>
            <a:off x="214282" y="414865"/>
            <a:ext cx="4643470" cy="634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787572"/>
            <a:ext cx="4500594" cy="589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Диагностические бланки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C:\Users\HP\Desktop\W3163RRMxig.jpg"/>
          <p:cNvPicPr>
            <a:picLocks noChangeAspect="1" noChangeArrowheads="1"/>
          </p:cNvPicPr>
          <p:nvPr/>
        </p:nvPicPr>
        <p:blipFill>
          <a:blip r:embed="rId2" cstate="print"/>
          <a:srcRect l="22890" t="32189" r="11301" b="12446"/>
          <a:stretch>
            <a:fillRect/>
          </a:stretch>
        </p:blipFill>
        <p:spPr bwMode="auto">
          <a:xfrm>
            <a:off x="7572396" y="633660"/>
            <a:ext cx="1571604" cy="293821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КОМПЛЕКС УПРАЖНЕНИЙ</a:t>
            </a:r>
            <a:endParaRPr lang="ru-RU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714356"/>
            <a:ext cx="3071802" cy="16004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Первый модуль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сосредоточение внимания ребенка.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Рекомендуемые упражнения: исходное положение (и.п.) стоя, по показу поднимание рук вверх, затем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стороны, вперед и завершение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руки опущены вниз.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214678" y="642918"/>
            <a:ext cx="4500594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Второй модуль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активизация энергетического блока мозга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блок): активизация мозгового кровообращения и максимальное насыщение клеток организма кислородом.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1)дыхательные упражнения - и.п. стоя, на глубоком вдохе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руки резко поднять вверх, на медленном выдохе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плавно опустить, повторить 3-5 раз;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и.п. стоя, руки сложены ладонями вместе перед грудью, локти разведены в стороны, растирание ладоней одну об другую до ощущения тепла, затем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растирание ладонями предплечий, в завершении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вдохе потянуться руками вверх, на выдохе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руки опустить вниз;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071942"/>
            <a:ext cx="2500298" cy="24622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Третий модуль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активизация сенсомоторных зон мозга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блок).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и.п. стоя, самомассаж пальцев кисти;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и.п. стоя, по показу выполнить движение, например, правую руку вытянуть вперед, а левую ногу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назад, в прыжке поменять положение;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714612" y="3929066"/>
            <a:ext cx="2571768" cy="24622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Четвертый модуль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повышение активности межполушарных взаимодействий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блок):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457200" algn="l"/>
                <a:tab pos="630238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и.п. стоя, одной рукой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пилить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другой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забивать гвозди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457200" algn="l"/>
                <a:tab pos="63023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и.п. стоя, одной рукой рисовать в воздухе круг, а другой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квадрат или треугольник.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500694" y="3929066"/>
            <a:ext cx="3143272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Пятый модуль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сосредоточение внимания ребенка.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Рекомендуемые упражнения: и.п. стоя, по показу поднимание рук вверх, затем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стороны, вперед и завершение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руки опущены вниз.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7" descr="C:\Users\HP\Desktop\D_TQBrumYsQ.jpg"/>
          <p:cNvPicPr>
            <a:picLocks noChangeAspect="1" noChangeArrowheads="1"/>
          </p:cNvPicPr>
          <p:nvPr/>
        </p:nvPicPr>
        <p:blipFill>
          <a:blip r:embed="rId3"/>
          <a:srcRect l="12195" t="44269" r="7317" b="34877"/>
          <a:stretch>
            <a:fillRect/>
          </a:stretch>
        </p:blipFill>
        <p:spPr bwMode="auto">
          <a:xfrm>
            <a:off x="0" y="2357430"/>
            <a:ext cx="2740963" cy="157813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5" name="Picture 15" descr="C:\Users\HP\Desktop\WNrh6WI-n4I.jpg"/>
          <p:cNvPicPr>
            <a:picLocks noChangeAspect="1" noChangeArrowheads="1"/>
          </p:cNvPicPr>
          <p:nvPr/>
        </p:nvPicPr>
        <p:blipFill>
          <a:blip r:embed="rId4"/>
          <a:srcRect t="38776" r="6803" b="38775"/>
          <a:stretch>
            <a:fillRect/>
          </a:stretch>
        </p:blipFill>
        <p:spPr bwMode="auto">
          <a:xfrm>
            <a:off x="5715008" y="5357802"/>
            <a:ext cx="2802643" cy="150019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Результаты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35785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itchFamily="34" charset="0"/>
                <a:cs typeface="Arial" pitchFamily="34" charset="0"/>
              </a:rPr>
              <a:t>Восприятие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dirty="0" smtClean="0">
                <a:latin typeface="Arial Black" pitchFamily="34" charset="0"/>
                <a:cs typeface="Arial" pitchFamily="34" charset="0"/>
              </a:rPr>
              <a:t>Внимание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5900" t="7143" r="6332" b="9524"/>
          <a:stretch>
            <a:fillRect/>
          </a:stretch>
        </p:blipFill>
        <p:spPr bwMode="auto">
          <a:xfrm>
            <a:off x="1000100" y="1428736"/>
            <a:ext cx="7143800" cy="210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9093" t="5912" r="6596" b="5410"/>
          <a:stretch>
            <a:fillRect/>
          </a:stretch>
        </p:blipFill>
        <p:spPr bwMode="auto">
          <a:xfrm>
            <a:off x="1000100" y="4315672"/>
            <a:ext cx="7429552" cy="218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6562" t="14630" r="6250" b="6365"/>
          <a:stretch>
            <a:fillRect/>
          </a:stretch>
        </p:blipFill>
        <p:spPr bwMode="auto">
          <a:xfrm>
            <a:off x="1071538" y="2500306"/>
            <a:ext cx="664373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10277" t="6303" r="6556" b="11879"/>
          <a:stretch>
            <a:fillRect/>
          </a:stretch>
        </p:blipFill>
        <p:spPr bwMode="auto">
          <a:xfrm>
            <a:off x="1285852" y="428604"/>
            <a:ext cx="6357982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Слуховая память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 algn="ctr"/>
            <a:endParaRPr lang="ru-RU" sz="2800" dirty="0" smtClean="0">
              <a:latin typeface="Arial Black" pitchFamily="34" charset="0"/>
            </a:endParaRPr>
          </a:p>
          <a:p>
            <a:pPr algn="ctr"/>
            <a:r>
              <a:rPr lang="ru-RU" sz="2800" dirty="0" smtClean="0">
                <a:latin typeface="Arial Black" pitchFamily="34" charset="0"/>
              </a:rPr>
              <a:t>Зрительная память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dirty="0" smtClean="0">
                <a:latin typeface="Arial Black" pitchFamily="34" charset="0"/>
              </a:rPr>
              <a:t>Мышление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10198" t="3540" r="5156" b="11487"/>
          <a:stretch>
            <a:fillRect/>
          </a:stretch>
        </p:blipFill>
        <p:spPr bwMode="auto">
          <a:xfrm>
            <a:off x="1000100" y="4714884"/>
            <a:ext cx="697344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HP\Desktop\students-go-to-school-happy-children-in-a-jump-boys-and-girls-with-backpacks-joyful-kids-illustration-for-children-700-99257195.jpg"/>
          <p:cNvPicPr>
            <a:picLocks noChangeAspect="1" noChangeArrowheads="1"/>
          </p:cNvPicPr>
          <p:nvPr/>
        </p:nvPicPr>
        <p:blipFill>
          <a:blip r:embed="rId3"/>
          <a:srcRect b="16666"/>
          <a:stretch>
            <a:fillRect/>
          </a:stretch>
        </p:blipFill>
        <p:spPr bwMode="auto">
          <a:xfrm>
            <a:off x="928662" y="4000480"/>
            <a:ext cx="6667500" cy="28575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ВЫВОДЫ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41434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Среди обучающихся отмечено достоверное снижение количества детей с низким уровнем восприятия, произвольного внимания, слуховой памяти и мышления.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Были получены положительные отзывы детей на проведение физкультминуток перед уроками, они отмечали улучшение самочувствия, чувство бодрости и большую сосредоточенность на выполнении учебных заданий на уроке.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Материалы работы были представлены: 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6143636" cy="578645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Всероссийском (национальном) педагогическом научно-практическом форуме «Современные тренды образования 2021 – 2022» (сертификат участника)</a:t>
            </a:r>
          </a:p>
          <a:p>
            <a:pPr>
              <a:lnSpc>
                <a:spcPct val="110000"/>
              </a:lnSpc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XIX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Съезде педиатров             России с международным             участием «Актуальные                    проблемы педиатрии»                                   (материалы съезда, 2022)</a:t>
            </a:r>
          </a:p>
          <a:p>
            <a:pPr>
              <a:lnSpc>
                <a:spcPct val="110000"/>
              </a:lnSpc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Мои документы\НАДЮША\к проекту\СаловАВ+СаловаМН+СилкинаНН+СаловаНА+ШашковаЕА(1).jpg"/>
          <p:cNvPicPr>
            <a:picLocks noChangeAspect="1" noChangeArrowheads="1"/>
          </p:cNvPicPr>
          <p:nvPr/>
        </p:nvPicPr>
        <p:blipFill>
          <a:blip r:embed="rId3" cstate="print"/>
          <a:srcRect l="6383" t="1624" r="4255" b="2555"/>
          <a:stretch>
            <a:fillRect/>
          </a:stretch>
        </p:blipFill>
        <p:spPr bwMode="auto">
          <a:xfrm>
            <a:off x="6715140" y="857232"/>
            <a:ext cx="1928826" cy="270954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2011" t="5152" r="24825" b="6048"/>
          <a:stretch>
            <a:fillRect/>
          </a:stretch>
        </p:blipFill>
        <p:spPr bwMode="auto">
          <a:xfrm>
            <a:off x="4500562" y="3643314"/>
            <a:ext cx="2143108" cy="304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l="27204" t="7332" r="24370" b="11102"/>
          <a:stretch>
            <a:fillRect/>
          </a:stretch>
        </p:blipFill>
        <p:spPr bwMode="auto">
          <a:xfrm>
            <a:off x="6786578" y="3714752"/>
            <a:ext cx="2214578" cy="286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3573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«Движение-это жизнь!»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(Аристотель)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C:\Users\HP\Desktop\f7be1adeb1a1bf0b132c6a530e7e80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714749"/>
            <a:ext cx="4714876" cy="314325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2" name="Picture 8" descr="C:\Users\HP\Desktop\d0a6ef54d6cfe9f9dfaaba28d78960e2_L.jpg"/>
          <p:cNvPicPr>
            <a:picLocks noChangeAspect="1" noChangeArrowheads="1"/>
          </p:cNvPicPr>
          <p:nvPr/>
        </p:nvPicPr>
        <p:blipFill>
          <a:blip r:embed="rId4"/>
          <a:srcRect l="28125" r="3906"/>
          <a:stretch>
            <a:fillRect/>
          </a:stretch>
        </p:blipFill>
        <p:spPr bwMode="auto">
          <a:xfrm>
            <a:off x="0" y="1285860"/>
            <a:ext cx="4429124" cy="535782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5" name="Picture 11" descr="C:\Users\HP\Desktop\f26b616d96b041cf08b53e80c9c8bd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1357298"/>
            <a:ext cx="4357686" cy="240603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HP\Desktop\2539826.jpg"/>
          <p:cNvPicPr>
            <a:picLocks noChangeAspect="1" noChangeArrowheads="1"/>
          </p:cNvPicPr>
          <p:nvPr/>
        </p:nvPicPr>
        <p:blipFill>
          <a:blip r:embed="rId3"/>
          <a:srcRect r="12223"/>
          <a:stretch>
            <a:fillRect/>
          </a:stretch>
        </p:blipFill>
        <p:spPr bwMode="auto">
          <a:xfrm>
            <a:off x="428596" y="4929198"/>
            <a:ext cx="2071670" cy="157189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51" name="Picture 7" descr="C:\Users\HP\Desktop\rassejannost-min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413675"/>
            <a:ext cx="2241544" cy="144432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46" name="Picture 2" descr="C:\Users\HP\Desktop\nauchit-rebenka-schitat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4950" y="4857760"/>
            <a:ext cx="2659050" cy="18081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48" name="Picture 4" descr="C:\Users\HP\Desktop\3cc9ca431ceb894100d38e039178f042.jpeg"/>
          <p:cNvPicPr>
            <a:picLocks noChangeAspect="1" noChangeArrowheads="1"/>
          </p:cNvPicPr>
          <p:nvPr/>
        </p:nvPicPr>
        <p:blipFill>
          <a:blip r:embed="rId6"/>
          <a:srcRect t="14088" b="23802"/>
          <a:stretch>
            <a:fillRect/>
          </a:stretch>
        </p:blipFill>
        <p:spPr bwMode="auto">
          <a:xfrm>
            <a:off x="6429388" y="1857364"/>
            <a:ext cx="2373294" cy="219733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47" name="Picture 3" descr="C:\Users\HP\Desktop\5e3bb9e7da6f52e87415e6210560ef7a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28736"/>
            <a:ext cx="2515323" cy="203992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50" name="Picture 6" descr="C:\Users\HP\Desktop\354_meditatsiya-deti.jpg"/>
          <p:cNvPicPr>
            <a:picLocks noChangeAspect="1" noChangeArrowheads="1"/>
          </p:cNvPicPr>
          <p:nvPr/>
        </p:nvPicPr>
        <p:blipFill>
          <a:blip r:embed="rId8"/>
          <a:srcRect l="20490" r="13333"/>
          <a:stretch>
            <a:fillRect/>
          </a:stretch>
        </p:blipFill>
        <p:spPr bwMode="auto">
          <a:xfrm>
            <a:off x="3286116" y="0"/>
            <a:ext cx="2643206" cy="164307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8" name="Скругленный прямоугольник 57"/>
          <p:cNvSpPr/>
          <p:nvPr/>
        </p:nvSpPr>
        <p:spPr>
          <a:xfrm>
            <a:off x="6286512" y="4572008"/>
            <a:ext cx="1285884" cy="4286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214678" y="4714884"/>
            <a:ext cx="2786082" cy="9286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857224" y="4500570"/>
            <a:ext cx="1500198" cy="50006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286512" y="1142984"/>
            <a:ext cx="2214578" cy="92869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214678" y="1214422"/>
            <a:ext cx="2643206" cy="3571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71538" y="1142984"/>
            <a:ext cx="1643074" cy="50006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2928926" y="2214554"/>
            <a:ext cx="2786082" cy="18573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2571744"/>
            <a:ext cx="2571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Когнитивные </a:t>
            </a:r>
            <a:r>
              <a:rPr lang="ru-RU" sz="24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функции</a:t>
            </a:r>
            <a:endParaRPr lang="ru-RU" sz="24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86512" y="1214423"/>
            <a:ext cx="3071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сенсорное восприятие</a:t>
            </a:r>
            <a:endParaRPr lang="ru-RU" sz="2400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1142984"/>
            <a:ext cx="1428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33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чтение</a:t>
            </a:r>
            <a:endParaRPr lang="ru-RU" sz="2400" dirty="0">
              <a:solidFill>
                <a:srgbClr val="33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7224" y="4500570"/>
            <a:ext cx="1714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письмо</a:t>
            </a:r>
            <a:endParaRPr lang="ru-RU" sz="24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57950" y="4500570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счет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14678" y="1142984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самоконтроль</a:t>
            </a:r>
            <a:endParaRPr lang="ru-RU" sz="24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57922" y="4786322"/>
            <a:ext cx="2742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произвольное внимание</a:t>
            </a:r>
            <a:endParaRPr lang="ru-RU" sz="24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3" name="Стрелка вправо 72"/>
          <p:cNvSpPr/>
          <p:nvPr/>
        </p:nvSpPr>
        <p:spPr>
          <a:xfrm rot="13477805">
            <a:off x="2409544" y="2107567"/>
            <a:ext cx="813090" cy="224225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трелка вправо 73"/>
          <p:cNvSpPr/>
          <p:nvPr/>
        </p:nvSpPr>
        <p:spPr>
          <a:xfrm rot="16200000">
            <a:off x="4179091" y="1750207"/>
            <a:ext cx="428628" cy="21431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трелка вправо 74"/>
          <p:cNvSpPr/>
          <p:nvPr/>
        </p:nvSpPr>
        <p:spPr>
          <a:xfrm rot="18856037">
            <a:off x="5516860" y="2049895"/>
            <a:ext cx="762242" cy="28361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трелка вправо 75"/>
          <p:cNvSpPr/>
          <p:nvPr/>
        </p:nvSpPr>
        <p:spPr>
          <a:xfrm rot="2418699">
            <a:off x="5612076" y="3960037"/>
            <a:ext cx="922729" cy="233644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 вправо 76"/>
          <p:cNvSpPr/>
          <p:nvPr/>
        </p:nvSpPr>
        <p:spPr>
          <a:xfrm rot="5400000">
            <a:off x="4304108" y="4339834"/>
            <a:ext cx="464345" cy="214313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трелка вправо 77"/>
          <p:cNvSpPr/>
          <p:nvPr/>
        </p:nvSpPr>
        <p:spPr>
          <a:xfrm rot="8225243">
            <a:off x="2168645" y="3980998"/>
            <a:ext cx="956459" cy="27560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Функциональные блоки мозга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928670"/>
            <a:ext cx="3929090" cy="30003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4071942"/>
            <a:ext cx="6215106" cy="25717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928670"/>
            <a:ext cx="4071966" cy="30003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1000108"/>
            <a:ext cx="38576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Энергетический</a:t>
            </a:r>
            <a:r>
              <a:rPr lang="ru-RU" sz="2400" b="1" i="1" u="sng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блок</a:t>
            </a:r>
            <a:endParaRPr lang="ru-RU" sz="2400" b="1" i="1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500174"/>
            <a:ext cx="39290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обеспечивает произвольность внимания, волю, долговременную память, активацию работы высших структур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1000109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Информационный</a:t>
            </a:r>
            <a:r>
              <a:rPr lang="ru-RU" sz="2400" b="1" i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блок </a:t>
            </a:r>
            <a:endParaRPr lang="ru-RU" sz="2400" b="1" i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4143380"/>
            <a:ext cx="3786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Операциональный блок </a:t>
            </a:r>
            <a:endParaRPr lang="ru-RU" sz="2000" b="1" i="1" u="sng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0166" y="4643446"/>
            <a:ext cx="2428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обеспечивает мотивацию обучения, переработку информации, самоконтроль, критичность к своим действиям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HP\Desktop\funkcionalnye-bloki-mozga.jpg"/>
          <p:cNvPicPr>
            <a:picLocks noChangeAspect="1" noChangeArrowheads="1"/>
          </p:cNvPicPr>
          <p:nvPr/>
        </p:nvPicPr>
        <p:blipFill>
          <a:blip r:embed="rId3" cstate="print"/>
          <a:srcRect l="4019" r="64305" b="51793"/>
          <a:stretch>
            <a:fillRect/>
          </a:stretch>
        </p:blipFill>
        <p:spPr bwMode="auto">
          <a:xfrm>
            <a:off x="785786" y="2571744"/>
            <a:ext cx="1500198" cy="1286182"/>
          </a:xfrm>
          <a:prstGeom prst="rect">
            <a:avLst/>
          </a:prstGeom>
          <a:noFill/>
        </p:spPr>
      </p:pic>
      <p:pic>
        <p:nvPicPr>
          <p:cNvPr id="7171" name="Picture 3" descr="C:\Users\HP\Desktop\funkcionalnye-bloki-mozga.jpg"/>
          <p:cNvPicPr>
            <a:picLocks noChangeAspect="1" noChangeArrowheads="1"/>
          </p:cNvPicPr>
          <p:nvPr/>
        </p:nvPicPr>
        <p:blipFill>
          <a:blip r:embed="rId4"/>
          <a:srcRect l="35695" r="34673" b="51794"/>
          <a:stretch>
            <a:fillRect/>
          </a:stretch>
        </p:blipFill>
        <p:spPr bwMode="auto">
          <a:xfrm>
            <a:off x="7072330" y="2571744"/>
            <a:ext cx="1448294" cy="1327315"/>
          </a:xfrm>
          <a:prstGeom prst="rect">
            <a:avLst/>
          </a:prstGeom>
          <a:noFill/>
        </p:spPr>
      </p:pic>
      <p:pic>
        <p:nvPicPr>
          <p:cNvPr id="7172" name="Picture 4" descr="C:\Users\HP\Desktop\funkcionalnye-bloki-mozga.jpg"/>
          <p:cNvPicPr>
            <a:picLocks noChangeAspect="1" noChangeArrowheads="1"/>
          </p:cNvPicPr>
          <p:nvPr/>
        </p:nvPicPr>
        <p:blipFill>
          <a:blip r:embed="rId4"/>
          <a:srcRect l="67371" r="1975" b="49980"/>
          <a:stretch>
            <a:fillRect/>
          </a:stretch>
        </p:blipFill>
        <p:spPr bwMode="auto">
          <a:xfrm>
            <a:off x="6000760" y="4857760"/>
            <a:ext cx="1500198" cy="1379061"/>
          </a:xfrm>
          <a:prstGeom prst="rect">
            <a:avLst/>
          </a:prstGeom>
          <a:noFill/>
        </p:spPr>
      </p:pic>
      <p:pic>
        <p:nvPicPr>
          <p:cNvPr id="7173" name="Picture 5" descr="C:\Users\HP\Desktop\1000x666_0xac120003_2247143091615820988.jpg"/>
          <p:cNvPicPr>
            <a:picLocks noChangeAspect="1" noChangeArrowheads="1"/>
          </p:cNvPicPr>
          <p:nvPr/>
        </p:nvPicPr>
        <p:blipFill>
          <a:blip r:embed="rId5" cstate="print"/>
          <a:srcRect r="24219"/>
          <a:stretch>
            <a:fillRect/>
          </a:stretch>
        </p:blipFill>
        <p:spPr bwMode="auto">
          <a:xfrm>
            <a:off x="2285984" y="2211408"/>
            <a:ext cx="1785950" cy="170729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4" name="Picture 6" descr="C:\Users\HP\Desktop\pedagog-1.jpg"/>
          <p:cNvPicPr>
            <a:picLocks noChangeAspect="1" noChangeArrowheads="1"/>
          </p:cNvPicPr>
          <p:nvPr/>
        </p:nvPicPr>
        <p:blipFill>
          <a:blip r:embed="rId6" cstate="print"/>
          <a:srcRect r="20803" b="3624"/>
          <a:stretch>
            <a:fillRect/>
          </a:stretch>
        </p:blipFill>
        <p:spPr bwMode="auto">
          <a:xfrm>
            <a:off x="4714876" y="2428868"/>
            <a:ext cx="1857388" cy="150912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5" name="Picture 7" descr="C:\Users\HP\Desktop\coenfyFpFBM.jpg"/>
          <p:cNvPicPr>
            <a:picLocks noChangeAspect="1" noChangeArrowheads="1"/>
          </p:cNvPicPr>
          <p:nvPr/>
        </p:nvPicPr>
        <p:blipFill>
          <a:blip r:embed="rId7" cstate="print"/>
          <a:srcRect l="4254" t="14894" r="24772"/>
          <a:stretch>
            <a:fillRect/>
          </a:stretch>
        </p:blipFill>
        <p:spPr bwMode="auto">
          <a:xfrm>
            <a:off x="3786182" y="4643446"/>
            <a:ext cx="2214578" cy="1769675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572000" y="1428737"/>
            <a:ext cx="4000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отвечает за распознавание, хранение и обработку информации.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 У школьника он обеспечивает умение слушать учителя, смотреть на доску и записывать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7" descr="C:\Users\HP\Desktop\D_TQBrumYsQ.jpg"/>
          <p:cNvPicPr>
            <a:picLocks noChangeAspect="1" noChangeArrowheads="1"/>
          </p:cNvPicPr>
          <p:nvPr/>
        </p:nvPicPr>
        <p:blipFill>
          <a:blip r:embed="rId3"/>
          <a:srcRect l="12195" t="44269" r="7317" b="34877"/>
          <a:stretch>
            <a:fillRect/>
          </a:stretch>
        </p:blipFill>
        <p:spPr bwMode="auto">
          <a:xfrm>
            <a:off x="6045847" y="4643446"/>
            <a:ext cx="3098153" cy="178378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4" name="Picture 6" descr="C:\Users\HP\Desktop\W3163RRMxig.jpg"/>
          <p:cNvPicPr>
            <a:picLocks noChangeAspect="1" noChangeArrowheads="1"/>
          </p:cNvPicPr>
          <p:nvPr/>
        </p:nvPicPr>
        <p:blipFill>
          <a:blip r:embed="rId4" cstate="print"/>
          <a:srcRect l="22890" t="32189" r="11301" b="12446"/>
          <a:stretch>
            <a:fillRect/>
          </a:stretch>
        </p:blipFill>
        <p:spPr bwMode="auto">
          <a:xfrm>
            <a:off x="2285984" y="0"/>
            <a:ext cx="1413795" cy="26431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8687" name="Picture 15" descr="C:\Users\HP\Desktop\WNrh6WI-n4I.jpg"/>
          <p:cNvPicPr>
            <a:picLocks noChangeAspect="1" noChangeArrowheads="1"/>
          </p:cNvPicPr>
          <p:nvPr/>
        </p:nvPicPr>
        <p:blipFill>
          <a:blip r:embed="rId5"/>
          <a:srcRect t="38776" r="6803" b="38775"/>
          <a:stretch>
            <a:fillRect/>
          </a:stretch>
        </p:blipFill>
        <p:spPr bwMode="auto">
          <a:xfrm>
            <a:off x="0" y="3714752"/>
            <a:ext cx="3143240" cy="168251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8688" name="Picture 16" descr="C:\Users\HP\Desktop\vgOsPGpY4KA.jpg"/>
          <p:cNvPicPr>
            <a:picLocks noChangeAspect="1" noChangeArrowheads="1"/>
          </p:cNvPicPr>
          <p:nvPr/>
        </p:nvPicPr>
        <p:blipFill>
          <a:blip r:embed="rId6" cstate="print"/>
          <a:srcRect t="38333" r="741" b="38334"/>
          <a:stretch>
            <a:fillRect/>
          </a:stretch>
        </p:blipFill>
        <p:spPr bwMode="auto">
          <a:xfrm>
            <a:off x="2857488" y="5141356"/>
            <a:ext cx="3286148" cy="17166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8686" name="Picture 14" descr="C:\Users\HP\Desktop\9m1kdYLaOTM.jpg"/>
          <p:cNvPicPr>
            <a:picLocks noChangeAspect="1" noChangeArrowheads="1"/>
          </p:cNvPicPr>
          <p:nvPr/>
        </p:nvPicPr>
        <p:blipFill>
          <a:blip r:embed="rId7"/>
          <a:srcRect l="9375" t="44844" r="3124" b="37812"/>
          <a:stretch>
            <a:fillRect/>
          </a:stretch>
        </p:blipFill>
        <p:spPr bwMode="auto">
          <a:xfrm>
            <a:off x="5500694" y="1643050"/>
            <a:ext cx="3643306" cy="160479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Овал 4"/>
          <p:cNvSpPr/>
          <p:nvPr/>
        </p:nvSpPr>
        <p:spPr>
          <a:xfrm>
            <a:off x="2571736" y="2571744"/>
            <a:ext cx="3571900" cy="114300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Физкультминутка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142852"/>
            <a:ext cx="2357422" cy="14287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Первый модуль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сосредоточение внимания ребенка перед гимнастикой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9190" y="0"/>
            <a:ext cx="3857652" cy="171448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Второй модуль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активизация энергетического блока мозга : активизация мозгового кровообращения и максимальное насыщение клеток организма кислородом.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50" y="3643314"/>
            <a:ext cx="2571736" cy="11430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Третий модуль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активизация сенсомоторных зон мозга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71802" y="4071942"/>
            <a:ext cx="2571768" cy="12144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Четвертый модуль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повышение активности межполушарных взаимодействий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428868"/>
            <a:ext cx="2357422" cy="142876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Пятый модуль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– сосредоточение внимания ребенка перед уроком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 стрелкой 33"/>
          <p:cNvCxnSpPr>
            <a:stCxn id="5" idx="1"/>
          </p:cNvCxnSpPr>
          <p:nvPr/>
        </p:nvCxnSpPr>
        <p:spPr>
          <a:xfrm rot="16200000" flipV="1">
            <a:off x="1963770" y="1608074"/>
            <a:ext cx="1167522" cy="1094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 flipH="1" flipV="1">
            <a:off x="4893472" y="2107396"/>
            <a:ext cx="857256" cy="2143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5" idx="4"/>
            <a:endCxn id="9" idx="0"/>
          </p:cNvCxnSpPr>
          <p:nvPr/>
        </p:nvCxnSpPr>
        <p:spPr>
          <a:xfrm rot="5400000">
            <a:off x="4179091" y="389334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5400000">
            <a:off x="2357422" y="3286124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5" idx="5"/>
          </p:cNvCxnSpPr>
          <p:nvPr/>
        </p:nvCxnSpPr>
        <p:spPr>
          <a:xfrm rot="16200000" flipH="1">
            <a:off x="5548361" y="3619543"/>
            <a:ext cx="881772" cy="7374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HP\Desktop\trudnosti_adaptacii_detey_k_shko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928934"/>
            <a:ext cx="5572163" cy="3829719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44" y="1000108"/>
            <a:ext cx="25003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Большой поток информации у младших школьников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785794"/>
            <a:ext cx="32861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Проблемы когнитивного функциониро-вания вследствие частых нарушений здоровья детей</a:t>
            </a:r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388" y="1357298"/>
            <a:ext cx="2714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Затруднения в обучении</a:t>
            </a:r>
            <a:endParaRPr lang="ru-RU" sz="24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flipV="1">
            <a:off x="5929322" y="1571612"/>
            <a:ext cx="500066" cy="357190"/>
          </a:xfrm>
          <a:prstGeom prst="rightArrow">
            <a:avLst>
              <a:gd name="adj1" fmla="val 50000"/>
              <a:gd name="adj2" fmla="val 487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5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286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ПОЧЕМУ ЭТО ВАЖНО ЗНАТЬ?      </a:t>
            </a:r>
            <a:endParaRPr lang="ru-RU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124" name="Picture 4" descr="C:\Users\HP\Desktop\Без названия.jpg"/>
          <p:cNvPicPr>
            <a:picLocks noChangeAspect="1" noChangeArrowheads="1"/>
          </p:cNvPicPr>
          <p:nvPr/>
        </p:nvPicPr>
        <p:blipFill>
          <a:blip r:embed="rId4"/>
          <a:srcRect l="15845" r="15492" b="6779"/>
          <a:stretch>
            <a:fillRect/>
          </a:stretch>
        </p:blipFill>
        <p:spPr bwMode="auto">
          <a:xfrm>
            <a:off x="5715008" y="3643314"/>
            <a:ext cx="3208216" cy="271464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2" name="Крест 11"/>
          <p:cNvSpPr/>
          <p:nvPr/>
        </p:nvSpPr>
        <p:spPr>
          <a:xfrm>
            <a:off x="2500298" y="1500174"/>
            <a:ext cx="500066" cy="50006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86380" y="714356"/>
            <a:ext cx="3857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(</a:t>
            </a:r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Актуальность проблемы)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childr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054235"/>
            <a:ext cx="7786742" cy="28037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Цель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9"/>
            <a:ext cx="6357982" cy="3214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Популяризация специального комплекса физических упражнений, разработанного с учетом их позитивного воздействия на мозговую деятельность обучающихся.</a:t>
            </a:r>
          </a:p>
        </p:txBody>
      </p:sp>
      <p:pic>
        <p:nvPicPr>
          <p:cNvPr id="2051" name="Picture 3" descr="C:\Users\HP\Desktop\mishen.jpg"/>
          <p:cNvPicPr>
            <a:picLocks noChangeAspect="1" noChangeArrowheads="1"/>
          </p:cNvPicPr>
          <p:nvPr/>
        </p:nvPicPr>
        <p:blipFill>
          <a:blip r:embed="rId4"/>
          <a:srcRect l="6875" r="6875"/>
          <a:stretch>
            <a:fillRect/>
          </a:stretch>
        </p:blipFill>
        <p:spPr bwMode="auto">
          <a:xfrm>
            <a:off x="6617756" y="1000108"/>
            <a:ext cx="2526244" cy="292895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Научная основа проекта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1"/>
            <a:ext cx="9144000" cy="4143404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Регулярное использование специально разработанного комплекса физических упражнений, направленных на стимуляцию функциональных блоков мозга, приводит к повышению умственных способностей обучающихся.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HP\Desktop\18382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9348" y="3712827"/>
            <a:ext cx="5172982" cy="314517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32"/>
            <a:ext cx="9144000" cy="278605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оценки эффективности предложенного комплекса упражнений были взяты 55 обучающихся 1 класса общеобразовательной школы. Они были разделены на две группы:</a:t>
            </a:r>
          </a:p>
          <a:p>
            <a:pPr>
              <a:buNone/>
            </a:pPr>
            <a:r>
              <a:rPr lang="ru-RU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экспериментальную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29  детей (ежеднено занимались специальной гимнастикой)</a:t>
            </a:r>
          </a:p>
          <a:p>
            <a:pPr>
              <a:buNone/>
            </a:pPr>
            <a:r>
              <a:rPr lang="ru-RU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контрольную</a:t>
            </a:r>
            <a:r>
              <a:rPr lang="ru-RU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26  детей (не занимались гимнастикой)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начале и в конце эксперимента была проведена диагностика уровня высших психических функций у детей обеих групп.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 descr="C:\Users\HP\Desktop\L66YrcAfuY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500439"/>
            <a:ext cx="6715172" cy="285752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614364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Диагностика уровня восприятия, внимания, мышления и памяти у школьников, Тихомирова Л.Ф., 2000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Практическое обоснование проекта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1233</Words>
  <PresentationFormat>Экран (4:3)</PresentationFormat>
  <Paragraphs>110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ЗДОРОВЫЙ МОЗГ НА КАЖДЫЙ УРОК</vt:lpstr>
      <vt:lpstr>«Движение-это жизнь!» (Аристотель)</vt:lpstr>
      <vt:lpstr>Слайд 3</vt:lpstr>
      <vt:lpstr>Функциональные блоки мозга</vt:lpstr>
      <vt:lpstr>Слайд 5</vt:lpstr>
      <vt:lpstr>ПОЧЕМУ ЭТО ВАЖНО ЗНАТЬ?      </vt:lpstr>
      <vt:lpstr>Цель проекта</vt:lpstr>
      <vt:lpstr>Научная основа проекта</vt:lpstr>
      <vt:lpstr>Слайд 9</vt:lpstr>
      <vt:lpstr>Диагностические бланки</vt:lpstr>
      <vt:lpstr>КОМПЛЕКС УПРАЖНЕНИЙ</vt:lpstr>
      <vt:lpstr>Результаты </vt:lpstr>
      <vt:lpstr>Слайд 13</vt:lpstr>
      <vt:lpstr>ВЫВОДЫ</vt:lpstr>
      <vt:lpstr>Материалы работы были представлены: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User</cp:lastModifiedBy>
  <cp:revision>127</cp:revision>
  <dcterms:created xsi:type="dcterms:W3CDTF">2022-04-03T06:18:32Z</dcterms:created>
  <dcterms:modified xsi:type="dcterms:W3CDTF">2025-04-07T09:42:10Z</dcterms:modified>
</cp:coreProperties>
</file>