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embedTrueTypeFonts="1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</p:sldIdLst>
  <p:sldSz cy="8229600" cx="14630400"/>
  <p:notesSz cx="8229600" cy="14630400"/>
  <p:embeddedFontLst>
    <p:embeddedFont>
      <p:font typeface="Source Sans 3" panose="020B0604020202020204" charset="0"/>
      <p:regular r:id="rId9"/>
    </p:embeddedFont>
  </p:embeddedFontLst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FDF8FB"/>
    <a:srgbClr val="FEFA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41" d="100"/>
          <a:sy n="41" d="100"/>
        </p:scale>
        <p:origin x="65" y="189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font" Target="fonts/font1.fntdata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7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44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>
              <a:alpha val="95000"/>
            </a:srgbClr>
          </a:solidFill>
        </p:spPr>
        <p:txBody>
          <a:bodyPr/>
          <a:p>
            <a:endParaRPr lang="en-US"/>
          </a:p>
        </p:txBody>
      </p:sp>
      <p:pic>
        <p:nvPicPr>
          <p:cNvPr id="2097164" name="Image 1" descr="preencoded.png">
            <a:hlinkClick r:id="rId2"/>
          </p:cNvPr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45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>
              <a:alpha val="95000"/>
            </a:srgbClr>
          </a:solidFill>
        </p:spPr>
      </p:sp>
      <p:pic>
        <p:nvPicPr>
          <p:cNvPr id="2097166" name="Image 1" descr="preencoded.png">
            <a:hlinkClick r:id="rId2"/>
          </p:cNvPr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46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>
              <a:alpha val="95000"/>
            </a:srgbClr>
          </a:solidFill>
        </p:spPr>
      </p:sp>
      <p:pic>
        <p:nvPicPr>
          <p:cNvPr id="2097168" name="Image 1" descr="preencoded.png">
            <a:hlinkClick r:id="rId2"/>
          </p:cNvPr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47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>
              <a:alpha val="95000"/>
            </a:srgbClr>
          </a:solidFill>
        </p:spPr>
      </p:sp>
      <p:pic>
        <p:nvPicPr>
          <p:cNvPr id="2097170" name="Image 1" descr="preencoded.png">
            <a:hlinkClick r:id="rId2"/>
          </p:cNvPr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43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>
              <a:alpha val="95000"/>
            </a:srgbClr>
          </a:solidFill>
        </p:spPr>
      </p:sp>
      <p:pic>
        <p:nvPicPr>
          <p:cNvPr id="2097162" name="Image 1" descr="preencoded.png">
            <a:hlinkClick r:id="rId2"/>
          </p:cNvPr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48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>
              <a:alpha val="95000"/>
            </a:srgbClr>
          </a:solidFill>
        </p:spPr>
      </p:sp>
      <p:pic>
        <p:nvPicPr>
          <p:cNvPr id="2097172" name="Image 1" descr="preencoded.png">
            <a:hlinkClick r:id="rId2"/>
          </p:cNvPr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/>
        </p:spPr>
      </p:pic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B"/>
        </a:solidFill>
        <a:effectLst/>
      </p:bgPr>
    </p:bg>
    <p:spTree>
      <p:nvGrpSpPr>
        <p:cNvPr id="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/>
        </p:spPr>
      </p:pic>
      <p:sp>
        <p:nvSpPr>
          <p:cNvPr id="1048576" name="Text 0"/>
          <p:cNvSpPr/>
          <p:nvPr/>
        </p:nvSpPr>
        <p:spPr>
          <a:xfrm>
            <a:off x="6324124" y="2706767"/>
            <a:ext cx="7468553" cy="2816066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5500"/>
              </a:lnSpc>
              <a:buNone/>
            </a:pPr>
            <a:r>
              <a:rPr sz="4400" lang="en-US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Женщины за здоровое общество: Долгие годы с множественной миеломой</a:t>
            </a:r>
            <a:endParaRPr dirty="0" sz="4400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37724" y="1345049"/>
            <a:ext cx="4154686" cy="5539502"/>
          </a:xfrm>
          <a:prstGeom prst="rect"/>
        </p:spPr>
      </p:pic>
      <p:sp>
        <p:nvSpPr>
          <p:cNvPr id="1048580" name="Text 0"/>
          <p:cNvSpPr/>
          <p:nvPr/>
        </p:nvSpPr>
        <p:spPr>
          <a:xfrm>
            <a:off x="5583912" y="1731764"/>
            <a:ext cx="4505920" cy="563285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4400"/>
              </a:lnSpc>
              <a:buNone/>
            </a:pPr>
            <a:r>
              <a:rPr dirty="0" sz="3500" lang="en-US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Кто я?</a:t>
            </a:r>
            <a:endParaRPr dirty="0" sz="3500" lang="en-US"/>
          </a:p>
        </p:txBody>
      </p:sp>
      <p:sp>
        <p:nvSpPr>
          <p:cNvPr id="1048581" name="Text 1"/>
          <p:cNvSpPr/>
          <p:nvPr/>
        </p:nvSpPr>
        <p:spPr>
          <a:xfrm>
            <a:off x="5583912" y="2390775"/>
            <a:ext cx="5468303" cy="422315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3300"/>
              </a:lnSpc>
              <a:buNone/>
            </a:pPr>
            <a:r>
              <a:rPr dirty="0" sz="2650" lang="en-US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Абрамова Виктория Сергеевна</a:t>
            </a:r>
            <a:endParaRPr dirty="0" sz="2650" lang="en-US"/>
          </a:p>
        </p:txBody>
      </p:sp>
      <p:sp>
        <p:nvSpPr>
          <p:cNvPr id="1048582" name="Text 2"/>
          <p:cNvSpPr/>
          <p:nvPr/>
        </p:nvSpPr>
        <p:spPr>
          <a:xfrm>
            <a:off x="5583912" y="3052405"/>
            <a:ext cx="8216265" cy="2681168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3000"/>
              </a:lnSpc>
              <a:buNone/>
            </a:pPr>
            <a:r>
              <a:rPr dirty="0" sz="1850" lang="en-US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Я — врач-гематолог с многолетним опытом, посвятившая свою жизнь изучению и лечению заболеваний крови. Моя миссия — помочь пациентам не просто выживать, но и жить полноценной жизнью, несмотря на сложный диагноз. Я верю, что даже с таким заболеванием, как множественная миелома, возможно достичь контроля и значительно улучшить качество жизни благодаря современным подходам к терапии и индивидуальному отношению к каждому человеку.</a:t>
            </a:r>
            <a:endParaRPr dirty="0" sz="1850" lang="en-US"/>
          </a:p>
        </p:txBody>
      </p:sp>
      <p:sp>
        <p:nvSpPr>
          <p:cNvPr id="1048583" name="Shape 3"/>
          <p:cNvSpPr/>
          <p:nvPr/>
        </p:nvSpPr>
        <p:spPr>
          <a:xfrm>
            <a:off x="5583912" y="6010394"/>
            <a:ext cx="2042874" cy="449818"/>
          </a:xfrm>
          <a:prstGeom prst="roundRect">
            <a:avLst>
              <a:gd name="adj" fmla="val 17881"/>
            </a:avLst>
          </a:prstGeom>
          <a:solidFill>
            <a:srgbClr val="F9D2EB"/>
          </a:solidFill>
        </p:spPr>
        <p:txBody>
          <a:bodyPr/>
          <a:p>
            <a:endParaRPr lang="en-US"/>
          </a:p>
        </p:txBody>
      </p:sp>
      <p:pic>
        <p:nvPicPr>
          <p:cNvPr id="2097154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727502" y="6139577"/>
            <a:ext cx="191453" cy="191453"/>
          </a:xfrm>
          <a:prstGeom prst="rect"/>
        </p:spPr>
      </p:pic>
      <p:sp>
        <p:nvSpPr>
          <p:cNvPr id="1048584" name="Text 4"/>
          <p:cNvSpPr/>
          <p:nvPr/>
        </p:nvSpPr>
        <p:spPr>
          <a:xfrm>
            <a:off x="6014680" y="6082189"/>
            <a:ext cx="1468517" cy="306229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400"/>
              </a:lnSpc>
              <a:buNone/>
            </a:pPr>
            <a:r>
              <a:rPr dirty="0" sz="1500" lang="en-US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ВРАЧ-ГЕМАТОЛОГ</a:t>
            </a:r>
            <a:endParaRPr dirty="0" sz="1500" lang="en-US"/>
          </a:p>
        </p:txBody>
      </p:sp>
      <p:sp>
        <p:nvSpPr>
          <p:cNvPr id="1048585" name="Shape 5"/>
          <p:cNvSpPr/>
          <p:nvPr/>
        </p:nvSpPr>
        <p:spPr>
          <a:xfrm>
            <a:off x="7746444" y="6002774"/>
            <a:ext cx="1348026" cy="465058"/>
          </a:xfrm>
          <a:prstGeom prst="roundRect">
            <a:avLst>
              <a:gd name="adj" fmla="val 17295"/>
            </a:avLst>
          </a:prstGeom>
          <a:noFill/>
          <a:ln w="7620">
            <a:solidFill>
              <a:srgbClr val="E851B2"/>
            </a:solidFill>
            <a:prstDash val="solid"/>
          </a:ln>
        </p:spPr>
        <p:txBody>
          <a:bodyPr/>
          <a:p>
            <a:endParaRPr lang="en-US"/>
          </a:p>
        </p:txBody>
      </p:sp>
      <p:pic>
        <p:nvPicPr>
          <p:cNvPr id="2097155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897654" y="6139577"/>
            <a:ext cx="191453" cy="191453"/>
          </a:xfrm>
          <a:prstGeom prst="rect"/>
        </p:spPr>
      </p:pic>
      <p:sp>
        <p:nvSpPr>
          <p:cNvPr id="1048586" name="Text 6"/>
          <p:cNvSpPr/>
          <p:nvPr/>
        </p:nvSpPr>
        <p:spPr>
          <a:xfrm>
            <a:off x="8184833" y="6082189"/>
            <a:ext cx="758428" cy="306229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400"/>
              </a:lnSpc>
              <a:buNone/>
            </a:pPr>
            <a:r>
              <a:rPr dirty="0" sz="1500" lang="en-US">
                <a:solidFill>
                  <a:srgbClr val="E851B2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ЭКСПЕРТ</a:t>
            </a:r>
            <a:endParaRPr dirty="0" sz="1500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ext 0"/>
          <p:cNvSpPr/>
          <p:nvPr/>
        </p:nvSpPr>
        <p:spPr>
          <a:xfrm>
            <a:off x="837724" y="1005602"/>
            <a:ext cx="8662868" cy="563285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4400"/>
              </a:lnSpc>
              <a:buNone/>
            </a:pPr>
            <a:r>
              <a:rPr dirty="0" sz="3500" lang="en-US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Что такое множественная миелома?</a:t>
            </a:r>
            <a:endParaRPr dirty="0" sz="3500" lang="en-US"/>
          </a:p>
        </p:txBody>
      </p:sp>
      <p:sp>
        <p:nvSpPr>
          <p:cNvPr id="1048591" name="Shape 1"/>
          <p:cNvSpPr/>
          <p:nvPr/>
        </p:nvSpPr>
        <p:spPr>
          <a:xfrm>
            <a:off x="807244" y="2017157"/>
            <a:ext cx="60960" cy="4355663"/>
          </a:xfrm>
          <a:prstGeom prst="rect"/>
          <a:solidFill>
            <a:srgbClr val="E851B2"/>
          </a:solidFill>
        </p:spPr>
        <p:txBody>
          <a:bodyPr/>
          <a:p>
            <a:endParaRPr lang="en-US"/>
          </a:p>
        </p:txBody>
      </p:sp>
      <p:sp>
        <p:nvSpPr>
          <p:cNvPr id="1048592" name="Text 2"/>
          <p:cNvSpPr/>
          <p:nvPr/>
        </p:nvSpPr>
        <p:spPr>
          <a:xfrm>
            <a:off x="1137999" y="2047637"/>
            <a:ext cx="3818573" cy="703898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2750"/>
              </a:lnSpc>
              <a:buNone/>
            </a:pPr>
            <a:r>
              <a:rPr dirty="0" sz="2200" lang="en-US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Гематоонкологическое заболевание</a:t>
            </a:r>
            <a:endParaRPr dirty="0" sz="2200" lang="en-US"/>
          </a:p>
        </p:txBody>
      </p:sp>
      <p:sp>
        <p:nvSpPr>
          <p:cNvPr id="1048593" name="Text 3"/>
          <p:cNvSpPr/>
          <p:nvPr/>
        </p:nvSpPr>
        <p:spPr>
          <a:xfrm>
            <a:off x="1137999" y="2895124"/>
            <a:ext cx="3818573" cy="3064193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3000"/>
              </a:lnSpc>
              <a:buNone/>
            </a:pPr>
            <a:r>
              <a:rPr dirty="0" sz="1850" lang="en-US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Множественная миелома — это вид рака крови, поражающий плазматические клетки в костном мозге. Эти аномальные клетки накапливаются, вытесняя здоровые клетки крови и нарушая нормальное функционирование организма.</a:t>
            </a:r>
            <a:endParaRPr dirty="0" sz="1850" lang="en-US"/>
          </a:p>
        </p:txBody>
      </p:sp>
      <p:sp>
        <p:nvSpPr>
          <p:cNvPr id="1048594" name="Shape 4"/>
          <p:cNvSpPr/>
          <p:nvPr/>
        </p:nvSpPr>
        <p:spPr>
          <a:xfrm>
            <a:off x="5225296" y="2017157"/>
            <a:ext cx="60960" cy="4355663"/>
          </a:xfrm>
          <a:prstGeom prst="rect"/>
          <a:solidFill>
            <a:srgbClr val="E851B2"/>
          </a:solidFill>
        </p:spPr>
        <p:txBody>
          <a:bodyPr/>
          <a:p>
            <a:endParaRPr lang="en-US"/>
          </a:p>
        </p:txBody>
      </p:sp>
      <p:sp>
        <p:nvSpPr>
          <p:cNvPr id="1048595" name="Text 5"/>
          <p:cNvSpPr/>
          <p:nvPr/>
        </p:nvSpPr>
        <p:spPr>
          <a:xfrm>
            <a:off x="5556052" y="2047637"/>
            <a:ext cx="3818573" cy="703898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2750"/>
              </a:lnSpc>
              <a:buNone/>
            </a:pPr>
            <a:r>
              <a:rPr dirty="0" sz="2200" lang="en-US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Классические проявления</a:t>
            </a:r>
            <a:endParaRPr dirty="0" sz="2200" lang="en-US"/>
          </a:p>
        </p:txBody>
      </p:sp>
      <p:sp>
        <p:nvSpPr>
          <p:cNvPr id="1048596" name="Text 6"/>
          <p:cNvSpPr/>
          <p:nvPr/>
        </p:nvSpPr>
        <p:spPr>
          <a:xfrm>
            <a:off x="5556052" y="2895124"/>
            <a:ext cx="3818573" cy="2681168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3000"/>
              </a:lnSpc>
              <a:buNone/>
            </a:pPr>
            <a:r>
              <a:rPr dirty="0" sz="1850" lang="en-US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Заболевание часто проявляется болями в костях, переломами, анемией, почечной дисфункцией и повышенным уровнем кальция в крови. Эти симптомы значительно ухудшают качество жизни пациентов.</a:t>
            </a:r>
            <a:endParaRPr dirty="0" sz="1850" lang="en-US"/>
          </a:p>
        </p:txBody>
      </p:sp>
      <p:sp>
        <p:nvSpPr>
          <p:cNvPr id="1048597" name="Shape 7"/>
          <p:cNvSpPr/>
          <p:nvPr/>
        </p:nvSpPr>
        <p:spPr>
          <a:xfrm>
            <a:off x="9643348" y="2017157"/>
            <a:ext cx="60960" cy="4355663"/>
          </a:xfrm>
          <a:prstGeom prst="rect"/>
          <a:solidFill>
            <a:srgbClr val="E851B2"/>
          </a:solidFill>
        </p:spPr>
        <p:txBody>
          <a:bodyPr/>
          <a:p>
            <a:endParaRPr lang="en-US"/>
          </a:p>
        </p:txBody>
      </p:sp>
      <p:sp>
        <p:nvSpPr>
          <p:cNvPr id="1048598" name="Text 8"/>
          <p:cNvSpPr/>
          <p:nvPr/>
        </p:nvSpPr>
        <p:spPr>
          <a:xfrm>
            <a:off x="9974104" y="2047637"/>
            <a:ext cx="3818573" cy="703898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2750"/>
              </a:lnSpc>
              <a:buNone/>
            </a:pPr>
            <a:r>
              <a:rPr dirty="0" sz="2200" lang="en-US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Неизлечимо, но контролируемо</a:t>
            </a:r>
            <a:endParaRPr dirty="0" sz="2200" lang="en-US"/>
          </a:p>
        </p:txBody>
      </p:sp>
      <p:sp>
        <p:nvSpPr>
          <p:cNvPr id="1048599" name="Text 9"/>
          <p:cNvSpPr/>
          <p:nvPr/>
        </p:nvSpPr>
        <p:spPr>
          <a:xfrm>
            <a:off x="9974104" y="2895124"/>
            <a:ext cx="3818573" cy="3447217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3000"/>
              </a:lnSpc>
              <a:buNone/>
            </a:pPr>
            <a:r>
              <a:rPr dirty="0" sz="1850" lang="en-US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Множественная миелома считается неизлечимым заболеванием, сопровождающимся многократными рецидивами. Каждый рецидив, к сожалению, неуклонно сокращает продолжительность жизни, требуя постоянного поиска новых и более эффективных методов лечения.</a:t>
            </a:r>
            <a:endParaRPr dirty="0" sz="1850" lang="en-US"/>
          </a:p>
        </p:txBody>
      </p:sp>
      <p:sp>
        <p:nvSpPr>
          <p:cNvPr id="1048600" name="Text 10"/>
          <p:cNvSpPr/>
          <p:nvPr/>
        </p:nvSpPr>
        <p:spPr>
          <a:xfrm>
            <a:off x="837724" y="6611541"/>
            <a:ext cx="12954952" cy="612458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2400"/>
              </a:lnSpc>
              <a:buNone/>
            </a:pPr>
            <a:r>
              <a:rPr dirty="0" sz="1500" lang="en-US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По международным данным, около 60% пациентов с диагнозом «множественная миелома» живут более 5 лет после постановки диагноза. Наша цель — увеличить этот показатель и обеспечить более высокое качество жизни.</a:t>
            </a:r>
            <a:endParaRPr dirty="0" sz="150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/>
        </p:spPr>
      </p:pic>
      <p:sp>
        <p:nvSpPr>
          <p:cNvPr id="1048604" name="Text 0"/>
          <p:cNvSpPr/>
          <p:nvPr/>
        </p:nvSpPr>
        <p:spPr>
          <a:xfrm>
            <a:off x="837724" y="960477"/>
            <a:ext cx="7398663" cy="422315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3300"/>
              </a:lnSpc>
              <a:buNone/>
            </a:pPr>
            <a:r>
              <a:rPr dirty="0" sz="2650" lang="en-US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Имеющийся опыт: Наши истории успеха</a:t>
            </a:r>
            <a:endParaRPr dirty="0" sz="2650" lang="en-US"/>
          </a:p>
        </p:txBody>
      </p:sp>
      <p:sp>
        <p:nvSpPr>
          <p:cNvPr id="1048605" name="Text 1"/>
          <p:cNvSpPr/>
          <p:nvPr/>
        </p:nvSpPr>
        <p:spPr>
          <a:xfrm>
            <a:off x="837724" y="1584722"/>
            <a:ext cx="7468553" cy="754023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1950"/>
              </a:lnSpc>
              <a:buNone/>
            </a:pPr>
            <a:r>
              <a:rPr dirty="0" sz="1400" lang="en-US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 гематологическом отделении ГБУЗ ВО «ОКБ» мы накопили обширный опыт лечения множественной миеломы. Особое вдохновение вызывают истории 5 пациенток в возрасте от 57 до 70 лет, которые демонстрируют невероятную стойкость и волю к жизни.</a:t>
            </a:r>
            <a:endParaRPr dirty="0" sz="1400" lang="en-US"/>
          </a:p>
        </p:txBody>
      </p:sp>
      <p:sp>
        <p:nvSpPr>
          <p:cNvPr id="1048606" name="Shape 2"/>
          <p:cNvSpPr/>
          <p:nvPr/>
        </p:nvSpPr>
        <p:spPr>
          <a:xfrm>
            <a:off x="837724" y="2490192"/>
            <a:ext cx="7468553" cy="1503283"/>
          </a:xfrm>
          <a:prstGeom prst="roundRect">
            <a:avLst>
              <a:gd name="adj" fmla="val 7299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DFB8D1"/>
            </a:solidFill>
            <a:prstDash val="solid"/>
          </a:ln>
        </p:spPr>
        <p:txBody>
          <a:bodyPr/>
          <a:p>
            <a:endParaRPr lang="en-US"/>
          </a:p>
        </p:txBody>
      </p:sp>
      <p:sp>
        <p:nvSpPr>
          <p:cNvPr id="1048607" name="Shape 3"/>
          <p:cNvSpPr/>
          <p:nvPr/>
        </p:nvSpPr>
        <p:spPr>
          <a:xfrm>
            <a:off x="814864" y="2490192"/>
            <a:ext cx="91440" cy="1503283"/>
          </a:xfrm>
          <a:prstGeom prst="roundRect">
            <a:avLst>
              <a:gd name="adj" fmla="val 82464"/>
            </a:avLst>
          </a:prstGeom>
          <a:solidFill>
            <a:srgbClr val="E851B2"/>
          </a:solidFill>
        </p:spPr>
        <p:txBody>
          <a:bodyPr/>
          <a:p>
            <a:endParaRPr lang="en-US"/>
          </a:p>
        </p:txBody>
      </p:sp>
      <p:sp>
        <p:nvSpPr>
          <p:cNvPr id="1048608" name="Text 4"/>
          <p:cNvSpPr/>
          <p:nvPr/>
        </p:nvSpPr>
        <p:spPr>
          <a:xfrm>
            <a:off x="1108591" y="2692479"/>
            <a:ext cx="2315170" cy="263962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050"/>
              </a:lnSpc>
              <a:buNone/>
            </a:pPr>
            <a:r>
              <a:rPr dirty="0" sz="1650" lang="en-US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Многолетняя борьба</a:t>
            </a:r>
            <a:endParaRPr dirty="0" sz="1650" lang="en-US"/>
          </a:p>
        </p:txBody>
      </p:sp>
      <p:sp>
        <p:nvSpPr>
          <p:cNvPr id="1048609" name="Text 5"/>
          <p:cNvSpPr/>
          <p:nvPr/>
        </p:nvSpPr>
        <p:spPr>
          <a:xfrm>
            <a:off x="1108591" y="3037165"/>
            <a:ext cx="6995398" cy="754023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1950"/>
              </a:lnSpc>
              <a:buNone/>
            </a:pPr>
            <a:r>
              <a:rPr dirty="0" sz="1400" lang="en-US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Каждая из них имеет многолетнюю историю заболевания, составляющую от 5 до 10 лет, пройдя сложный путь с применением различных препаратов и бесконечных госпитализаций.</a:t>
            </a:r>
            <a:endParaRPr dirty="0" sz="1400" lang="en-US"/>
          </a:p>
        </p:txBody>
      </p:sp>
      <p:sp>
        <p:nvSpPr>
          <p:cNvPr id="1048610" name="Shape 6"/>
          <p:cNvSpPr/>
          <p:nvPr/>
        </p:nvSpPr>
        <p:spPr>
          <a:xfrm>
            <a:off x="837724" y="4128016"/>
            <a:ext cx="7468553" cy="1503283"/>
          </a:xfrm>
          <a:prstGeom prst="roundRect">
            <a:avLst>
              <a:gd name="adj" fmla="val 7299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DFB8D1"/>
            </a:solidFill>
            <a:prstDash val="solid"/>
          </a:ln>
        </p:spPr>
        <p:txBody>
          <a:bodyPr/>
          <a:p>
            <a:endParaRPr lang="en-US"/>
          </a:p>
        </p:txBody>
      </p:sp>
      <p:sp>
        <p:nvSpPr>
          <p:cNvPr id="1048611" name="Shape 7"/>
          <p:cNvSpPr/>
          <p:nvPr/>
        </p:nvSpPr>
        <p:spPr>
          <a:xfrm>
            <a:off x="814864" y="4128016"/>
            <a:ext cx="91440" cy="1503283"/>
          </a:xfrm>
          <a:prstGeom prst="roundRect">
            <a:avLst>
              <a:gd name="adj" fmla="val 82464"/>
            </a:avLst>
          </a:prstGeom>
          <a:solidFill>
            <a:srgbClr val="E851B2"/>
          </a:solidFill>
        </p:spPr>
        <p:txBody>
          <a:bodyPr/>
          <a:p>
            <a:endParaRPr lang="en-US"/>
          </a:p>
        </p:txBody>
      </p:sp>
      <p:sp>
        <p:nvSpPr>
          <p:cNvPr id="1048612" name="Text 8"/>
          <p:cNvSpPr/>
          <p:nvPr/>
        </p:nvSpPr>
        <p:spPr>
          <a:xfrm>
            <a:off x="1108591" y="4330303"/>
            <a:ext cx="2137648" cy="263962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050"/>
              </a:lnSpc>
              <a:buNone/>
            </a:pPr>
            <a:r>
              <a:rPr dirty="0" sz="1650" lang="en-US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Вызовы рецидивов</a:t>
            </a:r>
            <a:endParaRPr dirty="0" sz="1650" lang="en-US"/>
          </a:p>
        </p:txBody>
      </p:sp>
      <p:sp>
        <p:nvSpPr>
          <p:cNvPr id="1048613" name="Text 9"/>
          <p:cNvSpPr/>
          <p:nvPr/>
        </p:nvSpPr>
        <p:spPr>
          <a:xfrm>
            <a:off x="1108591" y="4674989"/>
            <a:ext cx="6995398" cy="754023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1950"/>
              </a:lnSpc>
              <a:buNone/>
            </a:pPr>
            <a:r>
              <a:rPr dirty="0" sz="1400" lang="en-US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Самым неприятным было продолжение рецидивов заболевания, с каждым разом назначенная терапия помогала всё меньше и меньше, что требовало поиска новых, более эффективных решений.</a:t>
            </a:r>
            <a:endParaRPr dirty="0" sz="1400" lang="en-US"/>
          </a:p>
        </p:txBody>
      </p:sp>
      <p:sp>
        <p:nvSpPr>
          <p:cNvPr id="1048614" name="Shape 10"/>
          <p:cNvSpPr/>
          <p:nvPr/>
        </p:nvSpPr>
        <p:spPr>
          <a:xfrm>
            <a:off x="837724" y="5765840"/>
            <a:ext cx="7468553" cy="1503283"/>
          </a:xfrm>
          <a:prstGeom prst="roundRect">
            <a:avLst>
              <a:gd name="adj" fmla="val 7299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DFB8D1"/>
            </a:solidFill>
            <a:prstDash val="solid"/>
          </a:ln>
        </p:spPr>
        <p:txBody>
          <a:bodyPr/>
          <a:p>
            <a:endParaRPr lang="en-US"/>
          </a:p>
        </p:txBody>
      </p:sp>
      <p:sp>
        <p:nvSpPr>
          <p:cNvPr id="1048615" name="Shape 11"/>
          <p:cNvSpPr/>
          <p:nvPr/>
        </p:nvSpPr>
        <p:spPr>
          <a:xfrm>
            <a:off x="814864" y="5765840"/>
            <a:ext cx="91440" cy="1503283"/>
          </a:xfrm>
          <a:prstGeom prst="roundRect">
            <a:avLst>
              <a:gd name="adj" fmla="val 82464"/>
            </a:avLst>
          </a:prstGeom>
          <a:solidFill>
            <a:srgbClr val="E851B2"/>
          </a:solidFill>
        </p:spPr>
        <p:txBody>
          <a:bodyPr/>
          <a:p>
            <a:endParaRPr lang="en-US"/>
          </a:p>
        </p:txBody>
      </p:sp>
      <p:sp>
        <p:nvSpPr>
          <p:cNvPr id="1048616" name="Text 12"/>
          <p:cNvSpPr/>
          <p:nvPr/>
        </p:nvSpPr>
        <p:spPr>
          <a:xfrm>
            <a:off x="1108591" y="5968127"/>
            <a:ext cx="2112169" cy="263962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050"/>
              </a:lnSpc>
              <a:buNone/>
            </a:pPr>
            <a:r>
              <a:rPr dirty="0" sz="1650" lang="en-US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Прорыв в терапии</a:t>
            </a:r>
            <a:endParaRPr dirty="0" sz="1650" lang="en-US"/>
          </a:p>
        </p:txBody>
      </p:sp>
      <p:sp>
        <p:nvSpPr>
          <p:cNvPr id="1048617" name="Text 13"/>
          <p:cNvSpPr/>
          <p:nvPr/>
        </p:nvSpPr>
        <p:spPr>
          <a:xfrm>
            <a:off x="1108591" y="6312813"/>
            <a:ext cx="6995398" cy="754023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1950"/>
              </a:lnSpc>
              <a:buNone/>
            </a:pPr>
            <a:r>
              <a:rPr dirty="0" sz="1400" lang="en-US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Такой метод нашелся — терапия комбинацией с применением моноклонального антитела изатуксимаба, специального препарата, таргетированного на злокачественные клетки. Это позволило нам добиться значимых результатов.</a:t>
            </a:r>
            <a:endParaRPr dirty="0" sz="140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ext 0"/>
          <p:cNvSpPr/>
          <p:nvPr/>
        </p:nvSpPr>
        <p:spPr>
          <a:xfrm>
            <a:off x="837724" y="1215866"/>
            <a:ext cx="4230529" cy="901303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3500"/>
              </a:lnSpc>
              <a:buNone/>
            </a:pPr>
            <a:r>
              <a:rPr dirty="0" sz="2800" lang="en-US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Что получили: Новая жизнь</a:t>
            </a:r>
            <a:endParaRPr dirty="0" sz="2800" lang="en-US"/>
          </a:p>
        </p:txBody>
      </p:sp>
      <p:sp>
        <p:nvSpPr>
          <p:cNvPr id="1048622" name="Text 1"/>
          <p:cNvSpPr/>
          <p:nvPr/>
        </p:nvSpPr>
        <p:spPr>
          <a:xfrm>
            <a:off x="837724" y="2270284"/>
            <a:ext cx="4230529" cy="1378148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2150"/>
              </a:lnSpc>
              <a:buNone/>
            </a:pPr>
            <a:r>
              <a:rPr dirty="0" sz="1500" lang="en-US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Применение новой терапии позволило нашим пациенткам обрести несколько месяцев или даже лет полноценной жизни. Это время, когда они могут заниматься любимым делом, проводить время с близкими и наслаждаться каждым днём.</a:t>
            </a:r>
            <a:endParaRPr dirty="0" sz="1500" lang="en-US"/>
          </a:p>
        </p:txBody>
      </p:sp>
      <p:sp>
        <p:nvSpPr>
          <p:cNvPr id="1048623" name="Text 2"/>
          <p:cNvSpPr/>
          <p:nvPr/>
        </p:nvSpPr>
        <p:spPr>
          <a:xfrm>
            <a:off x="837724" y="3786307"/>
            <a:ext cx="4230529" cy="934045"/>
          </a:xfrm>
          <a:prstGeom prst="rect"/>
          <a:noFill/>
        </p:spPr>
        <p:txBody>
          <a:bodyPr anchor="t" bIns="0" lIns="0" rIns="0" rtlCol="0" tIns="0" wrap="square"/>
          <a:p>
            <a:pPr algn="l" indent="-342900" marL="342900">
              <a:lnSpc>
                <a:spcPts val="2150"/>
              </a:lnSpc>
              <a:buSzPct val="100000"/>
              <a:buChar char="•"/>
            </a:pPr>
            <a:r>
              <a:rPr dirty="0" sz="1500" lang="en-US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Полноценная жизнь, наполненная смыслом</a:t>
            </a:r>
            <a:endParaRPr dirty="0" sz="1500" lang="en-US"/>
          </a:p>
          <a:p>
            <a:pPr algn="l" indent="-342900" marL="342900">
              <a:lnSpc>
                <a:spcPts val="2150"/>
              </a:lnSpc>
              <a:buSzPct val="100000"/>
              <a:buChar char="•"/>
            </a:pPr>
            <a:r>
              <a:rPr dirty="0" sz="1500" lang="en-US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Возможность заниматься любимым делом</a:t>
            </a:r>
            <a:endParaRPr dirty="0" sz="1500" lang="en-US"/>
          </a:p>
          <a:p>
            <a:pPr algn="l" indent="-342900" marL="342900">
              <a:lnSpc>
                <a:spcPts val="2150"/>
              </a:lnSpc>
              <a:buSzPct val="100000"/>
              <a:buChar char="•"/>
            </a:pPr>
            <a:r>
              <a:rPr dirty="0" sz="1500" lang="en-US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Драгоценные моменты с семьёй</a:t>
            </a:r>
            <a:endParaRPr dirty="0" sz="1500" lang="en-US"/>
          </a:p>
        </p:txBody>
      </p:sp>
      <p:sp>
        <p:nvSpPr>
          <p:cNvPr id="1048624" name="Text 3"/>
          <p:cNvSpPr/>
          <p:nvPr/>
        </p:nvSpPr>
        <p:spPr>
          <a:xfrm>
            <a:off x="837724" y="4858226"/>
            <a:ext cx="4230529" cy="1102519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2150"/>
              </a:lnSpc>
              <a:buNone/>
            </a:pPr>
            <a:r>
              <a:rPr dirty="0" sz="1500" lang="en-US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Для семей этих пациенток это неоценимая возможность проводить больше времени с мамами, бабушками и жёнами, создавая новые воспоминания.</a:t>
            </a:r>
            <a:endParaRPr dirty="0" sz="1500" lang="en-US"/>
          </a:p>
        </p:txBody>
      </p:sp>
      <p:pic>
        <p:nvPicPr>
          <p:cNvPr id="2097157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368772" y="1737241"/>
            <a:ext cx="6605588" cy="3686770"/>
          </a:xfrm>
          <a:prstGeom prst="rect"/>
        </p:spPr>
      </p:pic>
      <p:sp>
        <p:nvSpPr>
          <p:cNvPr id="1048625" name="Text 4"/>
          <p:cNvSpPr/>
          <p:nvPr/>
        </p:nvSpPr>
        <p:spPr>
          <a:xfrm>
            <a:off x="1124903" y="6443186"/>
            <a:ext cx="12667774" cy="551259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2150"/>
              </a:lnSpc>
              <a:buNone/>
            </a:pPr>
            <a:r>
              <a:rPr dirty="0" sz="1500" lang="en-US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Международные исследования подтверждают полученные данные: применение эффективной современной терапии продлевает жизнь при таком тяжёлом заболевании, как множественная миелома. Наши результаты являются частью этой глобальной тенденции.</a:t>
            </a:r>
            <a:endParaRPr dirty="0" sz="1500" lang="en-US"/>
          </a:p>
        </p:txBody>
      </p:sp>
      <p:sp>
        <p:nvSpPr>
          <p:cNvPr id="1048626" name="Shape 5"/>
          <p:cNvSpPr/>
          <p:nvPr/>
        </p:nvSpPr>
        <p:spPr>
          <a:xfrm>
            <a:off x="837724" y="6270903"/>
            <a:ext cx="22860" cy="895826"/>
          </a:xfrm>
          <a:prstGeom prst="rect"/>
          <a:solidFill>
            <a:srgbClr val="E851B2"/>
          </a:solidFill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ext 0"/>
          <p:cNvSpPr/>
          <p:nvPr/>
        </p:nvSpPr>
        <p:spPr>
          <a:xfrm>
            <a:off x="837724" y="947499"/>
            <a:ext cx="3386138" cy="422315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3300"/>
              </a:lnSpc>
              <a:buNone/>
            </a:pPr>
            <a:r>
              <a:rPr dirty="0" sz="2650" lang="en-US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Почему это важно?</a:t>
            </a:r>
            <a:endParaRPr dirty="0" sz="2650" lang="en-US"/>
          </a:p>
        </p:txBody>
      </p:sp>
      <p:pic>
        <p:nvPicPr>
          <p:cNvPr id="2097158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457093" y="1639014"/>
            <a:ext cx="9716214" cy="4262199"/>
          </a:xfrm>
          <a:prstGeom prst="rect"/>
        </p:spPr>
      </p:pic>
      <p:sp>
        <p:nvSpPr>
          <p:cNvPr id="1048631" name="Text 1"/>
          <p:cNvSpPr/>
          <p:nvPr/>
        </p:nvSpPr>
        <p:spPr>
          <a:xfrm>
            <a:off x="4792802" y="4486932"/>
            <a:ext cx="2186728" cy="494607"/>
          </a:xfrm>
          <a:prstGeom prst="rect"/>
          <a:noFill/>
        </p:spPr>
        <p:txBody>
          <a:bodyPr anchor="t" bIns="0" lIns="0" rIns="0" rtlCol="0" tIns="0" wrap="square"/>
          <a:p>
            <a:pPr algn="ctr" indent="0" marL="0">
              <a:lnSpc>
                <a:spcPts val="1900"/>
              </a:lnSpc>
              <a:buNone/>
            </a:pPr>
            <a:r>
              <a:rPr dirty="0" sz="1550" lang="en-US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Эффективное лечение</a:t>
            </a:r>
            <a:endParaRPr dirty="0" sz="1550" lang="en-US"/>
          </a:p>
        </p:txBody>
      </p:sp>
      <p:sp>
        <p:nvSpPr>
          <p:cNvPr id="1048632" name="Text 2"/>
          <p:cNvSpPr/>
          <p:nvPr/>
        </p:nvSpPr>
        <p:spPr>
          <a:xfrm>
            <a:off x="4792802" y="5056328"/>
            <a:ext cx="2186728" cy="368106"/>
          </a:xfrm>
          <a:prstGeom prst="rect"/>
          <a:noFill/>
        </p:spPr>
        <p:txBody>
          <a:bodyPr anchor="t" bIns="0" lIns="0" rIns="0" rtlCol="0" tIns="0" wrap="square"/>
          <a:p>
            <a:pPr algn="ctr" indent="0" marL="0">
              <a:lnSpc>
                <a:spcPts val="1400"/>
              </a:lnSpc>
              <a:buNone/>
            </a:pPr>
            <a:r>
              <a:rPr dirty="0" sz="1300" lang="en-US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Своевременные и персонализированные меры</a:t>
            </a:r>
            <a:endParaRPr dirty="0" sz="1300" lang="en-US"/>
          </a:p>
        </p:txBody>
      </p:sp>
      <p:sp>
        <p:nvSpPr>
          <p:cNvPr id="1048633" name="Text 3"/>
          <p:cNvSpPr/>
          <p:nvPr/>
        </p:nvSpPr>
        <p:spPr>
          <a:xfrm>
            <a:off x="7754745" y="2077587"/>
            <a:ext cx="1979595" cy="247303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1900"/>
              </a:lnSpc>
              <a:buNone/>
            </a:pPr>
            <a:r>
              <a:rPr dirty="0" sz="1550" lang="en-US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Долгая жизнь</a:t>
            </a:r>
            <a:endParaRPr dirty="0" sz="1550" lang="en-US"/>
          </a:p>
        </p:txBody>
      </p:sp>
      <p:sp>
        <p:nvSpPr>
          <p:cNvPr id="1048634" name="Text 4"/>
          <p:cNvSpPr/>
          <p:nvPr/>
        </p:nvSpPr>
        <p:spPr>
          <a:xfrm>
            <a:off x="7651179" y="2399680"/>
            <a:ext cx="2186729" cy="368107"/>
          </a:xfrm>
          <a:prstGeom prst="rect"/>
          <a:noFill/>
        </p:spPr>
        <p:txBody>
          <a:bodyPr anchor="t" bIns="0" lIns="0" rIns="0" rtlCol="0" tIns="0" wrap="square"/>
          <a:p>
            <a:pPr algn="ctr" indent="0" marL="0">
              <a:lnSpc>
                <a:spcPts val="1400"/>
              </a:lnSpc>
              <a:buNone/>
            </a:pPr>
            <a:r>
              <a:rPr dirty="0" sz="1300" lang="en-US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Качество и насыщенность повседневности</a:t>
            </a:r>
            <a:endParaRPr dirty="0" sz="1300" lang="en-US"/>
          </a:p>
        </p:txBody>
      </p:sp>
      <p:sp>
        <p:nvSpPr>
          <p:cNvPr id="1048635" name="Text 5"/>
          <p:cNvSpPr/>
          <p:nvPr/>
        </p:nvSpPr>
        <p:spPr>
          <a:xfrm>
            <a:off x="837724" y="6052661"/>
            <a:ext cx="12954952" cy="754023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1950"/>
              </a:lnSpc>
              <a:buNone/>
            </a:pPr>
            <a:r>
              <a:rPr dirty="0" sz="1400" lang="en-US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Эффективное и своевременное лечение — это не просто продление жизни, это залог долгой и насыщенной жизни, наполненной радостью и возможностями. Наш опыт в гематологическом отделении доказывает, что пациенты с множественной миеломой могут жить без прогрессирования заболевания дольше, чем показывают международные исследования. Это вселяет надежду и показывает потенциал современных подходов в борьбе с болезнью.</a:t>
            </a:r>
            <a:endParaRPr dirty="0" sz="1400" lang="en-US"/>
          </a:p>
        </p:txBody>
      </p:sp>
      <p:sp>
        <p:nvSpPr>
          <p:cNvPr id="1048636" name="Shape 6"/>
          <p:cNvSpPr/>
          <p:nvPr/>
        </p:nvSpPr>
        <p:spPr>
          <a:xfrm>
            <a:off x="837724" y="6965752"/>
            <a:ext cx="1383506" cy="308610"/>
          </a:xfrm>
          <a:prstGeom prst="roundRect">
            <a:avLst>
              <a:gd name="adj" fmla="val 19547"/>
            </a:avLst>
          </a:prstGeom>
          <a:solidFill>
            <a:srgbClr val="F9D2EB"/>
          </a:solidFill>
        </p:spPr>
        <p:txBody>
          <a:bodyPr/>
          <a:p>
            <a:endParaRPr lang="en-US"/>
          </a:p>
        </p:txBody>
      </p:sp>
      <p:pic>
        <p:nvPicPr>
          <p:cNvPr id="2097159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45356" y="7048262"/>
            <a:ext cx="143589" cy="143589"/>
          </a:xfrm>
          <a:prstGeom prst="rect"/>
        </p:spPr>
      </p:pic>
      <p:sp>
        <p:nvSpPr>
          <p:cNvPr id="1048637" name="Text 7"/>
          <p:cNvSpPr/>
          <p:nvPr/>
        </p:nvSpPr>
        <p:spPr>
          <a:xfrm>
            <a:off x="1160740" y="7019568"/>
            <a:ext cx="952857" cy="200978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1550"/>
              </a:lnSpc>
              <a:buNone/>
            </a:pPr>
            <a:r>
              <a:rPr dirty="0" sz="1100" lang="en-US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ВДОХНОВЕНИЕ</a:t>
            </a:r>
            <a:endParaRPr dirty="0" sz="1100" lang="en-US"/>
          </a:p>
        </p:txBody>
      </p:sp>
      <p:sp>
        <p:nvSpPr>
          <p:cNvPr id="1048638" name="Shape 8"/>
          <p:cNvSpPr/>
          <p:nvPr/>
        </p:nvSpPr>
        <p:spPr>
          <a:xfrm>
            <a:off x="2310884" y="6958132"/>
            <a:ext cx="1074777" cy="323850"/>
          </a:xfrm>
          <a:prstGeom prst="roundRect">
            <a:avLst>
              <a:gd name="adj" fmla="val 18627"/>
            </a:avLst>
          </a:prstGeom>
          <a:noFill/>
          <a:ln w="7620">
            <a:solidFill>
              <a:srgbClr val="E851B2"/>
            </a:solidFill>
            <a:prstDash val="solid"/>
          </a:ln>
        </p:spPr>
        <p:txBody>
          <a:bodyPr/>
          <a:p>
            <a:endParaRPr lang="en-US"/>
          </a:p>
        </p:txBody>
      </p:sp>
      <p:pic>
        <p:nvPicPr>
          <p:cNvPr id="2097160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426137" y="7048262"/>
            <a:ext cx="143589" cy="143589"/>
          </a:xfrm>
          <a:prstGeom prst="rect"/>
        </p:spPr>
      </p:pic>
      <p:sp>
        <p:nvSpPr>
          <p:cNvPr id="1048639" name="Text 9"/>
          <p:cNvSpPr/>
          <p:nvPr/>
        </p:nvSpPr>
        <p:spPr>
          <a:xfrm>
            <a:off x="2641521" y="7019568"/>
            <a:ext cx="628888" cy="200978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1550"/>
              </a:lnSpc>
              <a:buNone/>
            </a:pPr>
            <a:r>
              <a:rPr dirty="0" sz="1100" lang="en-US">
                <a:solidFill>
                  <a:srgbClr val="E851B2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НАДЕЖДА</a:t>
            </a:r>
            <a:endParaRPr dirty="0" sz="1100"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23117RA68G</dc:creator>
  <cp:lastModifiedBy>Fatkina, Ekaterina /RU</cp:lastModifiedBy>
  <dcterms:created xsi:type="dcterms:W3CDTF">2026-02-24T16:26:53Z</dcterms:created>
  <dcterms:modified xsi:type="dcterms:W3CDTF">2026-02-25T07:48:38Z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15e2284119d74c0f9785eb1467b97ab7</vt:lpwstr>
  </property>
</Properties>
</file>