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8" r:id="rId3"/>
    <p:sldId id="287" r:id="rId4"/>
    <p:sldId id="297" r:id="rId5"/>
    <p:sldId id="289" r:id="rId6"/>
    <p:sldId id="292" r:id="rId7"/>
    <p:sldId id="294" r:id="rId8"/>
    <p:sldId id="293" r:id="rId9"/>
    <p:sldId id="267" r:id="rId10"/>
    <p:sldId id="302" r:id="rId11"/>
    <p:sldId id="278" r:id="rId12"/>
    <p:sldId id="300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CC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4890" autoAdjust="0"/>
    <p:restoredTop sz="89225" autoAdjust="0"/>
  </p:normalViewPr>
  <p:slideViewPr>
    <p:cSldViewPr>
      <p:cViewPr>
        <p:scale>
          <a:sx n="100" d="100"/>
          <a:sy n="100" d="100"/>
        </p:scale>
        <p:origin x="-194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pc-zam\Downloads\&#1050;&#1085;&#1080;&#1075;&#1072;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pc-zam\Downloads\&#1050;&#1085;&#1080;&#1075;&#1072;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pc-zam\Desktop\&#1083;&#1077;&#1082;&#1094;&#1080;&#1080;%202023\&#1080;&#1090;&#1086;&#1075;&#1080;%20202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pc-zam\Desktop\&#1080;&#1090;&#1086;&#1075;&#1080;%2020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lineChart>
        <c:grouping val="standard"/>
        <c:ser>
          <c:idx val="0"/>
          <c:order val="0"/>
          <c:tx>
            <c:strRef>
              <c:f>Лист2!$A$2</c:f>
              <c:strCache>
                <c:ptCount val="1"/>
                <c:pt idx="0">
                  <c:v>предлежание плаценты 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pPr>
              <a:solidFill>
                <a:srgbClr val="0070C0"/>
              </a:solidFill>
              <a:ln w="38100">
                <a:solidFill>
                  <a:srgbClr val="0070C0"/>
                </a:solidFill>
              </a:ln>
            </c:spPr>
          </c:marker>
          <c:dLbls>
            <c:dLbl>
              <c:idx val="0"/>
              <c:layout>
                <c:manualLayout>
                  <c:x val="-5.7866184448463066E-2"/>
                  <c:y val="-7.4253430185633837E-2"/>
                </c:manualLayout>
              </c:layout>
              <c:showVal val="1"/>
            </c:dLbl>
            <c:dLbl>
              <c:idx val="1"/>
              <c:layout>
                <c:manualLayout>
                  <c:x val="-5.0632911392405132E-2"/>
                  <c:y val="-7.1025020177562487E-2"/>
                </c:manualLayout>
              </c:layout>
              <c:showVal val="1"/>
            </c:dLbl>
            <c:dLbl>
              <c:idx val="2"/>
              <c:layout>
                <c:manualLayout>
                  <c:x val="-5.7866184448463066E-2"/>
                  <c:y val="-6.7796610169491775E-2"/>
                </c:manualLayout>
              </c:layout>
              <c:showVal val="1"/>
            </c:dLbl>
            <c:dLbl>
              <c:idx val="3"/>
              <c:layout>
                <c:manualLayout>
                  <c:x val="-5.5455093429776982E-2"/>
                  <c:y val="-5.8111380145278474E-2"/>
                </c:manualLayout>
              </c:layout>
              <c:showVal val="1"/>
            </c:dLbl>
            <c:dLbl>
              <c:idx val="4"/>
              <c:layout>
                <c:manualLayout>
                  <c:x val="-4.0988547317661161E-2"/>
                  <c:y val="-7.7481840193704604E-2"/>
                </c:manualLayout>
              </c:layout>
              <c:showVal val="1"/>
            </c:dLbl>
            <c:dLbl>
              <c:idx val="5"/>
              <c:layout>
                <c:manualLayout>
                  <c:x val="-3.6351873966429651E-2"/>
                  <c:y val="9.367936557526578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Лист2!$B$1:$G$1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Лист2!$B$2:$G$2</c:f>
              <c:numCache>
                <c:formatCode>General</c:formatCode>
                <c:ptCount val="6"/>
                <c:pt idx="0">
                  <c:v>3.7</c:v>
                </c:pt>
                <c:pt idx="1">
                  <c:v>4.4000000000000004</c:v>
                </c:pt>
                <c:pt idx="2">
                  <c:v>4.4000000000000004</c:v>
                </c:pt>
                <c:pt idx="3">
                  <c:v>5.4</c:v>
                </c:pt>
                <c:pt idx="4">
                  <c:v>4</c:v>
                </c:pt>
                <c:pt idx="5">
                  <c:v>5.3</c:v>
                </c:pt>
              </c:numCache>
            </c:numRef>
          </c:val>
        </c:ser>
        <c:ser>
          <c:idx val="1"/>
          <c:order val="1"/>
          <c:tx>
            <c:strRef>
              <c:f>Лист2!$A$3</c:f>
              <c:strCache>
                <c:ptCount val="1"/>
                <c:pt idx="0">
                  <c:v>кровотечение в послеродовом периоде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 w="38100"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5.7866184448463066E-2"/>
                  <c:y val="-7.1025020177562556E-2"/>
                </c:manualLayout>
              </c:layout>
              <c:showVal val="1"/>
            </c:dLbl>
            <c:dLbl>
              <c:idx val="1"/>
              <c:layout>
                <c:manualLayout>
                  <c:x val="-5.1306486164516031E-2"/>
                  <c:y val="-9.3635045936216604E-2"/>
                </c:manualLayout>
              </c:layout>
              <c:showVal val="1"/>
            </c:dLbl>
            <c:dLbl>
              <c:idx val="2"/>
              <c:layout>
                <c:manualLayout>
                  <c:x val="-5.2409444022354632E-2"/>
                  <c:y val="9.3165693693170307E-2"/>
                </c:manualLayout>
              </c:layout>
              <c:showVal val="1"/>
            </c:dLbl>
            <c:dLbl>
              <c:idx val="3"/>
              <c:layout>
                <c:manualLayout>
                  <c:x val="-1.7961198087369741E-2"/>
                  <c:y val="-9.6863477347941873E-2"/>
                </c:manualLayout>
              </c:layout>
              <c:showVal val="1"/>
            </c:dLbl>
            <c:dLbl>
              <c:idx val="4"/>
              <c:layout>
                <c:manualLayout>
                  <c:x val="-1.8839702814400915E-2"/>
                  <c:y val="-0.10793394194127325"/>
                </c:manualLayout>
              </c:layout>
              <c:showVal val="1"/>
            </c:dLbl>
            <c:dLbl>
              <c:idx val="5"/>
              <c:layout>
                <c:manualLayout>
                  <c:x val="-2.75860138185898E-2"/>
                  <c:y val="-9.0909024858958132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Лист2!$B$1:$G$1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Лист2!$B$3:$G$3</c:f>
              <c:numCache>
                <c:formatCode>General</c:formatCode>
                <c:ptCount val="6"/>
                <c:pt idx="0">
                  <c:v>9.2000000000000011</c:v>
                </c:pt>
                <c:pt idx="1">
                  <c:v>9.8000000000000007</c:v>
                </c:pt>
                <c:pt idx="2">
                  <c:v>10.9</c:v>
                </c:pt>
                <c:pt idx="3">
                  <c:v>8.8000000000000007</c:v>
                </c:pt>
                <c:pt idx="4">
                  <c:v>6.8</c:v>
                </c:pt>
                <c:pt idx="5">
                  <c:v>5.7</c:v>
                </c:pt>
              </c:numCache>
            </c:numRef>
          </c:val>
        </c:ser>
        <c:marker val="1"/>
        <c:axId val="106319232"/>
        <c:axId val="106333312"/>
      </c:lineChart>
      <c:catAx>
        <c:axId val="106319232"/>
        <c:scaling>
          <c:orientation val="minMax"/>
        </c:scaling>
        <c:axPos val="b"/>
        <c:numFmt formatCode="General" sourceLinked="1"/>
        <c:tickLblPos val="nextTo"/>
        <c:crossAx val="106333312"/>
        <c:crosses val="autoZero"/>
        <c:auto val="1"/>
        <c:lblAlgn val="ctr"/>
        <c:lblOffset val="100"/>
      </c:catAx>
      <c:valAx>
        <c:axId val="106333312"/>
        <c:scaling>
          <c:orientation val="minMax"/>
        </c:scaling>
        <c:axPos val="l"/>
        <c:numFmt formatCode="General" sourceLinked="1"/>
        <c:tickLblPos val="nextTo"/>
        <c:crossAx val="10631923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Лист3!$A$2</c:f>
              <c:strCache>
                <c:ptCount val="1"/>
                <c:pt idx="0">
                  <c:v>кровотечение более  1000 мл при операции КС (%)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/>
          </c:spPr>
          <c:dLbls>
            <c:dLbl>
              <c:idx val="0"/>
              <c:layout>
                <c:manualLayout>
                  <c:x val="1.4081309583966601E-2"/>
                  <c:y val="-1.6701388165904843E-2"/>
                </c:manualLayout>
              </c:layout>
              <c:showVal val="1"/>
            </c:dLbl>
            <c:dLbl>
              <c:idx val="1"/>
              <c:layout>
                <c:manualLayout>
                  <c:x val="1.5841473281962486E-2"/>
                  <c:y val="-2.2268517554539811E-2"/>
                </c:manualLayout>
              </c:layout>
              <c:showVal val="1"/>
            </c:dLbl>
            <c:dLbl>
              <c:idx val="2"/>
              <c:layout>
                <c:manualLayout>
                  <c:x val="1.760163697995825E-2"/>
                  <c:y val="-3.0619211637492205E-2"/>
                </c:manualLayout>
              </c:layout>
              <c:showVal val="1"/>
            </c:dLbl>
            <c:dLbl>
              <c:idx val="3"/>
              <c:layout>
                <c:manualLayout>
                  <c:x val="1.760163697995825E-2"/>
                  <c:y val="-2.7835646943174822E-2"/>
                </c:manualLayout>
              </c:layout>
              <c:showVal val="1"/>
            </c:dLbl>
            <c:dLbl>
              <c:idx val="4"/>
              <c:layout>
                <c:manualLayout>
                  <c:x val="8.8008184899791252E-3"/>
                  <c:y val="-3.0619211637492205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Лист3!$B$1:$F$1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Лист3!$B$2:$F$2</c:f>
              <c:numCache>
                <c:formatCode>General</c:formatCode>
                <c:ptCount val="5"/>
                <c:pt idx="0">
                  <c:v>11.9</c:v>
                </c:pt>
                <c:pt idx="1">
                  <c:v>11.7</c:v>
                </c:pt>
                <c:pt idx="2">
                  <c:v>9.8000000000000007</c:v>
                </c:pt>
                <c:pt idx="3">
                  <c:v>2.4</c:v>
                </c:pt>
                <c:pt idx="4">
                  <c:v>1.1000000000000001</c:v>
                </c:pt>
              </c:numCache>
            </c:numRef>
          </c:val>
        </c:ser>
        <c:shape val="cylinder"/>
        <c:axId val="106092416"/>
        <c:axId val="106093952"/>
        <c:axId val="0"/>
      </c:bar3DChart>
      <c:catAx>
        <c:axId val="1060924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06093952"/>
        <c:crosses val="autoZero"/>
        <c:auto val="1"/>
        <c:lblAlgn val="ctr"/>
        <c:lblOffset val="100"/>
      </c:catAx>
      <c:valAx>
        <c:axId val="106093952"/>
        <c:scaling>
          <c:orientation val="minMax"/>
        </c:scaling>
        <c:axPos val="l"/>
        <c:numFmt formatCode="General" sourceLinked="1"/>
        <c:tickLblPos val="nextTo"/>
        <c:crossAx val="106092416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Лист4!$A$2</c:f>
              <c:strCache>
                <c:ptCount val="1"/>
                <c:pt idx="0">
                  <c:v>Акушерские кровотечения при КС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C00000"/>
              </a:solidFill>
            </a:ln>
          </c:spPr>
          <c:dLbls>
            <c:dLbl>
              <c:idx val="0"/>
              <c:layout>
                <c:manualLayout>
                  <c:x val="8.0080088495854233E-3"/>
                  <c:y val="-1.9867549668874232E-2"/>
                </c:manualLayout>
              </c:layout>
              <c:showVal val="1"/>
            </c:dLbl>
            <c:dLbl>
              <c:idx val="1"/>
              <c:layout>
                <c:manualLayout>
                  <c:x val="9.3426769911830274E-3"/>
                  <c:y val="-2.4282560706401772E-2"/>
                </c:manualLayout>
              </c:layout>
              <c:showVal val="1"/>
            </c:dLbl>
            <c:dLbl>
              <c:idx val="2"/>
              <c:layout>
                <c:manualLayout>
                  <c:x val="2.6693362831951466E-3"/>
                  <c:y val="-1.9867549668874239E-2"/>
                </c:manualLayout>
              </c:layout>
              <c:showVal val="1"/>
            </c:dLbl>
            <c:dLbl>
              <c:idx val="3"/>
              <c:layout>
                <c:manualLayout>
                  <c:x val="2.6693362831951466E-3"/>
                  <c:y val="-2.6490066225165546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Лист4!$B$1:$E$1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Лист4!$B$2:$E$2</c:f>
              <c:numCache>
                <c:formatCode>General</c:formatCode>
                <c:ptCount val="4"/>
                <c:pt idx="0">
                  <c:v>119</c:v>
                </c:pt>
                <c:pt idx="1">
                  <c:v>98</c:v>
                </c:pt>
                <c:pt idx="2">
                  <c:v>27</c:v>
                </c:pt>
                <c:pt idx="3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Лист4!$A$3</c:f>
              <c:strCache>
                <c:ptCount val="1"/>
                <c:pt idx="0">
                  <c:v>Предлежание плаценты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c:spPr>
          <c:dLbls>
            <c:dLbl>
              <c:idx val="0"/>
              <c:layout>
                <c:manualLayout>
                  <c:x val="1.0677345132780564E-2"/>
                  <c:y val="-2.6490066225165611E-2"/>
                </c:manualLayout>
              </c:layout>
              <c:showVal val="1"/>
            </c:dLbl>
            <c:dLbl>
              <c:idx val="1"/>
              <c:layout>
                <c:manualLayout>
                  <c:x val="1.4681349557573222E-2"/>
                  <c:y val="-1.9867549668874239E-2"/>
                </c:manualLayout>
              </c:layout>
              <c:showVal val="1"/>
            </c:dLbl>
            <c:dLbl>
              <c:idx val="2"/>
              <c:layout>
                <c:manualLayout>
                  <c:x val="8.0080088495854233E-3"/>
                  <c:y val="-1.9867549668874239E-2"/>
                </c:manualLayout>
              </c:layout>
              <c:showVal val="1"/>
            </c:dLbl>
            <c:dLbl>
              <c:idx val="3"/>
              <c:layout>
                <c:manualLayout>
                  <c:x val="8.0080088495855205E-3"/>
                  <c:y val="-2.2075055187638012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Лист4!$B$1:$E$1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Лист4!$B$3:$E$3</c:f>
              <c:numCache>
                <c:formatCode>General</c:formatCode>
                <c:ptCount val="4"/>
                <c:pt idx="0">
                  <c:v>32</c:v>
                </c:pt>
                <c:pt idx="1">
                  <c:v>22</c:v>
                </c:pt>
                <c:pt idx="2">
                  <c:v>27</c:v>
                </c:pt>
                <c:pt idx="3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Лист4!$A$4</c:f>
              <c:strCache>
                <c:ptCount val="1"/>
                <c:pt idx="0">
                  <c:v>Экстирпация матки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accent3">
                  <a:lumMod val="50000"/>
                </a:schemeClr>
              </a:solidFill>
            </a:ln>
          </c:spPr>
          <c:dLbls>
            <c:dLbl>
              <c:idx val="0"/>
              <c:layout>
                <c:manualLayout>
                  <c:x val="8.0080088495854233E-3"/>
                  <c:y val="-2.6490066225165611E-2"/>
                </c:manualLayout>
              </c:layout>
              <c:showVal val="1"/>
            </c:dLbl>
            <c:dLbl>
              <c:idx val="1"/>
              <c:layout>
                <c:manualLayout>
                  <c:x val="1.0677345132780564E-2"/>
                  <c:y val="-2.6490066225165611E-2"/>
                </c:manualLayout>
              </c:layout>
              <c:showVal val="1"/>
            </c:dLbl>
            <c:dLbl>
              <c:idx val="2"/>
              <c:layout>
                <c:manualLayout>
                  <c:x val="8.0080088495854233E-3"/>
                  <c:y val="-1.5452538631346581E-2"/>
                </c:manualLayout>
              </c:layout>
              <c:showVal val="1"/>
            </c:dLbl>
            <c:dLbl>
              <c:idx val="3"/>
              <c:layout>
                <c:manualLayout>
                  <c:x val="8.0080088495854233E-3"/>
                  <c:y val="-2.6490066225165611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Лист4!$B$1:$E$1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Лист4!$B$4:$E$4</c:f>
              <c:numCache>
                <c:formatCode>General</c:formatCode>
                <c:ptCount val="4"/>
                <c:pt idx="0">
                  <c:v>12</c:v>
                </c:pt>
                <c:pt idx="1">
                  <c:v>10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shape val="cylinder"/>
        <c:axId val="106384384"/>
        <c:axId val="106390272"/>
        <c:axId val="0"/>
      </c:bar3DChart>
      <c:catAx>
        <c:axId val="1063843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06390272"/>
        <c:crosses val="autoZero"/>
        <c:auto val="1"/>
        <c:lblAlgn val="ctr"/>
        <c:lblOffset val="100"/>
      </c:catAx>
      <c:valAx>
        <c:axId val="106390272"/>
        <c:scaling>
          <c:orientation val="minMax"/>
        </c:scaling>
        <c:axPos val="l"/>
        <c:numFmt formatCode="General" sourceLinked="1"/>
        <c:tickLblPos val="nextTo"/>
        <c:crossAx val="106384384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Лист3!$A$21</c:f>
              <c:strCache>
                <c:ptCount val="1"/>
                <c:pt idx="0">
                  <c:v>объемы кровопотери, литры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 prst="convex"/>
            </a:sp3d>
          </c:spPr>
          <c:dLbls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Лист3!$B$20:$E$20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Лист3!$B$21:$E$21</c:f>
              <c:numCache>
                <c:formatCode>General</c:formatCode>
                <c:ptCount val="4"/>
                <c:pt idx="0">
                  <c:v>40</c:v>
                </c:pt>
                <c:pt idx="1">
                  <c:v>39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Лист3!$A$22</c:f>
              <c:strCache>
                <c:ptCount val="1"/>
                <c:pt idx="0">
                  <c:v>СЗП, литры </c:v>
                </c:pt>
              </c:strCache>
            </c:strRef>
          </c:tx>
          <c:spPr>
            <a:solidFill>
              <a:srgbClr val="92D050"/>
            </a:solidFill>
            <a:scene3d>
              <a:camera prst="orthographicFront"/>
              <a:lightRig rig="threePt" dir="t"/>
            </a:scene3d>
            <a:sp3d>
              <a:bevelT prst="convex"/>
            </a:sp3d>
          </c:spPr>
          <c:dLbls>
            <c:dLbl>
              <c:idx val="1"/>
              <c:layout>
                <c:manualLayout>
                  <c:x val="8.3333333333333367E-3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8.3333333333333367E-3"/>
                  <c:y val="-4.6296296296296502E-3"/>
                </c:manualLayout>
              </c:layout>
              <c:showVal val="1"/>
            </c:dLbl>
            <c:dLbl>
              <c:idx val="3"/>
              <c:layout>
                <c:manualLayout>
                  <c:x val="1.6666666666666701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Лист3!$B$20:$E$20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Лист3!$B$22:$E$22</c:f>
              <c:numCache>
                <c:formatCode>General</c:formatCode>
                <c:ptCount val="4"/>
                <c:pt idx="0">
                  <c:v>92</c:v>
                </c:pt>
                <c:pt idx="1">
                  <c:v>46</c:v>
                </c:pt>
                <c:pt idx="2">
                  <c:v>18</c:v>
                </c:pt>
                <c:pt idx="3">
                  <c:v>13</c:v>
                </c:pt>
              </c:numCache>
            </c:numRef>
          </c:val>
        </c:ser>
        <c:shape val="cylinder"/>
        <c:axId val="106436864"/>
        <c:axId val="106446848"/>
        <c:axId val="0"/>
      </c:bar3DChart>
      <c:catAx>
        <c:axId val="10643686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06446848"/>
        <c:crosses val="autoZero"/>
        <c:auto val="1"/>
        <c:lblAlgn val="ctr"/>
        <c:lblOffset val="100"/>
      </c:catAx>
      <c:valAx>
        <c:axId val="106446848"/>
        <c:scaling>
          <c:orientation val="minMax"/>
        </c:scaling>
        <c:axPos val="l"/>
        <c:numFmt formatCode="General" sourceLinked="1"/>
        <c:tickLblPos val="nextTo"/>
        <c:crossAx val="1064368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293910350862496"/>
          <c:y val="0.79462927331948641"/>
          <c:w val="0.32706089649137732"/>
          <c:h val="0.14125727184833548"/>
        </c:manualLayout>
      </c:layout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CA69DF1-820A-4FF8-819F-D351B08E402C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46B7CAD-66CF-4707-82CA-5E6BC9727E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03A298-5BEE-4893-B1B7-4023E3C953A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Методика  используется в ситуациях, угрожаемых по развитию кровотечения – предлежание плаценты, вращение плаценты, так и в ситуациях начавшегося  интраоперационного, чаще гипотонического кровотечения, с целью  недопущения массивного кровотечения. Методика очень проста, не требует специальной подготовки, стоимость – цена катетера Фолея.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850C83-706F-459F-A0D0-C683D64DF664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AE1D31-2A6D-4B31-B3FC-3BE3A4A94FE0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42AC8-64BE-4B54-8559-422D0AB86FD9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591E6-194A-4CA0-B25A-9EE06FAC7E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27451-CB28-4E30-8150-66EC672F75E8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B296E-CBED-402A-9F9B-0CDB01824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A5181-10B3-4C6D-A109-EEE27D57E81A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FB880-8EA3-4453-9F84-C5732EACF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C9F62-86A7-4B5D-98A3-61C85F6519D9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905EF-AB4E-4951-99F6-FAD22C1DA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32621-B0F9-4F8A-87BE-0D3B1D981407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3F949-4F2B-47EB-B645-A40CF7926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28CD0-F941-49F2-942B-9E638A46BA4D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BAD62-FFBE-455A-AEF8-A4AF69BA3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A2818-C464-485D-900E-2EE14B3022A1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CD907-B30E-4612-921C-8090CAE5A5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70B34-C42A-40E5-8F32-18FE0777B038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4073B-C964-4BC6-93CF-6012217EA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2FDF3-A4F4-43F6-B478-1A4E066EDEF1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ACB2D-DF1D-40A0-89A7-65E016813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0EFFA-9C9A-40F8-A762-E73C6A68A107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3F8F-E2AB-48BC-8423-1CBA2F8CC4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1C2FB-2C85-4D60-98CF-888E99383BD2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5B9AD-5078-4652-9499-1EF67C2CC4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4D40828-BAEB-4513-AD62-0B74B9B22FA5}" type="datetimeFigureOut">
              <a:rPr lang="ru-RU"/>
              <a:pPr>
                <a:defRPr/>
              </a:pPr>
              <a:t>16.07.2024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D90056-D2B0-424A-AA3E-20D64E824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chart" Target="../charts/char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500062" y="2928938"/>
            <a:ext cx="8429655" cy="200025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рименение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дистального турникетного гемостаза катетером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Фолея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63" y="5214938"/>
            <a:ext cx="7258050" cy="1209675"/>
          </a:xfrm>
        </p:spPr>
        <p:txBody>
          <a:bodyPr rtlCol="0">
            <a:normAutofit fontScale="925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Трубина Е.В. 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– к.м.н., заместитель главного врача по акушерско-гинекологической помощи БУ «Президентский перинатальный центр» Минздрава 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Чувашии</a:t>
            </a:r>
            <a:endParaRPr lang="ru-RU" sz="2400" i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3" name="Рисунок 7" descr="day_surgery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9363" y="0"/>
            <a:ext cx="789463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ЭМБЛЕМ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357422" cy="232084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оготип ПП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64" y="0"/>
            <a:ext cx="1428736" cy="142873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00034" y="357166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Частота кровотечения более 1000 мл </a:t>
            </a:r>
          </a:p>
          <a:p>
            <a:r>
              <a:rPr lang="ru-RU" sz="2400" dirty="0" smtClean="0"/>
              <a:t>при операции кесарево сечение, % от числа </a:t>
            </a:r>
          </a:p>
          <a:p>
            <a:r>
              <a:rPr lang="ru-RU" sz="2400" dirty="0" smtClean="0"/>
              <a:t>операций</a:t>
            </a:r>
            <a:endParaRPr lang="ru-RU" sz="2400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142976" y="1428736"/>
          <a:ext cx="735811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" name="Рисунок 3" descr="1656785673_49-flomaster-club-p-vosklitsatelnii-znak-risunok-krasivo-7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72198" y="1857364"/>
            <a:ext cx="2786082" cy="1671649"/>
          </a:xfrm>
          <a:prstGeom prst="rect">
            <a:avLst/>
          </a:prstGeom>
        </p:spPr>
      </p:pic>
      <p:pic>
        <p:nvPicPr>
          <p:cNvPr id="8" name="Рисунок 7" descr="ЭМБЛЕМ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1044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4340" name="Заголовок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8301037" cy="1000125"/>
          </a:xfrm>
        </p:spPr>
        <p:txBody>
          <a:bodyPr/>
          <a:lstStyle/>
          <a:p>
            <a:pPr algn="l" eaLnBrk="1" hangingPunct="1"/>
            <a:r>
              <a:rPr lang="ru-RU" sz="2800" dirty="0" smtClean="0">
                <a:latin typeface="Arial" charset="0"/>
                <a:cs typeface="Arial" charset="0"/>
              </a:rPr>
              <a:t>Частота кровотечения (</a:t>
            </a:r>
            <a:r>
              <a:rPr lang="en-US" sz="2800" dirty="0" smtClean="0">
                <a:latin typeface="Arial" charset="0"/>
                <a:cs typeface="Arial" charset="0"/>
              </a:rPr>
              <a:t>&gt;</a:t>
            </a:r>
            <a:r>
              <a:rPr lang="ru-RU" sz="2800" dirty="0" smtClean="0">
                <a:latin typeface="Arial" charset="0"/>
                <a:cs typeface="Arial" charset="0"/>
              </a:rPr>
              <a:t>1000 мл) при КС и связанных с ней </a:t>
            </a:r>
            <a:r>
              <a:rPr lang="ru-RU" sz="2800" dirty="0" err="1" smtClean="0">
                <a:latin typeface="Arial" charset="0"/>
                <a:cs typeface="Arial" charset="0"/>
              </a:rPr>
              <a:t>гистерэктомий</a:t>
            </a:r>
            <a:r>
              <a:rPr lang="ru-RU" sz="2800" dirty="0" smtClean="0">
                <a:latin typeface="Arial" charset="0"/>
                <a:cs typeface="Arial" charset="0"/>
              </a:rPr>
              <a:t>, </a:t>
            </a:r>
            <a:r>
              <a:rPr lang="ru-RU" sz="2800" dirty="0" err="1" smtClean="0">
                <a:latin typeface="Arial" charset="0"/>
                <a:cs typeface="Arial" charset="0"/>
              </a:rPr>
              <a:t>абс</a:t>
            </a:r>
            <a:r>
              <a:rPr lang="ru-RU" sz="2800" dirty="0" smtClean="0">
                <a:latin typeface="Arial" charset="0"/>
                <a:cs typeface="Arial" charset="0"/>
              </a:rPr>
              <a:t>.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85720" y="1500174"/>
          <a:ext cx="8501122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ЭМБЛЕМ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044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graphicFrame>
        <p:nvGraphicFramePr>
          <p:cNvPr id="2" name="Диаграмма 1"/>
          <p:cNvGraphicFramePr/>
          <p:nvPr/>
        </p:nvGraphicFramePr>
        <p:xfrm>
          <a:off x="500034" y="1357298"/>
          <a:ext cx="7715303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7158" y="500042"/>
            <a:ext cx="7102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/>
              </a:rPr>
              <a:t>Объемы кровопотери и перелитой СЗП</a:t>
            </a:r>
            <a:endParaRPr lang="ru-RU" sz="2800" dirty="0">
              <a:effectLst/>
            </a:endParaRPr>
          </a:p>
        </p:txBody>
      </p:sp>
      <p:pic>
        <p:nvPicPr>
          <p:cNvPr id="5" name="Рисунок 4" descr="1656785673_49-flomaster-club-p-vosklitsatelnii-znak-risunok-krasivo-7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01" y="2357430"/>
            <a:ext cx="3571899" cy="2143140"/>
          </a:xfrm>
          <a:prstGeom prst="rect">
            <a:avLst/>
          </a:prstGeom>
        </p:spPr>
      </p:pic>
      <p:pic>
        <p:nvPicPr>
          <p:cNvPr id="9" name="Рисунок 8" descr="strelk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7392820">
            <a:off x="2768148" y="1410835"/>
            <a:ext cx="2928934" cy="2928934"/>
          </a:xfrm>
          <a:prstGeom prst="rect">
            <a:avLst/>
          </a:prstGeom>
        </p:spPr>
      </p:pic>
      <p:pic>
        <p:nvPicPr>
          <p:cNvPr id="10" name="Рисунок 9" descr="ЭМБЛЕМ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1044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25605" name="Рисунок 4" descr="2023-03-11_23-11-47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500570"/>
            <a:ext cx="3357556" cy="199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25603" name="Рисунок 3" descr="2023-03-11_23-08-47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3357562"/>
            <a:ext cx="3492500" cy="325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5604" name="Содержимое 2"/>
          <p:cNvSpPr>
            <a:spLocks noGrp="1"/>
          </p:cNvSpPr>
          <p:nvPr>
            <p:ph idx="1"/>
          </p:nvPr>
        </p:nvSpPr>
        <p:spPr>
          <a:xfrm>
            <a:off x="714375" y="357188"/>
            <a:ext cx="6858000" cy="4525962"/>
          </a:xfrm>
        </p:spPr>
        <p:txBody>
          <a:bodyPr rtlCol="0">
            <a:normAutofit fontScale="925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Доступность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простота выполнения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надежность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минимальная стоимость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турникетного гемостаза, как составляющего организационной модели оказания медицинской помощи женщинам с  предлежанием плаценты, позволяет оптимизировать этап оперативного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родоразрешения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минимизировать последствия для жизни и репродуктивного здоровья женщины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ЭМБЛЕМ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1044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6148" name="Содержимое 2"/>
          <p:cNvSpPr>
            <a:spLocks noGrp="1"/>
          </p:cNvSpPr>
          <p:nvPr>
            <p:ph idx="1"/>
          </p:nvPr>
        </p:nvSpPr>
        <p:spPr>
          <a:xfrm>
            <a:off x="457200" y="2000250"/>
            <a:ext cx="8472488" cy="3929063"/>
          </a:xfrm>
        </p:spPr>
        <p:txBody>
          <a:bodyPr/>
          <a:lstStyle/>
          <a:p>
            <a:pPr eaLnBrk="1" hangingPunct="1"/>
            <a:r>
              <a:rPr lang="ru-RU" sz="2800" b="1" dirty="0" err="1" smtClean="0">
                <a:solidFill>
                  <a:srgbClr val="C00000"/>
                </a:solidFill>
              </a:rPr>
              <a:t>Предлежание</a:t>
            </a:r>
            <a:r>
              <a:rPr lang="ru-RU" sz="2800" b="1" dirty="0" smtClean="0">
                <a:solidFill>
                  <a:srgbClr val="C00000"/>
                </a:solidFill>
              </a:rPr>
              <a:t> плаценты</a:t>
            </a:r>
            <a:r>
              <a:rPr lang="ru-RU" sz="2800" dirty="0" smtClean="0"/>
              <a:t>, вращение плаценты, беременность в рубце </a:t>
            </a:r>
          </a:p>
          <a:p>
            <a:pPr eaLnBrk="1" hangingPunct="1"/>
            <a:r>
              <a:rPr lang="ru-RU" sz="2800" dirty="0" smtClean="0"/>
              <a:t>Преждевременная отслойка плаценты</a:t>
            </a:r>
          </a:p>
          <a:p>
            <a:pPr eaLnBrk="1" hangingPunct="1"/>
            <a:r>
              <a:rPr lang="ru-RU" sz="2800" dirty="0" err="1" smtClean="0"/>
              <a:t>Гипо</a:t>
            </a:r>
            <a:r>
              <a:rPr lang="ru-RU" sz="2800" dirty="0" smtClean="0"/>
              <a:t>- и атонические кровотечения</a:t>
            </a:r>
            <a:endParaRPr lang="en-US" sz="2800" dirty="0" smtClean="0"/>
          </a:p>
          <a:p>
            <a:pPr eaLnBrk="1" hangingPunct="1"/>
            <a:r>
              <a:rPr lang="ru-RU" sz="2800" b="1" dirty="0" smtClean="0">
                <a:solidFill>
                  <a:srgbClr val="C00000"/>
                </a:solidFill>
              </a:rPr>
              <a:t>Оперативное </a:t>
            </a:r>
            <a:r>
              <a:rPr lang="ru-RU" sz="2800" b="1" dirty="0" err="1" smtClean="0">
                <a:solidFill>
                  <a:srgbClr val="C00000"/>
                </a:solidFill>
              </a:rPr>
              <a:t>родоразрешение</a:t>
            </a:r>
            <a:r>
              <a:rPr lang="ru-RU" sz="2800" b="1" dirty="0" smtClean="0">
                <a:solidFill>
                  <a:srgbClr val="C00000"/>
                </a:solidFill>
              </a:rPr>
              <a:t>  </a:t>
            </a:r>
            <a:r>
              <a:rPr lang="ru-RU" sz="2800" dirty="0" smtClean="0"/>
              <a:t>(кесарево сечение)</a:t>
            </a:r>
          </a:p>
          <a:p>
            <a:pPr eaLnBrk="1" hangingPunct="1"/>
            <a:r>
              <a:rPr lang="ru-RU" sz="2800" dirty="0" smtClean="0"/>
              <a:t>Многоплодие, многоводие, крупный плод</a:t>
            </a:r>
          </a:p>
          <a:p>
            <a:pPr eaLnBrk="1" hangingPunct="1"/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</p:txBody>
      </p:sp>
      <p:sp>
        <p:nvSpPr>
          <p:cNvPr id="6149" name="Прямоугольник 3"/>
          <p:cNvSpPr>
            <a:spLocks noChangeArrowheads="1"/>
          </p:cNvSpPr>
          <p:nvPr/>
        </p:nvSpPr>
        <p:spPr bwMode="auto">
          <a:xfrm>
            <a:off x="428625" y="214313"/>
            <a:ext cx="70723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3200"/>
              <a:t>Факторы риска развития акушерского  кровотечения</a:t>
            </a:r>
            <a:endParaRPr lang="ru-RU" u="sng"/>
          </a:p>
        </p:txBody>
      </p:sp>
      <p:pic>
        <p:nvPicPr>
          <p:cNvPr id="6" name="Рисунок 5" descr="ЭМБЛЕМ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044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717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472487" cy="1143000"/>
          </a:xfrm>
        </p:spPr>
        <p:txBody>
          <a:bodyPr/>
          <a:lstStyle/>
          <a:p>
            <a:pPr algn="l" eaLnBrk="1" hangingPunct="1"/>
            <a:r>
              <a:rPr lang="ru-RU" sz="3200" smtClean="0">
                <a:latin typeface="Arial" charset="0"/>
                <a:cs typeface="Arial" charset="0"/>
              </a:rPr>
              <a:t>Пути снижения </a:t>
            </a:r>
            <a:br>
              <a:rPr lang="ru-RU" sz="3200" smtClean="0">
                <a:latin typeface="Arial" charset="0"/>
                <a:cs typeface="Arial" charset="0"/>
              </a:rPr>
            </a:br>
            <a:r>
              <a:rPr lang="ru-RU" sz="3200" smtClean="0">
                <a:latin typeface="Arial" charset="0"/>
                <a:cs typeface="Arial" charset="0"/>
              </a:rPr>
              <a:t>материнской смертности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28625" y="1643050"/>
            <a:ext cx="8501063" cy="47402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Использование контрацепции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Медикаментозные аборты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Антенатальное наблюдение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Роды в стационаре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err="1" smtClean="0"/>
              <a:t>Осмотерапия</a:t>
            </a:r>
            <a:r>
              <a:rPr lang="ru-RU" sz="2800" dirty="0" smtClean="0"/>
              <a:t>  </a:t>
            </a:r>
            <a:r>
              <a:rPr lang="ru-RU" sz="2800" dirty="0" err="1" smtClean="0"/>
              <a:t>преэклампсии</a:t>
            </a: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Органосохраняющие методы </a:t>
            </a:r>
            <a:r>
              <a:rPr lang="ru-RU" sz="2800" b="1" u="sng" dirty="0" smtClean="0">
                <a:solidFill>
                  <a:srgbClr val="C00000"/>
                </a:solidFill>
              </a:rPr>
              <a:t>лечения</a:t>
            </a:r>
            <a:r>
              <a:rPr lang="ru-RU" sz="2800" b="1" dirty="0" smtClean="0">
                <a:solidFill>
                  <a:srgbClr val="C00000"/>
                </a:solidFill>
              </a:rPr>
              <a:t> кровотечений – ИЛИ ПРЕДУПРЕЖДЕНИЕ??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Регионарная анестезия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Современные перинатальные технологии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143768" y="6357958"/>
            <a:ext cx="1685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 smtClean="0"/>
              <a:t>В.Е.Радзинский</a:t>
            </a:r>
            <a:endParaRPr lang="ru-RU" sz="1600" i="1" dirty="0"/>
          </a:p>
        </p:txBody>
      </p:sp>
      <p:pic>
        <p:nvPicPr>
          <p:cNvPr id="7" name="Рисунок 6" descr="ЭМБЛЕМ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1044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29491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42844" y="130175"/>
            <a:ext cx="7705756" cy="869950"/>
          </a:xfr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alt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Частота заболеваний, осложнивших течение родов и послеродового периода на 1000 родов (ф. 32)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69756" name="Group 92"/>
          <p:cNvGraphicFramePr>
            <a:graphicFrameLocks noGrp="1"/>
          </p:cNvGraphicFramePr>
          <p:nvPr/>
        </p:nvGraphicFramePr>
        <p:xfrm>
          <a:off x="571500" y="1100138"/>
          <a:ext cx="8286781" cy="1971672"/>
        </p:xfrm>
        <a:graphic>
          <a:graphicData uri="http://schemas.openxmlformats.org/drawingml/2006/table">
            <a:tbl>
              <a:tblPr/>
              <a:tblGrid>
                <a:gridCol w="3226299">
                  <a:extLst>
                    <a:ext uri="{9D8B030D-6E8A-4147-A177-3AD203B41FA5}"/>
                  </a:extLst>
                </a:gridCol>
                <a:gridCol w="1022014">
                  <a:extLst>
                    <a:ext uri="{9D8B030D-6E8A-4147-A177-3AD203B41FA5}"/>
                  </a:extLst>
                </a:gridCol>
                <a:gridCol w="934327">
                  <a:extLst>
                    <a:ext uri="{9D8B030D-6E8A-4147-A177-3AD203B41FA5}"/>
                  </a:extLst>
                </a:gridCol>
                <a:gridCol w="934327"/>
                <a:gridCol w="1026805">
                  <a:extLst>
                    <a:ext uri="{9D8B030D-6E8A-4147-A177-3AD203B41FA5}"/>
                  </a:extLst>
                </a:gridCol>
                <a:gridCol w="1143009">
                  <a:extLst>
                    <a:ext uri="{9D8B030D-6E8A-4147-A177-3AD203B41FA5}"/>
                  </a:extLst>
                </a:gridCol>
              </a:tblGrid>
              <a:tr h="10263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Заболевания </a:t>
                      </a:r>
                    </a:p>
                  </a:txBody>
                  <a:tcPr marT="45683" marB="4568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</a:t>
                      </a:r>
                      <a:r>
                        <a:rPr lang="ru-RU" dirty="0" smtClean="0"/>
                        <a:t>2022</a:t>
                      </a:r>
                      <a:endParaRPr lang="ru-RU" dirty="0"/>
                    </a:p>
                  </a:txBody>
                  <a:tcPr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2023</a:t>
                      </a:r>
                      <a:endParaRPr lang="ru-RU" dirty="0"/>
                    </a:p>
                  </a:txBody>
                  <a:tcPr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ПФО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РФ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9453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Кровотечение в послед. и </a:t>
                      </a:r>
                      <a:r>
                        <a:rPr kumimoji="0" lang="ru-RU" alt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послерод</a:t>
                      </a: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периоде</a:t>
                      </a:r>
                    </a:p>
                  </a:txBody>
                  <a:tcPr marT="45689" marB="456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8,84</a:t>
                      </a:r>
                    </a:p>
                  </a:txBody>
                  <a:tcPr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6,8</a:t>
                      </a:r>
                    </a:p>
                  </a:txBody>
                  <a:tcPr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5,7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11,8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11,6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00034" y="3857628"/>
          <a:ext cx="8286808" cy="2752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Рисунок 7" descr="ЭМБЛЕМ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044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75" y="-1"/>
          <a:ext cx="8858281" cy="671514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221193"/>
                <a:gridCol w="2781939"/>
                <a:gridCol w="2855149"/>
              </a:tblGrid>
              <a:tr h="1215091">
                <a:tc>
                  <a:txBody>
                    <a:bodyPr/>
                    <a:lstStyle/>
                    <a:p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Основная группа              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беременных 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 предлежанием плаценты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r>
                        <a:rPr lang="ru-RU" sz="16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турникет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Группа сравнения             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беременные 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 предлежанием 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плаценты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101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Возраст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33,6 г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34 г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56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Срок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гестации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на момент операции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33,8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недель</a:t>
                      </a:r>
                    </a:p>
                    <a:p>
                      <a:pPr algn="ctr"/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(26;37)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34,8 недель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(31;38 )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56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Число предшествующих беременностей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2,5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(13/17)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2,8  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(27/34)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56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Паритет 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0,6    </a:t>
                      </a:r>
                    </a:p>
                    <a:p>
                      <a:pPr algn="ctr"/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56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Рубец на матке 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35%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(6/17)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32% 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(11 /34)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56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Патологическая </a:t>
                      </a: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кровопотеря (более 1 000 мл)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(12%)</a:t>
                      </a:r>
                    </a:p>
                    <a:p>
                      <a:pPr algn="ctr"/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(50%)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638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Средняя кровопотеря 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780</a:t>
                      </a:r>
                      <a:r>
                        <a:rPr lang="ru-RU" sz="1800" b="1" baseline="0" dirty="0" smtClean="0">
                          <a:latin typeface="Arial" pitchFamily="34" charset="0"/>
                          <a:cs typeface="Arial" pitchFamily="34" charset="0"/>
                        </a:rPr>
                        <a:t> мл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(600;1100)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1490</a:t>
                      </a:r>
                      <a:r>
                        <a:rPr lang="ru-RU" sz="1800" b="1" baseline="0" dirty="0" smtClean="0">
                          <a:latin typeface="Arial" pitchFamily="34" charset="0"/>
                          <a:cs typeface="Arial" pitchFamily="34" charset="0"/>
                        </a:rPr>
                        <a:t> мл</a:t>
                      </a:r>
                    </a:p>
                    <a:p>
                      <a:pPr algn="ctr"/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(700;4000)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101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Трансфузия</a:t>
                      </a: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СЗП 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(6%)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(56%)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026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Трансфузия </a:t>
                      </a:r>
                      <a:r>
                        <a:rPr lang="ru-RU" sz="1600" b="1" dirty="0" err="1" smtClean="0">
                          <a:latin typeface="Arial" pitchFamily="34" charset="0"/>
                          <a:cs typeface="Arial" pitchFamily="34" charset="0"/>
                        </a:rPr>
                        <a:t>Эр-массы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(6%)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9 (27%)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56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Продолжительность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госпитализации после  КС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5 к.д.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7,1 к.д.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ЭМБЛЕМ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8" name="Рисунок 4" descr="2023-03-11_23-11-47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786322"/>
            <a:ext cx="3128197" cy="185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024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 eaLnBrk="1" hangingPunct="1"/>
            <a:r>
              <a:rPr lang="ru-RU" sz="3200" smtClean="0">
                <a:latin typeface="Arial" charset="0"/>
                <a:cs typeface="Arial" charset="0"/>
              </a:rPr>
              <a:t>Методология</a:t>
            </a:r>
            <a:r>
              <a:rPr lang="ru-RU" smtClean="0"/>
              <a:t>  </a:t>
            </a:r>
          </a:p>
        </p:txBody>
      </p:sp>
      <p:sp>
        <p:nvSpPr>
          <p:cNvPr id="10246" name="Содержимое 2"/>
          <p:cNvSpPr>
            <a:spLocks noGrp="1"/>
          </p:cNvSpPr>
          <p:nvPr>
            <p:ph idx="1"/>
          </p:nvPr>
        </p:nvSpPr>
        <p:spPr>
          <a:xfrm>
            <a:off x="285750" y="1143000"/>
            <a:ext cx="8401050" cy="5286375"/>
          </a:xfrm>
        </p:spPr>
        <p:txBody>
          <a:bodyPr/>
          <a:lstStyle/>
          <a:p>
            <a:pPr eaLnBrk="1" hangingPunct="1"/>
            <a:r>
              <a:rPr lang="ru-RU" sz="2000" smtClean="0"/>
              <a:t>Разрез на матке в нижнем сегменте (УЗИ навигация края плаценты)</a:t>
            </a:r>
          </a:p>
          <a:p>
            <a:pPr eaLnBrk="1" hangingPunct="1"/>
            <a:r>
              <a:rPr lang="ru-RU" sz="2000" smtClean="0"/>
              <a:t>Извлечение ребенка</a:t>
            </a:r>
          </a:p>
          <a:p>
            <a:pPr eaLnBrk="1" hangingPunct="1"/>
            <a:r>
              <a:rPr lang="ru-RU" sz="2000" smtClean="0"/>
              <a:t>Экстериоризация матки без отделения плаценты</a:t>
            </a:r>
          </a:p>
          <a:p>
            <a:pPr eaLnBrk="1" hangingPunct="1"/>
            <a:r>
              <a:rPr lang="ru-RU" sz="2000" smtClean="0"/>
              <a:t>Наложение турникета (катетер Фолея №16) на область внутреннего</a:t>
            </a:r>
          </a:p>
          <a:p>
            <a:pPr eaLnBrk="1" hangingPunct="1">
              <a:buFont typeface="Arial" charset="0"/>
              <a:buNone/>
            </a:pPr>
            <a:r>
              <a:rPr lang="ru-RU" sz="2000" smtClean="0"/>
              <a:t>      зева (зафиксировать время)</a:t>
            </a:r>
          </a:p>
          <a:p>
            <a:pPr eaLnBrk="1" hangingPunct="1"/>
            <a:r>
              <a:rPr lang="ru-RU" sz="2000" smtClean="0"/>
              <a:t>Отделение плаценты, оболочек, санация полости</a:t>
            </a:r>
          </a:p>
          <a:p>
            <a:pPr eaLnBrk="1" hangingPunct="1"/>
            <a:r>
              <a:rPr lang="ru-RU" sz="2000" smtClean="0"/>
              <a:t>Ушивание матки двухрядным непрерывным швом  ПГА (мышечно-мышечный, серозно-мышечный) </a:t>
            </a:r>
          </a:p>
          <a:p>
            <a:pPr eaLnBrk="1" hangingPunct="1"/>
            <a:r>
              <a:rPr lang="ru-RU" sz="2000" smtClean="0"/>
              <a:t>Снятие турникета, контроль хирургического гемостаза области шва</a:t>
            </a:r>
          </a:p>
          <a:p>
            <a:pPr eaLnBrk="1" hangingPunct="1"/>
            <a:r>
              <a:rPr lang="ru-RU" sz="2000" smtClean="0"/>
              <a:t>Введение сокращающего матку препарата (окситоцин, карбетоцин)</a:t>
            </a:r>
          </a:p>
          <a:p>
            <a:pPr eaLnBrk="1" hangingPunct="1"/>
            <a:r>
              <a:rPr lang="ru-RU" sz="2000" smtClean="0"/>
              <a:t>Контроль за сократительной способностью матки</a:t>
            </a:r>
          </a:p>
          <a:p>
            <a:pPr eaLnBrk="1" hangingPunct="1"/>
            <a:r>
              <a:rPr lang="ru-RU" sz="2000" smtClean="0"/>
              <a:t>Осмотр </a:t>
            </a:r>
            <a:r>
              <a:rPr lang="en-US" sz="2000" smtClean="0"/>
              <a:t>PV – </a:t>
            </a:r>
            <a:r>
              <a:rPr lang="ru-RU" sz="2000" smtClean="0"/>
              <a:t>контроль кровопотери!!!</a:t>
            </a:r>
          </a:p>
          <a:p>
            <a:pPr eaLnBrk="1" hangingPunct="1"/>
            <a:r>
              <a:rPr lang="ru-RU" sz="2000" smtClean="0"/>
              <a:t>Гемостаз достигнут –</a:t>
            </a:r>
            <a:r>
              <a:rPr lang="en-US" sz="2000" smtClean="0"/>
              <a:t>&gt;</a:t>
            </a:r>
            <a:r>
              <a:rPr lang="ru-RU" sz="2000" smtClean="0"/>
              <a:t> послойное ушивание </a:t>
            </a:r>
          </a:p>
          <a:p>
            <a:pPr eaLnBrk="1" hangingPunct="1">
              <a:buFont typeface="Arial" charset="0"/>
              <a:buNone/>
            </a:pPr>
            <a:r>
              <a:rPr lang="ru-RU" sz="2000" smtClean="0"/>
              <a:t>      передней брюшной стенки</a:t>
            </a:r>
          </a:p>
          <a:p>
            <a:pPr eaLnBrk="1" hangingPunct="1"/>
            <a:endParaRPr lang="ru-RU" sz="2400" smtClean="0"/>
          </a:p>
          <a:p>
            <a:pPr eaLnBrk="1" hangingPunct="1"/>
            <a:endParaRPr lang="ru-RU" sz="2400" smtClean="0"/>
          </a:p>
          <a:p>
            <a:pPr eaLnBrk="1" hangingPunct="1"/>
            <a:endParaRPr lang="ru-RU" sz="2400" smtClean="0"/>
          </a:p>
          <a:p>
            <a:pPr eaLnBrk="1" hangingPunct="1"/>
            <a:endParaRPr lang="ru-RU" sz="2400" smtClean="0"/>
          </a:p>
          <a:p>
            <a:pPr eaLnBrk="1" hangingPunct="1"/>
            <a:endParaRPr lang="ru-RU" smtClean="0"/>
          </a:p>
        </p:txBody>
      </p:sp>
      <p:pic>
        <p:nvPicPr>
          <p:cNvPr id="7" name="Рисунок 6" descr="ЭМБЛЕМ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044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" name="Содержимое 3" descr="2023-09-14_22-35-15.pn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4313" y="214313"/>
            <a:ext cx="3951287" cy="298291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2023-09-14_22-37-1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3" y="214313"/>
            <a:ext cx="4502150" cy="29829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2023-09-14_22-39-4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3429000"/>
            <a:ext cx="4603750" cy="31686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Содержимое 3" descr="IMG_604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000750" y="3357563"/>
            <a:ext cx="2643188" cy="330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272" name="TextBox 8"/>
          <p:cNvSpPr txBox="1">
            <a:spLocks noChangeArrowheads="1"/>
          </p:cNvSpPr>
          <p:nvPr/>
        </p:nvSpPr>
        <p:spPr bwMode="auto">
          <a:xfrm>
            <a:off x="357188" y="357188"/>
            <a:ext cx="38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273" name="TextBox 9"/>
          <p:cNvSpPr txBox="1">
            <a:spLocks noChangeArrowheads="1"/>
          </p:cNvSpPr>
          <p:nvPr/>
        </p:nvSpPr>
        <p:spPr bwMode="auto">
          <a:xfrm>
            <a:off x="4643438" y="285750"/>
            <a:ext cx="38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274" name="TextBox 10"/>
          <p:cNvSpPr txBox="1">
            <a:spLocks noChangeArrowheads="1"/>
          </p:cNvSpPr>
          <p:nvPr/>
        </p:nvSpPr>
        <p:spPr bwMode="auto">
          <a:xfrm>
            <a:off x="857250" y="3571875"/>
            <a:ext cx="385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275" name="TextBox 11"/>
          <p:cNvSpPr txBox="1">
            <a:spLocks noChangeArrowheads="1"/>
          </p:cNvSpPr>
          <p:nvPr/>
        </p:nvSpPr>
        <p:spPr bwMode="auto">
          <a:xfrm>
            <a:off x="6143625" y="3500438"/>
            <a:ext cx="385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IMG_604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5" y="3500438"/>
            <a:ext cx="2928938" cy="31797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29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" name="Рисунок 4" descr="IMG_604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13" y="142875"/>
            <a:ext cx="3429000" cy="3186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IMG_604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125" y="214313"/>
            <a:ext cx="3214688" cy="31654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IMG_604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750" y="3500438"/>
            <a:ext cx="2928938" cy="31543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298" name="TextBox 15"/>
          <p:cNvSpPr txBox="1">
            <a:spLocks noChangeArrowheads="1"/>
          </p:cNvSpPr>
          <p:nvPr/>
        </p:nvSpPr>
        <p:spPr bwMode="auto">
          <a:xfrm>
            <a:off x="357188" y="357188"/>
            <a:ext cx="38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2299" name="TextBox 16"/>
          <p:cNvSpPr txBox="1">
            <a:spLocks noChangeArrowheads="1"/>
          </p:cNvSpPr>
          <p:nvPr/>
        </p:nvSpPr>
        <p:spPr bwMode="auto">
          <a:xfrm>
            <a:off x="5643563" y="428625"/>
            <a:ext cx="38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2300" name="TextBox 17"/>
          <p:cNvSpPr txBox="1">
            <a:spLocks noChangeArrowheads="1"/>
          </p:cNvSpPr>
          <p:nvPr/>
        </p:nvSpPr>
        <p:spPr bwMode="auto">
          <a:xfrm>
            <a:off x="1643063" y="3714750"/>
            <a:ext cx="38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2301" name="TextBox 18"/>
          <p:cNvSpPr txBox="1">
            <a:spLocks noChangeArrowheads="1"/>
          </p:cNvSpPr>
          <p:nvPr/>
        </p:nvSpPr>
        <p:spPr bwMode="auto">
          <a:xfrm>
            <a:off x="4929188" y="3643313"/>
            <a:ext cx="38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14" name="Содержимое 13" descr="ЭМБЛЕМА.png"/>
          <p:cNvPicPr>
            <a:picLocks noGrp="1" noChangeAspect="1"/>
          </p:cNvPicPr>
          <p:nvPr>
            <p:ph idx="1"/>
          </p:nvPr>
        </p:nvPicPr>
        <p:blipFill>
          <a:blip r:embed="rId8" cstate="print"/>
          <a:stretch>
            <a:fillRect/>
          </a:stretch>
        </p:blipFill>
        <p:spPr>
          <a:xfrm>
            <a:off x="3857620" y="928669"/>
            <a:ext cx="1512826" cy="1489355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17410" name="Рисунок 3" descr="турникет рисунок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28736"/>
            <a:ext cx="5857872" cy="4017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softEdge rad="317500"/>
          </a:effectLst>
        </p:spPr>
      </p:pic>
      <p:sp>
        <p:nvSpPr>
          <p:cNvPr id="13317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229600" cy="1214437"/>
          </a:xfrm>
        </p:spPr>
        <p:txBody>
          <a:bodyPr/>
          <a:lstStyle/>
          <a:p>
            <a:pPr algn="l" eaLnBrk="1" hangingPunct="1"/>
            <a:r>
              <a:rPr lang="ru-RU" sz="2400" b="1" dirty="0" smtClean="0"/>
              <a:t>Наложение дистального турникетного </a:t>
            </a:r>
            <a:r>
              <a:rPr lang="ru-RU" sz="2400" b="1" dirty="0" smtClean="0"/>
              <a:t>гемостаза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 smtClean="0"/>
              <a:t>с целью снижения </a:t>
            </a:r>
            <a:r>
              <a:rPr lang="ru-RU" sz="2400" b="1" dirty="0" err="1" smtClean="0"/>
              <a:t>интраоперационной</a:t>
            </a:r>
            <a:r>
              <a:rPr lang="ru-RU" sz="2400" b="1" dirty="0" smtClean="0"/>
              <a:t> кровопотери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при </a:t>
            </a:r>
            <a:r>
              <a:rPr lang="ru-RU" sz="2400" b="1" dirty="0" err="1" smtClean="0"/>
              <a:t>предлежании</a:t>
            </a:r>
            <a:r>
              <a:rPr lang="ru-RU" sz="2400" b="1" dirty="0" smtClean="0"/>
              <a:t> плаценты</a:t>
            </a:r>
          </a:p>
        </p:txBody>
      </p:sp>
      <p:pic>
        <p:nvPicPr>
          <p:cNvPr id="18436" name="Содержимое 3" descr="ослабление турникета.jp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500694" y="1357298"/>
            <a:ext cx="3000396" cy="4000528"/>
          </a:xfrm>
          <a:effectLst>
            <a:softEdge rad="127000"/>
          </a:effectLst>
        </p:spPr>
      </p:pic>
      <p:sp>
        <p:nvSpPr>
          <p:cNvPr id="13319" name="Прямоугольник 4"/>
          <p:cNvSpPr>
            <a:spLocks noChangeArrowheads="1"/>
          </p:cNvSpPr>
          <p:nvPr/>
        </p:nvSpPr>
        <p:spPr bwMode="auto">
          <a:xfrm>
            <a:off x="285750" y="5357813"/>
            <a:ext cx="47863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000" b="1" dirty="0"/>
              <a:t> Скорость и простота </a:t>
            </a:r>
            <a:r>
              <a:rPr lang="ru-RU" sz="2000" dirty="0"/>
              <a:t>исполнения 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Не требует специальной подготовки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Финансовые затраты – цена   </a:t>
            </a:r>
          </a:p>
          <a:p>
            <a:r>
              <a:rPr lang="ru-RU" sz="2000" dirty="0"/>
              <a:t>  катетера </a:t>
            </a:r>
            <a:r>
              <a:rPr lang="ru-RU" sz="2000" dirty="0" err="1"/>
              <a:t>Фолея</a:t>
            </a:r>
            <a:endParaRPr lang="ru-RU" sz="2000" dirty="0"/>
          </a:p>
        </p:txBody>
      </p:sp>
      <p:pic>
        <p:nvPicPr>
          <p:cNvPr id="9" name="Рисунок 8" descr="ЭМБЛЕМ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10440" y="0"/>
            <a:ext cx="1233560" cy="1214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4" descr="2023-03-11_23-11-47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628" y="4786322"/>
            <a:ext cx="3128197" cy="185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27229</TotalTime>
  <Words>530</Words>
  <PresentationFormat>Экран (4:3)</PresentationFormat>
  <Paragraphs>153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Применение дистального турникетного гемостаза катетером Фолея</vt:lpstr>
      <vt:lpstr>Слайд 2</vt:lpstr>
      <vt:lpstr>Пути снижения  материнской смертности</vt:lpstr>
      <vt:lpstr>Частота заболеваний, осложнивших течение родов и послеродового периода на 1000 родов (ф. 32)</vt:lpstr>
      <vt:lpstr>Слайд 5</vt:lpstr>
      <vt:lpstr>Методология  </vt:lpstr>
      <vt:lpstr>Слайд 7</vt:lpstr>
      <vt:lpstr>Слайд 8</vt:lpstr>
      <vt:lpstr>Наложение дистального турникетного гемостаза  с целью снижения интраоперационной кровопотери  при предлежании плаценты</vt:lpstr>
      <vt:lpstr>Слайд 10</vt:lpstr>
      <vt:lpstr>Частота кровотечения (&gt;1000 мл) при КС и связанных с ней гистерэктомий, абс.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Хирургический гемостаз  при акушерских кровотечениях</dc:title>
  <dc:creator>Елена</dc:creator>
  <cp:lastModifiedBy>ppc-zam</cp:lastModifiedBy>
  <cp:revision>432</cp:revision>
  <dcterms:created xsi:type="dcterms:W3CDTF">2023-02-25T17:06:38Z</dcterms:created>
  <dcterms:modified xsi:type="dcterms:W3CDTF">2024-07-16T11:50:00Z</dcterms:modified>
</cp:coreProperties>
</file>