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12" r:id="rId5"/>
    <p:sldId id="317" r:id="rId6"/>
    <p:sldId id="307" r:id="rId7"/>
    <p:sldId id="309" r:id="rId8"/>
    <p:sldId id="310" r:id="rId9"/>
    <p:sldId id="308" r:id="rId10"/>
    <p:sldId id="263" r:id="rId11"/>
    <p:sldId id="311" r:id="rId12"/>
    <p:sldId id="304" r:id="rId13"/>
    <p:sldId id="278" r:id="rId14"/>
    <p:sldId id="318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3F504A-7B8E-4FA9-A15D-8EBFAD8B1624}" v="1070" dt="2025-04-12T16:10:48.631"/>
  </p1510:revLst>
</p1510:revInfo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94" autoAdjust="0"/>
    <p:restoredTop sz="95405" autoAdjust="0"/>
  </p:normalViewPr>
  <p:slideViewPr>
    <p:cSldViewPr snapToGrid="0">
      <p:cViewPr varScale="1">
        <p:scale>
          <a:sx n="102" d="100"/>
          <a:sy n="102" d="100"/>
        </p:scale>
        <p:origin x="714" y="96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82" d="100"/>
          <a:sy n="82" d="100"/>
        </p:scale>
        <p:origin x="394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78B93FC-204E-4938-89A2-5556AF39A377}" type="datetime1">
              <a:rPr lang="ru-RU" smtClean="0"/>
              <a:t>12.04.2025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49E357A0-8177-46BC-BFCE-19D99E3453C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r>
              <a:rPr lang="ru-RU" dirty="0"/>
              <a:t>13.03.2024</a:t>
            </a: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7C366290-4595-5745-A50F-D5EC13BAC60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72499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26281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73721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08133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0893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C366290-4595-5745-A50F-D5EC13BAC604}" type="slidenum">
              <a:rPr lang="ru-RU" noProof="0" smtClean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74091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rtlCol="0" anchor="ctr"/>
          <a:lstStyle>
            <a:lvl1pPr algn="ctr">
              <a:defRPr lang="ru-RU" sz="480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Повестка дня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" name="Полилиния: Форма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rtlCol="0" anchor="ctr" anchorCtr="0"/>
          <a:lstStyle>
            <a:lvl1pPr algn="l">
              <a:defRPr lang="ru-RU" sz="32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 rtlCol="0"/>
          <a:lstStyle>
            <a:lvl1pPr marL="0" indent="0" algn="r">
              <a:buNone/>
              <a:defRPr lang="ru-RU" sz="2400" cap="all" baseline="0"/>
            </a:lvl1pPr>
            <a:lvl2pPr marL="457200" indent="0" algn="r">
              <a:buNone/>
              <a:defRPr lang="ru-RU" sz="1800">
                <a:latin typeface="Times New Roman" panose="02020603050405020304" pitchFamily="18" charset="0"/>
                <a:cs typeface="+mj-cs"/>
              </a:defRPr>
            </a:lvl2pPr>
            <a:lvl3pPr marL="914400" indent="0" algn="r">
              <a:buNone/>
              <a:defRPr lang="ru-RU"/>
            </a:lvl3pPr>
            <a:lvl4pPr marL="1371600" indent="0" algn="r">
              <a:buNone/>
              <a:defRPr lang="ru-RU"/>
            </a:lvl4pPr>
            <a:lvl5pPr marL="1828800" indent="0" algn="r">
              <a:buNone/>
              <a:defRPr lang="ru-RU"/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исунок с подписью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rtlCol="0" anchor="ctr"/>
          <a:lstStyle>
            <a:lvl1pPr>
              <a:lnSpc>
                <a:spcPct val="75000"/>
              </a:lnSpc>
              <a:defRPr lang="ru-RU" sz="480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rtlCol="0" anchor="t">
            <a:noAutofit/>
          </a:bodyPr>
          <a:lstStyle>
            <a:lvl1pPr marL="0" indent="0" algn="r">
              <a:buNone/>
              <a:defRPr lang="ru-RU" sz="1800"/>
            </a:lvl1pPr>
            <a:lvl2pPr marL="457200" indent="0">
              <a:buNone/>
              <a:defRPr lang="ru-RU" sz="2800"/>
            </a:lvl2pPr>
            <a:lvl3pPr marL="914400" indent="0">
              <a:buNone/>
              <a:defRPr lang="ru-RU" sz="2400"/>
            </a:lvl3pPr>
            <a:lvl4pPr marL="1371600" indent="0">
              <a:buNone/>
              <a:defRPr lang="ru-RU" sz="2000"/>
            </a:lvl4pPr>
            <a:lvl5pPr marL="1828800" indent="0">
              <a:buNone/>
              <a:defRPr lang="ru-RU" sz="2000"/>
            </a:lvl5pPr>
            <a:lvl6pPr marL="2286000" indent="0">
              <a:buNone/>
              <a:defRPr lang="ru-RU" sz="2000"/>
            </a:lvl6pPr>
            <a:lvl7pPr marL="2743200" indent="0">
              <a:buNone/>
              <a:defRPr lang="ru-RU" sz="2000"/>
            </a:lvl7pPr>
            <a:lvl8pPr marL="3200400" indent="0">
              <a:buNone/>
              <a:defRPr lang="ru-RU" sz="2000"/>
            </a:lvl8pPr>
            <a:lvl9pPr marL="3657600" indent="0">
              <a:buNone/>
              <a:defRPr lang="ru-RU" sz="2000"/>
            </a:lvl9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rtlCol="0" anchor="b"/>
          <a:lstStyle>
            <a:lvl1pPr>
              <a:lnSpc>
                <a:spcPct val="75000"/>
              </a:lnSpc>
              <a:defRPr lang="ru-RU" sz="48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 rtlCol="0">
            <a:noAutofit/>
          </a:bodyPr>
          <a:lstStyle>
            <a:lvl1pPr marL="0" indent="0">
              <a:buNone/>
              <a:defRPr lang="ru-RU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 rtlCol="0">
            <a:noAutofit/>
          </a:bodyPr>
          <a:lstStyle>
            <a:lvl1pPr marL="0" indent="0">
              <a:buFont typeface="Courier New" panose="02070309020205020404" pitchFamily="49" charset="0"/>
              <a:buNone/>
              <a:defRPr lang="ru-RU" sz="2400" b="0" cap="all" baseline="0"/>
            </a:lvl1pPr>
            <a:lvl2pPr>
              <a:defRPr lang="ru-RU" sz="2400"/>
            </a:lvl2pPr>
            <a:lvl3pPr>
              <a:defRPr lang="ru-RU" sz="2400"/>
            </a:lvl3pPr>
            <a:lvl4pPr>
              <a:defRPr lang="ru-RU" sz="2400"/>
            </a:lvl4pPr>
            <a:lvl5pPr>
              <a:defRPr lang="ru-RU" sz="24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rtlCol="0" anchor="b" anchorCtr="0"/>
          <a:lstStyle>
            <a:lvl1pPr>
              <a:defRPr lang="ru-RU" sz="320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олилиния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 rtlCol="0">
            <a:normAutofit/>
          </a:bodyPr>
          <a:lstStyle>
            <a:lvl1pPr>
              <a:defRPr lang="ru-RU" sz="2000"/>
            </a:lvl1pPr>
            <a:lvl2pPr>
              <a:defRPr lang="ru-RU" sz="1800"/>
            </a:lvl2pPr>
            <a:lvl3pPr>
              <a:defRPr lang="ru-RU" sz="1600"/>
            </a:lvl3pPr>
            <a:lvl4pPr>
              <a:defRPr lang="ru-RU" sz="1400"/>
            </a:lvl4pPr>
            <a:lvl5pPr>
              <a:defRPr lang="ru-RU" sz="14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Цитат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олилиния: фигура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rtlCol="0" anchor="b" anchorCtr="0"/>
          <a:lstStyle>
            <a:lvl1pPr algn="ctr">
              <a:defRPr lang="ru-RU" sz="4800" cap="none" baseline="0">
                <a:latin typeface="Times New Roman" panose="02020603050405020304" pitchFamily="18" charset="0"/>
                <a:cs typeface="+mj-cs"/>
              </a:defRPr>
            </a:lvl1pPr>
          </a:lstStyle>
          <a:p>
            <a:pPr rtl="0"/>
            <a:r>
              <a:rPr lang="ru-RU" dirty="0"/>
              <a:t>щелкните, чтобы добавить заголовок</a:t>
            </a:r>
          </a:p>
        </p:txBody>
      </p:sp>
      <p:sp>
        <p:nvSpPr>
          <p:cNvPr id="32" name="Текст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2400" cap="all" baseline="0"/>
            </a:lvl1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ru-RU" sz="320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2" name="Объект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 rtlCol="0">
            <a:normAutofit/>
          </a:bodyPr>
          <a:lstStyle>
            <a:lvl1pPr marL="0" indent="0">
              <a:buNone/>
              <a:defRPr lang="ru-RU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Объект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 rtlCol="0">
            <a:normAutofit/>
          </a:bodyPr>
          <a:lstStyle>
            <a:lvl1pPr marL="0" indent="0">
              <a:buNone/>
              <a:defRPr lang="ru-RU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элемента содержимого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/>
          <a:lstStyle>
            <a:lvl1pPr>
              <a:defRPr lang="ru-RU" sz="320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Объект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 rtlCol="0">
            <a:normAutofit/>
          </a:bodyPr>
          <a:lstStyle>
            <a:lvl1pPr marL="228600" indent="-228600">
              <a:buFont typeface="+mj-lt"/>
              <a:buAutoNum type="arabicPeriod"/>
              <a:defRPr lang="ru-RU"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lang="ru-RU"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lang="ru-RU"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lang="ru-RU"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6" name="Объект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 rtlCol="0">
            <a:normAutofit/>
          </a:bodyPr>
          <a:lstStyle>
            <a:lvl1pPr marL="0" indent="0">
              <a:buNone/>
              <a:defRPr lang="ru-RU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одержимое заголовка и рисун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rtlCol="0" anchor="b" anchorCtr="0"/>
          <a:lstStyle>
            <a:lvl1pPr>
              <a:defRPr lang="ru-RU" sz="3200"/>
            </a:lvl1pPr>
          </a:lstStyle>
          <a:p>
            <a:pPr rtl="0"/>
            <a:endParaRPr lang="ru-RU" dirty="0"/>
          </a:p>
        </p:txBody>
      </p:sp>
      <p:sp>
        <p:nvSpPr>
          <p:cNvPr id="3" name="Объект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 rtlCol="0">
            <a:normAutofit/>
          </a:bodyPr>
          <a:lstStyle>
            <a:lvl1pPr marL="0" indent="0">
              <a:buNone/>
              <a:defRPr lang="ru-RU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 rtlCol="0">
            <a:normAutofit/>
          </a:bodyPr>
          <a:lstStyle>
            <a:lvl1pPr marL="0" indent="0" algn="r">
              <a:buNone/>
              <a:defRPr lang="ru-RU" sz="2000"/>
            </a:lvl1pPr>
          </a:lstStyle>
          <a:p>
            <a:pPr rtl="0"/>
            <a:r>
              <a:rPr lang="ru-RU"/>
              <a:t>Щелкните значок, чтобы добавить фото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два элемента содержимого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: фигура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олилиния: Фигура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ru-RU" sz="3200"/>
            </a:lvl1pPr>
          </a:lstStyle>
          <a:p>
            <a:pPr rtl="0"/>
            <a:endParaRPr lang="ru-RU" dirty="0"/>
          </a:p>
        </p:txBody>
      </p:sp>
      <p:sp>
        <p:nvSpPr>
          <p:cNvPr id="3" name="Объект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 rtlCol="0">
            <a:normAutofit/>
          </a:bodyPr>
          <a:lstStyle>
            <a:lvl1pPr marL="0" indent="0">
              <a:buNone/>
              <a:defRPr lang="ru-RU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Объект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 rtlCol="0"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lang="ru-RU"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ва элемента содержимого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ru-RU" sz="320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6" name="Объект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 rtlCol="0"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lang="ru-RU"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" name="Объект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 rtlCol="0">
            <a:normAutofit/>
          </a:bodyPr>
          <a:lstStyle>
            <a:lvl1pPr marL="0" indent="0">
              <a:buNone/>
              <a:defRPr lang="ru-RU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ru-RU" sz="320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7" name="Местозаполнитель таблицы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рытие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rtlCol="0" anchor="ctr"/>
          <a:lstStyle>
            <a:lvl1pPr algn="l">
              <a:defRPr lang="ru-RU" sz="4800"/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3" name="Объект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rtlCol="0"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lang="ru-RU"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lang="ru-RU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ru-RU" sz="20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" name="Полилиния: фигура 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400">
                <a:solidFill>
                  <a:schemeClr val="tx1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400">
                <a:solidFill>
                  <a:schemeClr val="tx1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4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/>
              </a:defRPr>
            </a:lvl1pPr>
          </a:lstStyle>
          <a:p>
            <a:fld id="{58FB4751-880F-D840-AAA9-3A15815CC996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60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siyanie_journa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t.me/mindnbodydeto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siyanie_journal" TargetMode="External"/><Relationship Id="rId2" Type="http://schemas.openxmlformats.org/officeDocument/2006/relationships/hyperlink" Target="https://t.me/artbalancemom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95044F7-BD97-2FDE-4E33-A565BCF0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6175413" cy="914400"/>
          </a:xfrm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ru-RU"/>
            </a:defPPr>
          </a:lstStyle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Всероссийский конкурсный отбор проектов «Женщины за здоровое общество»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597F60-88E2-C430-D52B-6604405AD55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131787"/>
            <a:ext cx="5650992" cy="547569"/>
          </a:xfr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r>
              <a:rPr lang="ru-RU" sz="32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Сияние женщины </a:t>
            </a:r>
            <a:br>
              <a:rPr lang="ru-RU" sz="3200" dirty="0">
                <a:latin typeface="Gill Sans Nova Light"/>
                <a:ea typeface="Roboto"/>
                <a:cs typeface="Roboto"/>
              </a:rPr>
            </a:br>
            <a:endParaRPr lang="ru-RU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</p:txBody>
      </p:sp>
      <p:pic>
        <p:nvPicPr>
          <p:cNvPr id="15" name="Рисунок 14" descr="Изображение выглядит как человек, улыбка, одежда, Человеческое лицо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48869757-F643-C013-26AA-3DDE950800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68" b="2368"/>
          <a:stretch/>
        </p:blipFill>
        <p:spPr>
          <a:xfrm>
            <a:off x="7623125" y="-20757"/>
            <a:ext cx="4589511" cy="655502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DADD7F-84D1-E492-D3D9-E8471919EA1C}"/>
              </a:ext>
            </a:extLst>
          </p:cNvPr>
          <p:cNvSpPr txBox="1"/>
          <p:nvPr/>
        </p:nvSpPr>
        <p:spPr>
          <a:xfrm>
            <a:off x="904945" y="2761217"/>
            <a:ext cx="27431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ru-RU" sz="2800" b="1" dirty="0"/>
              <a:t>Работа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09E230-A7A7-647B-AAF0-08989C5CF815}"/>
              </a:ext>
            </a:extLst>
          </p:cNvPr>
          <p:cNvSpPr txBox="1"/>
          <p:nvPr/>
        </p:nvSpPr>
        <p:spPr>
          <a:xfrm>
            <a:off x="918318" y="3256158"/>
            <a:ext cx="630606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ru-RU" sz="24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с телом через питание и движение </a:t>
            </a:r>
            <a:endParaRPr lang="ru-RU" sz="2400" b="1">
              <a:latin typeface="Gill Sans Nova Light"/>
            </a:endParaRPr>
          </a:p>
          <a:p>
            <a:pPr marL="285750" indent="-285750">
              <a:buFont typeface="Arial"/>
              <a:buChar char="•"/>
            </a:pPr>
            <a:r>
              <a:rPr lang="ru-RU" sz="24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с сознанием через работу с психосоматикой </a:t>
            </a:r>
          </a:p>
          <a:p>
            <a:pPr marL="285750" indent="-285750">
              <a:buFont typeface="Arial"/>
              <a:buChar char="•"/>
            </a:pPr>
            <a:r>
              <a:rPr lang="ru-RU" sz="24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с энергетикой через женские практики</a:t>
            </a:r>
            <a:endParaRPr lang="ru-RU" sz="2400">
              <a:latin typeface="Gill Sans Nov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FE2741-9512-0D2C-8538-5815CE60F5C4}"/>
              </a:ext>
            </a:extLst>
          </p:cNvPr>
          <p:cNvSpPr txBox="1"/>
          <p:nvPr/>
        </p:nvSpPr>
        <p:spPr>
          <a:xfrm>
            <a:off x="914384" y="4804112"/>
            <a:ext cx="295944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Номинация ЗОЖ</a:t>
            </a:r>
            <a:endParaRPr lang="ru-RU" sz="2400" dirty="0">
              <a:latin typeface="Gill Sans Nova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AD4235-1E66-0126-AF2B-C68FF8672DA7}"/>
              </a:ext>
            </a:extLst>
          </p:cNvPr>
          <p:cNvSpPr txBox="1"/>
          <p:nvPr/>
        </p:nvSpPr>
        <p:spPr>
          <a:xfrm>
            <a:off x="911524" y="5696729"/>
            <a:ext cx="6594387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Руководитель команды: </a:t>
            </a:r>
          </a:p>
          <a:p>
            <a:r>
              <a:rPr lang="ru-RU" sz="2200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Рагутская</a:t>
            </a:r>
            <a:r>
              <a:rPr lang="ru-RU" sz="22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 Алёна Николаевна Россия, Москва</a:t>
            </a:r>
            <a:endParaRPr lang="ru-RU" sz="2200">
              <a:latin typeface="Gill Sans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859909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950BBCC-29F2-ECEC-14E6-6B501BEF256B}"/>
              </a:ext>
            </a:extLst>
          </p:cNvPr>
          <p:cNvSpPr txBox="1"/>
          <p:nvPr/>
        </p:nvSpPr>
        <p:spPr>
          <a:xfrm>
            <a:off x="1283513" y="1409941"/>
            <a:ext cx="788155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Современная женщина потеряла свою женскую силу и внутреннее сияние, которое даровано ей природой</a:t>
            </a:r>
            <a:endParaRPr lang="ru-RU" sz="2400" b="1" dirty="0">
              <a:latin typeface="Gill Sans Nov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5C3B31-17B8-13A5-99BA-07C7896907EA}"/>
              </a:ext>
            </a:extLst>
          </p:cNvPr>
          <p:cNvSpPr txBox="1"/>
          <p:nvPr/>
        </p:nvSpPr>
        <p:spPr>
          <a:xfrm>
            <a:off x="1287231" y="2578396"/>
            <a:ext cx="10188142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Причины: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 - отсутствие достаточного движения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 - обилие тяжелой обработанной пищи, которое крадет красоту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 - стресс и постоянное напряжение, что ведет к гормональным нарушениям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 - перегруз информацией и цифровыми носителями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 - тревога за свое здоровье</a:t>
            </a:r>
            <a:endParaRPr lang="ru-RU" sz="240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FED292-51E5-0C58-22C1-EC7F0991E348}"/>
              </a:ext>
            </a:extLst>
          </p:cNvPr>
          <p:cNvSpPr txBox="1"/>
          <p:nvPr/>
        </p:nvSpPr>
        <p:spPr>
          <a:xfrm>
            <a:off x="1287875" y="5206208"/>
            <a:ext cx="797422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Решить эти задачи, также является вызовом, потому что можно найти только разрозненную информацию</a:t>
            </a:r>
            <a:endParaRPr lang="ru-RU" sz="2400" b="1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46C7B-D29F-368C-FEEC-CDFA125F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b="1" dirty="0">
                <a:solidFill>
                  <a:srgbClr val="FEF3ED"/>
                </a:solidFill>
                <a:latin typeface="Gill Sans Nova Light"/>
              </a:rPr>
              <a:t>Целевая аудитория </a:t>
            </a:r>
            <a:br>
              <a:rPr lang="ru-RU" b="1" dirty="0">
                <a:latin typeface="Gill Sans Nova Light"/>
              </a:rPr>
            </a:br>
            <a:r>
              <a:rPr lang="ru-RU" b="1" dirty="0">
                <a:solidFill>
                  <a:srgbClr val="FEF3ED"/>
                </a:solidFill>
                <a:latin typeface="Gill Sans Nova Light"/>
              </a:rPr>
              <a:t>Социально - демографический паспорт</a:t>
            </a:r>
            <a:endParaRPr lang="ru-RU" b="1">
              <a:latin typeface="Gill Sans Nov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8C3A9F-820D-6124-3737-CEAB0F2EAE04}"/>
              </a:ext>
            </a:extLst>
          </p:cNvPr>
          <p:cNvSpPr txBox="1"/>
          <p:nvPr/>
        </p:nvSpPr>
        <p:spPr>
          <a:xfrm>
            <a:off x="7458166" y="2452973"/>
            <a:ext cx="398917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женщины 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возраст 20-60 лет 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социальный статус: любой 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занятость: любая </a:t>
            </a:r>
            <a:endParaRPr lang="ru-RU" sz="2400">
              <a:latin typeface="Gill Sans Nova Light"/>
            </a:endParaRP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образование: любое</a:t>
            </a:r>
            <a:endParaRPr lang="ru-RU" sz="2400">
              <a:latin typeface="Gill Sans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4292"/>
            <a:ext cx="7534656" cy="9144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b="1" dirty="0">
                <a:solidFill>
                  <a:srgbClr val="543E34"/>
                </a:solidFill>
                <a:latin typeface="Gill Sans Nova Light"/>
                <a:ea typeface="Roboto"/>
                <a:cs typeface="Times New Roman"/>
              </a:rPr>
              <a:t>Стадия проекта - активный проект</a:t>
            </a:r>
            <a:endParaRPr lang="ru-RU" b="1" dirty="0">
              <a:latin typeface="Gill Sans Nova Light"/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BCFDA37B-399A-B9F0-7A7D-2A891EB7FF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1884652"/>
            <a:ext cx="7150608" cy="3768467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создана архитектура программы</a:t>
            </a:r>
            <a:endParaRPr lang="ru-RU" sz="2400">
              <a:solidFill>
                <a:srgbClr val="543E34"/>
              </a:solidFill>
              <a:latin typeface="Gill Sans Nova Light"/>
            </a:endParaRP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декабрь 2024 Пилотный проект «ЗОЖЖЕМ» на 45 участниц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получена положительная обратная связь и результаты. Проведена работа по усовершенствованию подходов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март 2025 тестируется расширенная программа «Сияние» на 6 недель в </a:t>
            </a:r>
            <a:r>
              <a:rPr lang="ru-RU" sz="2400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минигруппе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 </a:t>
            </a:r>
          </a:p>
          <a:p>
            <a:r>
              <a:rPr lang="ru-RU" sz="240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Источники 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продвижения в работе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949404F1-8E94-7D3D-71E2-A1A4B7CB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34779"/>
            <a:ext cx="10360152" cy="9144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b="1" dirty="0">
                <a:solidFill>
                  <a:srgbClr val="543E34"/>
                </a:solidFill>
                <a:latin typeface="Gill Sans Nova Light"/>
                <a:ea typeface="Roboto"/>
                <a:cs typeface="Times New Roman"/>
              </a:rPr>
              <a:t>Миссия проекта:</a:t>
            </a:r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Times New Roman"/>
              </a:rPr>
              <a:t> </a:t>
            </a:r>
            <a:endParaRPr lang="ru-RU" dirty="0">
              <a:latin typeface="Gill Sans Nova Light"/>
            </a:endParaRP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F4A3718F-D67C-255A-4B64-BA379609FC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1534545"/>
            <a:ext cx="4576953" cy="746677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1. Популяризация ЗОЖ и тренда на омоложение среди населения</a:t>
            </a:r>
            <a:endParaRPr lang="ru-RU" dirty="0"/>
          </a:p>
        </p:txBody>
      </p:sp>
      <p:sp>
        <p:nvSpPr>
          <p:cNvPr id="17" name="Объект 16">
            <a:extLst>
              <a:ext uri="{FF2B5EF4-FFF2-40B4-BE49-F238E27FC236}">
                <a16:creationId xmlns:a16="http://schemas.microsoft.com/office/drawing/2014/main" id="{2F3CEF66-C6D7-C765-24E7-1DCFB38FE51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028233" y="1534545"/>
            <a:ext cx="5658168" cy="1869083"/>
          </a:xfrm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ru-RU"/>
            </a:defPPr>
          </a:lstStyle>
          <a:p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Раскрываем необходимость темы ЗОЖ через средства массовой информации </a:t>
            </a:r>
            <a:endParaRPr lang="ru-RU"/>
          </a:p>
          <a:p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Обучающие подкасты, живые встречи, групповые </a:t>
            </a:r>
            <a:r>
              <a:rPr lang="ru-RU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мастермайнды</a:t>
            </a:r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 </a:t>
            </a:r>
            <a:endParaRPr lang="ru-RU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Вдохновляющие примеры через </a:t>
            </a:r>
            <a:r>
              <a:rPr lang="ru-RU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соц</a:t>
            </a:r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 сети и другие инструменты</a:t>
            </a:r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67791-98B8-77D7-EA53-CE40486D6859}"/>
              </a:ext>
            </a:extLst>
          </p:cNvPr>
          <p:cNvSpPr txBox="1"/>
          <p:nvPr/>
        </p:nvSpPr>
        <p:spPr>
          <a:xfrm>
            <a:off x="928829" y="3620068"/>
            <a:ext cx="455552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2. Создание эффективной комплексной программы по оздоровлению женщины</a:t>
            </a:r>
            <a:endParaRPr lang="ru-R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ED8F50-FDCE-597A-D64A-C015D5AC5AAD}"/>
              </a:ext>
            </a:extLst>
          </p:cNvPr>
          <p:cNvSpPr txBox="1"/>
          <p:nvPr/>
        </p:nvSpPr>
        <p:spPr>
          <a:xfrm>
            <a:off x="6023195" y="3623787"/>
            <a:ext cx="532782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комплексная работа экспертов по натуральному оздоровлению и питанию, движению и энергетическим практикам </a:t>
            </a:r>
            <a:endParaRPr lang="ru-RU"/>
          </a:p>
          <a:p>
            <a:r>
              <a:rPr lang="ru-RU" sz="20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работа с аудиторией через соцсети и прочее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074F9-B7BA-F6E4-784F-B54856FF95F1}"/>
              </a:ext>
            </a:extLst>
          </p:cNvPr>
          <p:cNvSpPr txBox="1"/>
          <p:nvPr/>
        </p:nvSpPr>
        <p:spPr>
          <a:xfrm>
            <a:off x="914599" y="5312612"/>
            <a:ext cx="481295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3. Масштабирование идеи по всей России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48F164-4D86-CD11-FF9E-621655D410AA}"/>
              </a:ext>
            </a:extLst>
          </p:cNvPr>
          <p:cNvSpPr txBox="1"/>
          <p:nvPr/>
        </p:nvSpPr>
        <p:spPr>
          <a:xfrm>
            <a:off x="6022981" y="5312826"/>
            <a:ext cx="5193954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поиск партнеров и коллаборация с женскими организациями </a:t>
            </a:r>
          </a:p>
          <a:p>
            <a:r>
              <a:rPr lang="ru-RU" sz="20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поиск источников продвижения идеи</a:t>
            </a: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4230106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03EE45-3924-5A20-4FDE-7EA6BBEB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697" y="512806"/>
            <a:ext cx="5641848" cy="2104768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lnSpc>
                <a:spcPct val="100000"/>
              </a:lnSpc>
            </a:pPr>
            <a:r>
              <a:rPr lang="ru-RU" sz="3200" b="1" dirty="0">
                <a:solidFill>
                  <a:srgbClr val="543E34"/>
                </a:solidFill>
                <a:latin typeface="Gill Sans Nova Light"/>
                <a:ea typeface="Roboto"/>
                <a:cs typeface="Times New Roman"/>
              </a:rPr>
              <a:t>Программа Сияния - это комплексная программа для женщин по оздоровлению и омоложению. Включает 3 блока.</a:t>
            </a:r>
            <a:endParaRPr lang="ru-RU" sz="3200" b="1" dirty="0">
              <a:latin typeface="Gill Sans Nova Light"/>
            </a:endParaRPr>
          </a:p>
        </p:txBody>
      </p:sp>
      <p:pic>
        <p:nvPicPr>
          <p:cNvPr id="8" name="Рисунок 21" descr="Изображение выглядит как человек, Человеческое лицо, одежда, улыбка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FFD2BD9F-962D-9BA5-14BE-C9CD52FEF9C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 t="4148" b="4148"/>
          <a:stretch/>
        </p:blipFill>
        <p:spPr>
          <a:xfrm>
            <a:off x="7401941" y="0"/>
            <a:ext cx="4790059" cy="658706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DDFB6A-2A1C-1DB3-3614-E548CEB97D34}"/>
              </a:ext>
            </a:extLst>
          </p:cNvPr>
          <p:cNvSpPr txBox="1"/>
          <p:nvPr/>
        </p:nvSpPr>
        <p:spPr>
          <a:xfrm>
            <a:off x="924896" y="2884884"/>
            <a:ext cx="5842684" cy="32778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3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Бережное естественное оздоровление через очищающие практики и коррекцию питания </a:t>
            </a:r>
          </a:p>
          <a:p>
            <a:endParaRPr lang="ru-RU" sz="23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3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Тренировки в радость с метаболическим эффектом, нормализующие вес и общее физическое состояние </a:t>
            </a:r>
          </a:p>
          <a:p>
            <a:endParaRPr lang="ru-RU" sz="23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3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Энергетические практики: работа с блоками в теле, дыхательные и медитативные практики</a:t>
            </a:r>
            <a:endParaRPr lang="ru-RU" sz="2300"/>
          </a:p>
        </p:txBody>
      </p:sp>
    </p:spTree>
    <p:extLst>
      <p:ext uri="{BB962C8B-B14F-4D97-AF65-F5344CB8AC3E}">
        <p14:creationId xmlns:p14="http://schemas.microsoft.com/office/powerpoint/2010/main" val="2222324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2A3D95EF-8A67-7F71-37EF-9EB02511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02508"/>
            <a:ext cx="10360152" cy="568082"/>
          </a:xfrm>
        </p:spPr>
        <p:txBody>
          <a:bodyPr rtlCol="0" anchor="b"/>
          <a:lstStyle>
            <a:defPPr>
              <a:defRPr lang="ru-RU"/>
            </a:defPPr>
          </a:lstStyle>
          <a:p>
            <a:r>
              <a:rPr lang="ru-RU" sz="3200" b="1" dirty="0">
                <a:solidFill>
                  <a:srgbClr val="543E34"/>
                </a:solidFill>
                <a:latin typeface="Gill Sans Nova Light"/>
                <a:ea typeface="Roboto"/>
                <a:cs typeface="Times New Roman"/>
              </a:rPr>
              <a:t>Механика Программы Сияния</a:t>
            </a:r>
            <a:endParaRPr lang="ru-RU" sz="3200" b="1" dirty="0">
              <a:latin typeface="Gill Sans Nov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C39DD5-72EC-80EB-BA08-327B77C24ED0}"/>
              </a:ext>
            </a:extLst>
          </p:cNvPr>
          <p:cNvSpPr txBox="1"/>
          <p:nvPr/>
        </p:nvSpPr>
        <p:spPr>
          <a:xfrm>
            <a:off x="1573764" y="1534080"/>
            <a:ext cx="9086333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Экспресс </a:t>
            </a:r>
            <a:r>
              <a:rPr lang="ru-RU" sz="2400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check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 </a:t>
            </a:r>
            <a:r>
              <a:rPr lang="ru-RU" sz="2400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up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 (замеры тела, анкетирование) </a:t>
            </a:r>
            <a:endParaRPr lang="ru-RU" sz="240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40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Индивидуальные 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рекомендации по списку анализов </a:t>
            </a:r>
            <a:endParaRPr lang="ru-RU" sz="240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Обучающие подкасты на темы: причины заболеваний; водный режим, питание, методы оздоровления, рецепты живых блюд, польза дыхательных и других энергетически практик </a:t>
            </a:r>
          </a:p>
          <a:p>
            <a:r>
              <a:rPr lang="ru-RU" sz="240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Прямые эфиры: 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тренировки на женское здоровье, мышечный тонус, </a:t>
            </a:r>
            <a:r>
              <a:rPr lang="ru-RU" sz="2400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кардио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, мобильность суставов и работу с лицом </a:t>
            </a:r>
            <a:endParaRPr lang="ru-RU" sz="240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Прямые эфиры: трансформирующие танцевальные практики, дыхательные упражнения, самомассаж внутренних органов, другие </a:t>
            </a:r>
            <a:r>
              <a:rPr lang="ru-RU" sz="2400" dirty="0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энергопрактики</a:t>
            </a:r>
            <a:endParaRPr lang="ru-RU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177D9-ED85-88E9-BDA2-19C5B5CE0A0E}"/>
              </a:ext>
            </a:extLst>
          </p:cNvPr>
          <p:cNvSpPr txBox="1"/>
          <p:nvPr/>
        </p:nvSpPr>
        <p:spPr>
          <a:xfrm>
            <a:off x="1570050" y="5593213"/>
            <a:ext cx="927168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Главной ценностью программы являются </a:t>
            </a:r>
            <a:r>
              <a:rPr lang="ru-RU" sz="2200" b="1" err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мастермайнды</a:t>
            </a:r>
            <a:r>
              <a:rPr lang="ru-RU" sz="22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, где эксперты осуществляют индивидуальный разбор каждой участницы на основании анкет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7A49C0DA-C8AE-5ECC-149A-D60ECFF8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724"/>
            <a:ext cx="10360152" cy="9144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b="1" dirty="0">
                <a:solidFill>
                  <a:srgbClr val="543E34"/>
                </a:solidFill>
                <a:latin typeface="Gill Sans Nova Light"/>
                <a:ea typeface="Roboto"/>
                <a:cs typeface="Times New Roman"/>
              </a:rPr>
              <a:t>Основные результаты проекта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C6F2BA06-39BD-0413-D150-70F75EA6CC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1359491"/>
            <a:ext cx="9883181" cy="5284325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marL="0" indent="0">
              <a:lnSpc>
                <a:spcPct val="100000"/>
              </a:lnSpc>
              <a:buNone/>
            </a:pPr>
            <a:br>
              <a:rPr lang="en-US" dirty="0">
                <a:latin typeface="Gill Sans Nova Light"/>
              </a:rPr>
            </a:br>
            <a:r>
              <a:rPr lang="ru-RU" sz="22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Хороший промежуточный результат </a:t>
            </a:r>
            <a:endParaRPr lang="ru-RU" sz="2200"/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Участницы проекта получили вдохновение к ЗОЖ. Кроме этого: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Понимание как образ жизни, стресс, мышление и питание влияют на здоровье и красоту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Инструменты и материалы по оздоровлению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Положительный опыт - убедились, что заниматься своим здоровьем можно весело, легко и бережно без надрыва и откатов.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Внедрили новые привычки по питанию, движению, мышлению </a:t>
            </a:r>
            <a:endParaRPr lang="ru-RU" sz="220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pPr marL="0" indent="0">
              <a:buNone/>
            </a:pPr>
            <a:endParaRPr lang="ru-RU" sz="10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В настоящее время ведется тестовый проект </a:t>
            </a:r>
            <a:endParaRPr lang="ru-RU" sz="2200" b="1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по расширенной программе « Сияние женщины»</a:t>
            </a:r>
            <a:endParaRPr lang="ru-RU" sz="2200" b="1">
              <a:latin typeface="Gill Sans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48348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r>
              <a:rPr lang="ru-RU" sz="3200" b="1" dirty="0">
                <a:solidFill>
                  <a:srgbClr val="543E34"/>
                </a:solidFill>
                <a:latin typeface="Gill Sans Nova Light"/>
                <a:ea typeface="Roboto"/>
                <a:cs typeface="Times New Roman"/>
              </a:rPr>
              <a:t>Каналы продвижения</a:t>
            </a:r>
            <a:endParaRPr lang="ru-RU" sz="3200" b="1" dirty="0">
              <a:latin typeface="Gill Sans Nova Light"/>
            </a:endParaRP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C6DCC38C-603B-CCD0-2914-0BBCD4F4F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rtlCol="0" anchor="ctr"/>
          <a:lstStyle>
            <a:defPPr>
              <a:defRPr lang="ru-RU"/>
            </a:defPPr>
          </a:lstStyle>
          <a:p>
            <a:endParaRPr lang="ru-RU" sz="24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FE7ABD-B4CA-981E-D329-8CE3F9044B5E}"/>
              </a:ext>
            </a:extLst>
          </p:cNvPr>
          <p:cNvSpPr txBox="1"/>
          <p:nvPr/>
        </p:nvSpPr>
        <p:spPr>
          <a:xfrm>
            <a:off x="6552934" y="1765912"/>
            <a:ext cx="4318685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Телеграм канал про фитнес, натуропатию и женские практики 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  <a:hlinkClick r:id="rId3"/>
              </a:rPr>
              <a:t>https://t.me/siyanie_journal</a:t>
            </a:r>
            <a:endParaRPr lang="ru-RU" sz="24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endParaRPr lang="ru-RU" sz="24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40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Телеграм канал по оздоровлению и психосоматики 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  <a:hlinkClick r:id="rId4"/>
              </a:rPr>
              <a:t>https://t.me/mindnbodydetox</a:t>
            </a:r>
            <a:endParaRPr lang="ru-RU" sz="24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endParaRPr lang="ru-RU" dirty="0"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205" y="1274805"/>
            <a:ext cx="5449824" cy="449539"/>
          </a:xfrm>
        </p:spPr>
        <p:txBody>
          <a:bodyPr rtlCol="0" anchor="b"/>
          <a:lstStyle>
            <a:defPPr>
              <a:defRPr lang="ru-RU"/>
            </a:defPPr>
          </a:lstStyle>
          <a:p>
            <a:pPr rtl="0">
              <a:lnSpc>
                <a:spcPct val="80000"/>
              </a:lnSpc>
            </a:pPr>
            <a:r>
              <a:rPr lang="ru-RU" sz="3200" b="1" dirty="0">
                <a:latin typeface="Gill Sans Nova Light"/>
              </a:rPr>
              <a:t>Ресурсы</a:t>
            </a:r>
          </a:p>
        </p:txBody>
      </p:sp>
      <p:pic>
        <p:nvPicPr>
          <p:cNvPr id="4" name="Рисунок 3" descr="Изображение выглядит как стена, йога, Баланс, человек&#10;&#10;Содержимое, созданное ИИ, может быть неверным.">
            <a:extLst>
              <a:ext uri="{FF2B5EF4-FFF2-40B4-BE49-F238E27FC236}">
                <a16:creationId xmlns:a16="http://schemas.microsoft.com/office/drawing/2014/main" id="{0DEBEDD0-2C97-CD36-23CF-99F08280682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t="6427" b="6427"/>
          <a:stretch/>
        </p:blipFill>
        <p:spPr>
          <a:xfrm>
            <a:off x="-1" y="261780"/>
            <a:ext cx="5046134" cy="6596220"/>
          </a:xfrm>
          <a:solidFill>
            <a:schemeClr val="tx1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8BFA8D-F534-38CC-987F-F121480D9A66}"/>
              </a:ext>
            </a:extLst>
          </p:cNvPr>
          <p:cNvSpPr txBox="1"/>
          <p:nvPr/>
        </p:nvSpPr>
        <p:spPr>
          <a:xfrm>
            <a:off x="5824331" y="2037431"/>
            <a:ext cx="5554359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собрана команда экспертов оздоровления 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продюсер проекта </a:t>
            </a: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дизайнер проекта и SMM специалист </a:t>
            </a:r>
            <a:endParaRPr lang="ru-RU" sz="240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фотограф проекта </a:t>
            </a:r>
            <a:endParaRPr lang="ru-RU" sz="240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endParaRPr lang="ru-RU" sz="24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400" b="1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Необходимо:</a:t>
            </a:r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 </a:t>
            </a:r>
          </a:p>
          <a:p>
            <a:endParaRPr lang="ru-RU" sz="2400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поддержка проекта на государственном уровне </a:t>
            </a:r>
            <a:endParaRPr lang="ru-RU" sz="240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 sz="2400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- инвестиционная финансовая поддержка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F9BD4-93B7-E602-41C4-0EF20D2D1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-2059"/>
            <a:ext cx="10360152" cy="9144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543E34"/>
                </a:solidFill>
                <a:latin typeface="Gill Sans Nova Light"/>
                <a:ea typeface="Roboto"/>
                <a:cs typeface="Times New Roman"/>
              </a:rPr>
              <a:t>Команда экспертов</a:t>
            </a:r>
            <a:endParaRPr lang="ru-RU" b="1" dirty="0">
              <a:latin typeface="Gill Sans Nova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E9EC03-DC67-C22B-276E-D872F2C0527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68642" y="1256516"/>
            <a:ext cx="3907865" cy="512764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b="1"/>
              <a:t>Юлия Викторовна Петушкова</a:t>
            </a:r>
            <a:r>
              <a:rPr lang="ru-RU" sz="1700" dirty="0"/>
              <a:t> </a:t>
            </a:r>
          </a:p>
          <a:p>
            <a:pPr>
              <a:lnSpc>
                <a:spcPct val="110000"/>
              </a:lnSpc>
            </a:pPr>
            <a:r>
              <a:rPr lang="ru-RU" sz="1700"/>
              <a:t>1974 г.р. г. Москва </a:t>
            </a:r>
            <a:endParaRPr lang="ru-RU" sz="1700" dirty="0"/>
          </a:p>
          <a:p>
            <a:pPr>
              <a:lnSpc>
                <a:spcPct val="110000"/>
              </a:lnSpc>
            </a:pPr>
            <a:r>
              <a:rPr lang="ru-RU" sz="1700"/>
              <a:t>Вид деятельности - Самозанятый </a:t>
            </a:r>
            <a:endParaRPr lang="ru-RU" sz="1700" dirty="0"/>
          </a:p>
          <a:p>
            <a:pPr>
              <a:lnSpc>
                <a:spcPct val="110000"/>
              </a:lnSpc>
            </a:pPr>
            <a:r>
              <a:rPr lang="ru-RU" sz="1700"/>
              <a:t>Врач натуропат, специалист в области естественного оздоровления, перинатальный психолог, доула в родах</a:t>
            </a:r>
            <a:endParaRPr lang="ru-RU" sz="1700" dirty="0"/>
          </a:p>
          <a:p>
            <a:pPr>
              <a:lnSpc>
                <a:spcPct val="110000"/>
              </a:lnSpc>
            </a:pPr>
            <a:r>
              <a:rPr lang="ru-RU" sz="1700"/>
              <a:t>Более 20 лет опыт работы в крупной </a:t>
            </a:r>
            <a:r>
              <a:rPr lang="ru-RU" sz="1700" dirty="0"/>
              <a:t>медицинской корпорации в роли Коммерческого директора Россия и СНГ </a:t>
            </a:r>
          </a:p>
          <a:p>
            <a:pPr>
              <a:lnSpc>
                <a:spcPct val="110000"/>
              </a:lnSpc>
            </a:pPr>
            <a:r>
              <a:rPr lang="ru-RU" sz="1700"/>
              <a:t>+79165006554 e-mail: </a:t>
            </a:r>
            <a:r>
              <a:rPr lang="ru-RU" sz="1700" dirty="0"/>
              <a:t>petushkova1974@mail.ru </a:t>
            </a:r>
          </a:p>
          <a:p>
            <a:pPr>
              <a:lnSpc>
                <a:spcPct val="110000"/>
              </a:lnSpc>
            </a:pPr>
            <a:r>
              <a:rPr lang="ru-RU" sz="1700"/>
              <a:t>ТГ канал </a:t>
            </a:r>
            <a:r>
              <a:rPr lang="ru-RU" sz="1700" dirty="0"/>
              <a:t>«Детокс Сознания и Тела» https://t.me/mindnbodydetox </a:t>
            </a:r>
          </a:p>
          <a:p>
            <a:pPr>
              <a:lnSpc>
                <a:spcPct val="110000"/>
              </a:lnSpc>
            </a:pPr>
            <a:r>
              <a:rPr lang="ru-RU" sz="1700"/>
              <a:t>ГТГ канал </a:t>
            </a:r>
            <a:r>
              <a:rPr lang="ru-RU" sz="1700" dirty="0"/>
              <a:t>«Все грани Материнства» </a:t>
            </a:r>
            <a:r>
              <a:rPr lang="ru-RU" sz="1700" dirty="0">
                <a:hlinkClick r:id="rId2"/>
              </a:rPr>
              <a:t>https://t.me/artbalancemom</a:t>
            </a:r>
            <a:endParaRPr lang="ru-RU" sz="1700" dirty="0"/>
          </a:p>
          <a:p>
            <a:pPr>
              <a:lnSpc>
                <a:spcPct val="110000"/>
              </a:lnSpc>
            </a:pPr>
            <a:endParaRPr lang="ru-RU" dirty="0"/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766AF6-02A5-4123-020A-29D153EB81D4}"/>
              </a:ext>
            </a:extLst>
          </p:cNvPr>
          <p:cNvSpPr txBox="1"/>
          <p:nvPr/>
        </p:nvSpPr>
        <p:spPr>
          <a:xfrm>
            <a:off x="4391077" y="1263562"/>
            <a:ext cx="3391926" cy="51195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Юлия Павловна Чипюк</a:t>
            </a:r>
            <a:r>
              <a:rPr lang="ru-RU" b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 </a:t>
            </a:r>
          </a:p>
          <a:p>
            <a:endParaRPr lang="ru-RU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1994 г.р. г. Москва </a:t>
            </a: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Вид деятельности - самозанятый</a:t>
            </a:r>
          </a:p>
          <a:p>
            <a:endParaRPr lang="ru-RU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Тренер функциональных </a:t>
            </a:r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тренировок на свежем воздухе (outdoor fitness), специалист по движению и тейпированию, сертифицированный тренер TRX, массажист классического подхода. </a:t>
            </a:r>
            <a:endParaRPr lang="ru-RU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Опыт в профессии </a:t>
            </a:r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тренера с 2020 года. </a:t>
            </a:r>
            <a:endParaRPr lang="ru-RU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Опыт в профессии </a:t>
            </a:r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массажиста с 2023 года. </a:t>
            </a:r>
            <a:endParaRPr lang="ru-RU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8-916-826-38-23 </a:t>
            </a: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e-mail: </a:t>
            </a:r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chipyugun@gmail.com</a:t>
            </a: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1BBB20-9D6C-A2EA-52C1-AF6534255BBA}"/>
              </a:ext>
            </a:extLst>
          </p:cNvPr>
          <p:cNvSpPr txBox="1"/>
          <p:nvPr/>
        </p:nvSpPr>
        <p:spPr>
          <a:xfrm>
            <a:off x="9191613" y="1545736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FD9D18-5A99-5783-A2F1-AC51CB4897E4}"/>
              </a:ext>
            </a:extLst>
          </p:cNvPr>
          <p:cNvSpPr txBox="1"/>
          <p:nvPr/>
        </p:nvSpPr>
        <p:spPr>
          <a:xfrm>
            <a:off x="8179194" y="1265059"/>
            <a:ext cx="3505199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Рагутская Алёна Николаевна</a:t>
            </a:r>
            <a:endParaRPr lang="ru-RU" sz="2000" b="1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endParaRPr lang="ru-RU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1991 г.р. г. Москва </a:t>
            </a:r>
            <a:endParaRPr lang="ru-RU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Вид деятельности - Самозанятый </a:t>
            </a:r>
          </a:p>
          <a:p>
            <a:endParaRPr lang="ru-RU" dirty="0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Преподаватель танце-двигательной терапии. Мастер женских и дыхательных практик. Представительница ЗОЖ движения. </a:t>
            </a: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тел. 89663172146 missAllena@mail.ru </a:t>
            </a:r>
          </a:p>
          <a:p>
            <a:r>
              <a:rPr lang="ru-RU">
                <a:solidFill>
                  <a:srgbClr val="543E34"/>
                </a:solidFill>
                <a:latin typeface="Gill Sans Nova Light"/>
                <a:ea typeface="Roboto"/>
                <a:cs typeface="Roboto"/>
              </a:rPr>
              <a:t>ТГ канал про натуропатию, фитнес и женские практики </a:t>
            </a:r>
            <a:r>
              <a:rPr lang="ru-RU" dirty="0">
                <a:solidFill>
                  <a:srgbClr val="543E34"/>
                </a:solidFill>
                <a:latin typeface="Gill Sans Nova Light"/>
                <a:ea typeface="Roboto"/>
                <a:cs typeface="Roboto"/>
                <a:hlinkClick r:id="rId3"/>
              </a:rPr>
              <a:t>https://t.me/siyanie_journal</a:t>
            </a:r>
            <a:endParaRPr lang="ru-RU">
              <a:solidFill>
                <a:srgbClr val="543E34"/>
              </a:solidFill>
              <a:latin typeface="Gill Sans Nova Light"/>
              <a:ea typeface="Roboto"/>
              <a:cs typeface="Roboto"/>
            </a:endParaRPr>
          </a:p>
          <a:p>
            <a:endParaRPr lang="ru-RU" dirty="0"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28218200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Times New Roman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451</Words>
  <Application>Microsoft Office PowerPoint</Application>
  <PresentationFormat>Широкоэкранный</PresentationFormat>
  <Paragraphs>134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Пользовательская</vt:lpstr>
      <vt:lpstr>Всероссийский конкурсный отбор проектов «Женщины за здоровое общество»</vt:lpstr>
      <vt:lpstr>Презентация PowerPoint</vt:lpstr>
      <vt:lpstr>Целевая аудитория  Социально - демографический паспорт</vt:lpstr>
      <vt:lpstr>Стадия проекта - активный проект</vt:lpstr>
      <vt:lpstr>Миссия проекта: </vt:lpstr>
      <vt:lpstr>Программа Сияния - это комплексная программа для женщин по оздоровлению и омоложению. Включает 3 блока.</vt:lpstr>
      <vt:lpstr>Механика Программы Сияния</vt:lpstr>
      <vt:lpstr>Основные результаты проекта</vt:lpstr>
      <vt:lpstr>Каналы продвижения</vt:lpstr>
      <vt:lpstr>Ресурсы</vt:lpstr>
      <vt:lpstr>Команда экспертов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406</cp:revision>
  <dcterms:created xsi:type="dcterms:W3CDTF">2025-04-12T14:00:46Z</dcterms:created>
  <dcterms:modified xsi:type="dcterms:W3CDTF">2025-04-12T16:11:13Z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