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 showGuides="1">
      <p:cViewPr>
        <p:scale>
          <a:sx n="122" d="100"/>
          <a:sy n="122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x-none" smtClean="0"/>
              <a:t>22.04.2025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63974C-299F-3A42-928D-66554BBDC41B}"/>
              </a:ext>
            </a:extLst>
          </p:cNvPr>
          <p:cNvSpPr txBox="1"/>
          <p:nvPr/>
        </p:nvSpPr>
        <p:spPr>
          <a:xfrm>
            <a:off x="767255" y="1848585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9B813D-2B66-114A-A35A-8916837DF786}"/>
              </a:ext>
            </a:extLst>
          </p:cNvPr>
          <p:cNvSpPr txBox="1"/>
          <p:nvPr/>
        </p:nvSpPr>
        <p:spPr>
          <a:xfrm>
            <a:off x="819402" y="2921934"/>
            <a:ext cx="5328745" cy="157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ru-RU" sz="5400" dirty="0" smtClean="0">
                <a:solidFill>
                  <a:schemeClr val="bg1"/>
                </a:solidFill>
                <a:latin typeface="Playfair Display" pitchFamily="2" charset="-52"/>
              </a:rPr>
              <a:t>«Школа здоровья»</a:t>
            </a:r>
            <a:endParaRPr lang="ru-RU" sz="4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92358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</a:t>
            </a:r>
            <a:r>
              <a:rPr lang="ru-RU" sz="2000" dirty="0" smtClean="0">
                <a:solidFill>
                  <a:schemeClr val="bg1"/>
                </a:solidFill>
              </a:rPr>
              <a:t>Лопарева Мария Евгеньевна, ЛОГАУ «Кировский КЦСОН», 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РФ, Ленинградская область, г. Кировск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E84038-B740-F244-89E0-809A1E3F117D}"/>
              </a:ext>
            </a:extLst>
          </p:cNvPr>
          <p:cNvSpPr txBox="1"/>
          <p:nvPr/>
        </p:nvSpPr>
        <p:spPr>
          <a:xfrm>
            <a:off x="819402" y="4522633"/>
            <a:ext cx="602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chemeClr val="bg1"/>
                </a:solidFill>
                <a:latin typeface="Playfair Display" pitchFamily="2" charset="-52"/>
              </a:rPr>
              <a:t>Номинация: Здоровый образ жизни</a:t>
            </a:r>
            <a:endParaRPr lang="ru-RU" sz="25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66" y="1961660"/>
            <a:ext cx="4186385" cy="314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4808238-87E7-474C-BF16-A126FCF8B25B}"/>
              </a:ext>
            </a:extLst>
          </p:cNvPr>
          <p:cNvSpPr txBox="1"/>
          <p:nvPr/>
        </p:nvSpPr>
        <p:spPr>
          <a:xfrm>
            <a:off x="599090" y="1270454"/>
            <a:ext cx="1073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Указываются какие ресурсы есть в проекте, в т.ч. Финансовые, организационные, информационные и пр.</a:t>
            </a:r>
          </a:p>
          <a:p>
            <a:r>
              <a:rPr lang="ru-RU" sz="1400" dirty="0"/>
              <a:t>Отдельно выделяются какие ресурсы требуются проекту для его воплощения и реализации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EE874E-3323-BF4D-9B75-DF953D69A747}"/>
              </a:ext>
            </a:extLst>
          </p:cNvPr>
          <p:cNvSpPr txBox="1"/>
          <p:nvPr/>
        </p:nvSpPr>
        <p:spPr>
          <a:xfrm>
            <a:off x="622273" y="1952331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B1303B-4984-EF43-9CF9-35A1F375DD81}"/>
              </a:ext>
            </a:extLst>
          </p:cNvPr>
          <p:cNvSpPr txBox="1"/>
          <p:nvPr/>
        </p:nvSpPr>
        <p:spPr>
          <a:xfrm>
            <a:off x="5964621" y="2099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F2C625-2AC4-0B4D-B712-C83866954A68}"/>
              </a:ext>
            </a:extLst>
          </p:cNvPr>
          <p:cNvSpPr txBox="1"/>
          <p:nvPr/>
        </p:nvSpPr>
        <p:spPr>
          <a:xfrm>
            <a:off x="3255965" y="4114673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CFBDE54-120F-D048-86E3-8F4AFF1F5D24}"/>
              </a:ext>
            </a:extLst>
          </p:cNvPr>
          <p:cNvSpPr txBox="1"/>
          <p:nvPr/>
        </p:nvSpPr>
        <p:spPr>
          <a:xfrm>
            <a:off x="1264946" y="2099909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арсенале проекта имеются спортивное оборудование (палки для скандинавской ходьбы, спортивные ленты, мячи)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8E612C6-676E-3449-8945-F356D1293AB0}"/>
              </a:ext>
            </a:extLst>
          </p:cNvPr>
          <p:cNvSpPr txBox="1"/>
          <p:nvPr/>
        </p:nvSpPr>
        <p:spPr>
          <a:xfrm>
            <a:off x="6885354" y="2376908"/>
            <a:ext cx="354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Методический материал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446D28A-C696-C14B-ADEF-559FBD28C51A}"/>
              </a:ext>
            </a:extLst>
          </p:cNvPr>
          <p:cNvSpPr txBox="1"/>
          <p:nvPr/>
        </p:nvSpPr>
        <p:spPr>
          <a:xfrm>
            <a:off x="4193857" y="4253172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Видеоролики для проведения лекций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C12802-D0DB-8349-B613-80C69CA111E6}"/>
              </a:ext>
            </a:extLst>
          </p:cNvPr>
          <p:cNvSpPr txBox="1"/>
          <p:nvPr/>
        </p:nvSpPr>
        <p:spPr>
          <a:xfrm>
            <a:off x="599090" y="588577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xmlns="" id="{542E1A9A-5B69-4C48-93D1-12245F700B90}"/>
              </a:ext>
            </a:extLst>
          </p:cNvPr>
          <p:cNvSpPr/>
          <p:nvPr/>
        </p:nvSpPr>
        <p:spPr>
          <a:xfrm>
            <a:off x="755397" y="1892822"/>
            <a:ext cx="1384995" cy="138499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Вставить фото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03E1AB8-A27C-0540-B40E-DDBEBC322F07}"/>
              </a:ext>
            </a:extLst>
          </p:cNvPr>
          <p:cNvSpPr txBox="1"/>
          <p:nvPr/>
        </p:nvSpPr>
        <p:spPr>
          <a:xfrm>
            <a:off x="2559086" y="1995913"/>
            <a:ext cx="4141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Лопарева Мария Евгеньевна, инструктор ЛФК, медицинская сестра по массажу, Ленинградская область, г. Кировск, 1970 г.р. </a:t>
            </a:r>
          </a:p>
          <a:p>
            <a:r>
              <a:rPr lang="en-US" sz="1400" dirty="0"/>
              <a:t>https://vk.com/id872120948</a:t>
            </a: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9D5AE49-FCC8-D949-836F-A74AD3355702}"/>
              </a:ext>
            </a:extLst>
          </p:cNvPr>
          <p:cNvSpPr txBox="1"/>
          <p:nvPr/>
        </p:nvSpPr>
        <p:spPr>
          <a:xfrm>
            <a:off x="2559086" y="4661859"/>
            <a:ext cx="3076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/>
              <a:t>Степнева</a:t>
            </a:r>
            <a:r>
              <a:rPr lang="ru-RU" sz="1400" dirty="0" smtClean="0"/>
              <a:t> Наталья Валентиновна , волонтер, Ленинградская область,      г. Кировск, </a:t>
            </a:r>
            <a:r>
              <a:rPr lang="ru-RU" sz="1400" dirty="0"/>
              <a:t>1958 г.р</a:t>
            </a:r>
            <a:r>
              <a:rPr lang="ru-RU" sz="1400" dirty="0" smtClean="0"/>
              <a:t>. </a:t>
            </a:r>
            <a:endParaRPr lang="ru-RU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986B73B-7217-4A43-8A68-5F8E11397A44}"/>
              </a:ext>
            </a:extLst>
          </p:cNvPr>
          <p:cNvSpPr txBox="1"/>
          <p:nvPr/>
        </p:nvSpPr>
        <p:spPr>
          <a:xfrm>
            <a:off x="8114727" y="4481941"/>
            <a:ext cx="3147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Майорова Галина Николаевна, волонтер, Ленинградская область ,       г. Кировск , 1950 г.р.</a:t>
            </a:r>
          </a:p>
          <a:p>
            <a:r>
              <a:rPr lang="en-US" sz="1400" dirty="0"/>
              <a:t>https://vk.com/id86527109</a:t>
            </a:r>
            <a:endParaRPr lang="ru-RU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3A5C35F-2BAF-3D4B-ACCF-DC530FD2EB68}"/>
              </a:ext>
            </a:extLst>
          </p:cNvPr>
          <p:cNvSpPr txBox="1"/>
          <p:nvPr/>
        </p:nvSpPr>
        <p:spPr>
          <a:xfrm>
            <a:off x="858087" y="1387414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Руководители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A8F5C6B-9DA1-054C-BDF6-066529B98D57}"/>
              </a:ext>
            </a:extLst>
          </p:cNvPr>
          <p:cNvSpPr txBox="1"/>
          <p:nvPr/>
        </p:nvSpPr>
        <p:spPr>
          <a:xfrm>
            <a:off x="964226" y="3589458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Playfair Display SemiBold" pitchFamily="2" charset="-52"/>
              </a:rPr>
              <a:t>Ключевые члены команды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02" y="1892822"/>
            <a:ext cx="1364190" cy="13641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0" y="4254364"/>
            <a:ext cx="1409263" cy="14092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417" y="4340051"/>
            <a:ext cx="1382279" cy="138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FA4AC9-FA2A-F546-B98E-179AC30F4925}"/>
              </a:ext>
            </a:extLst>
          </p:cNvPr>
          <p:cNvSpPr txBox="1"/>
          <p:nvPr/>
        </p:nvSpPr>
        <p:spPr>
          <a:xfrm>
            <a:off x="599090" y="588577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46D322-CBE5-544C-9576-5AB63A8F2DAD}"/>
              </a:ext>
            </a:extLst>
          </p:cNvPr>
          <p:cNvSpPr txBox="1"/>
          <p:nvPr/>
        </p:nvSpPr>
        <p:spPr>
          <a:xfrm>
            <a:off x="481860" y="1109372"/>
            <a:ext cx="1073106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данным Всемирной организации здравоохранения (ВОЗ), 60% здоровья определяется образом жизни. Это включает в себя адекватное питание, отсутствие вредных привычек, правильное соотношение труда и отдыха, а также физическую активность.</a:t>
            </a: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Согласно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опросу получателей социальных услуг ЛОГАУ «Кировский КЦСОН», среди лиц старше 65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лет,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 3% регулярно занимаются физическими упражнениями и осознанно подходят к своей двигательной активности, такой как ходьба и велосипедные прогулки. Это тревожная статистика, поскольку достаточная физическая активность может снизить риск многих заболеваний и значительно повысить качество жизни.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Недостаток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активности часто сочетается с отсутствием навыков правильного питания. Пожилые люди, не обладая достаточными знаниями о рационе, могут неосознанно употреблять продукты, которые вредят их здоровью. Это может привести не только к плохому самочувствию, но и к отсутствию мотивации к активному долголетию.</a:t>
            </a:r>
          </a:p>
          <a:p>
            <a:pPr algn="just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Проблема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также играет важную роль в жизни пожилых людей. Часто они сталкиваются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одиночеством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изоляцией, что негативно сказывается на их психоэмоциональном состоянии. Пожилые люди остро нуждаются в позитивном общении с единомышленниками. Живое взаимодействие и обмен опытом не только помогают сохранить психологическое здоровье, но и могут стать началом новых увлечений и активности.</a:t>
            </a: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xmlns="" id="{9F6E69A9-5301-7B4E-92FA-1F8457768E3C}"/>
              </a:ext>
            </a:extLst>
          </p:cNvPr>
          <p:cNvSpPr/>
          <p:nvPr/>
        </p:nvSpPr>
        <p:spPr>
          <a:xfrm>
            <a:off x="620299" y="3677006"/>
            <a:ext cx="10731062" cy="2848303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910EEE-BC29-304B-9E47-CEEC63703760}"/>
              </a:ext>
            </a:extLst>
          </p:cNvPr>
          <p:cNvSpPr txBox="1"/>
          <p:nvPr/>
        </p:nvSpPr>
        <p:spPr>
          <a:xfrm>
            <a:off x="1661337" y="4020318"/>
            <a:ext cx="9295656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Отсутствие двигательной активности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89DE830-45A8-874C-AFAB-3F5290048970}"/>
              </a:ext>
            </a:extLst>
          </p:cNvPr>
          <p:cNvSpPr txBox="1"/>
          <p:nvPr/>
        </p:nvSpPr>
        <p:spPr>
          <a:xfrm>
            <a:off x="1661337" y="4809964"/>
            <a:ext cx="929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Отсутствие навыков правильного питания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56765F-582D-8346-8EDF-C67D0745B7AB}"/>
              </a:ext>
            </a:extLst>
          </p:cNvPr>
          <p:cNvSpPr txBox="1"/>
          <p:nvPr/>
        </p:nvSpPr>
        <p:spPr>
          <a:xfrm>
            <a:off x="1719495" y="5640701"/>
            <a:ext cx="929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Социальная изоляция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3C306F3-43A5-3A4C-BCD8-D0207E3A747A}"/>
              </a:ext>
            </a:extLst>
          </p:cNvPr>
          <p:cNvSpPr txBox="1"/>
          <p:nvPr/>
        </p:nvSpPr>
        <p:spPr>
          <a:xfrm>
            <a:off x="843616" y="3743319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CF2911-A4F6-6F4B-94D7-5D790B8B48F4}"/>
              </a:ext>
            </a:extLst>
          </p:cNvPr>
          <p:cNvSpPr txBox="1"/>
          <p:nvPr/>
        </p:nvSpPr>
        <p:spPr>
          <a:xfrm>
            <a:off x="814920" y="460678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0AB43A-6FF0-EC46-A91F-70C0BBFB8398}"/>
              </a:ext>
            </a:extLst>
          </p:cNvPr>
          <p:cNvSpPr txBox="1"/>
          <p:nvPr/>
        </p:nvSpPr>
        <p:spPr>
          <a:xfrm>
            <a:off x="843616" y="544967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568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A3FE0D1-C6A5-C04E-AEFC-D4902E28A74D}"/>
              </a:ext>
            </a:extLst>
          </p:cNvPr>
          <p:cNvSpPr txBox="1"/>
          <p:nvPr/>
        </p:nvSpPr>
        <p:spPr>
          <a:xfrm>
            <a:off x="1078523" y="1904528"/>
            <a:ext cx="947224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ориентирован главным образом на лиц старше 65 лет.</a:t>
            </a:r>
          </a:p>
          <a:p>
            <a:pPr algn="ctr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Социально-демографический портрет целевой группы: преимущественно женщины пенсионного возраста с различным уровнем образования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обращает свой взор, прежде всего, к людям зрелого возраста, перешагнувшим 65-летний рубеж. В центре нашего внимания – женская аудитория, находящаяся на заслуженном отдыхе, с богатым жизненным опытом и разнообразным багажом знаний.</a:t>
            </a:r>
          </a:p>
        </p:txBody>
      </p:sp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6250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9E9D96-F053-B14C-97B3-0191C1B7F1A9}"/>
              </a:ext>
            </a:extLst>
          </p:cNvPr>
          <p:cNvSpPr txBox="1"/>
          <p:nvPr/>
        </p:nvSpPr>
        <p:spPr>
          <a:xfrm>
            <a:off x="1039528" y="1918069"/>
            <a:ext cx="102906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находится в активной стадии реализации. Архитектура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кирпичик, каждый узел этой структуры тщательно продуман и выверен, обеспечивая прочность и надежность всего начинания.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Команда, собранная под эгидой проекта, представляет собой сплав опыта и энтузиазма. Разнообразие навыков и взглядов позволяет охватывать все аспекты реализации, а общая цель объединяет усилия в единый, мощный поток.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Ресурсы, как материальные, так и нематериальные, определены и распределены таким образом, чтобы обеспечить максимальную эффективность использования. Каждый элемент, от финансовых вложений до временных затрат, служит достижению поставленных целей.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продвижения проекта выбраны с учетом целевой аудитории и специфики продукта. Разнообразие каналов и подходов позволяет охватить максимальное количество потенциальных пользователей, создавая устойчивый интерес к проекту.</a:t>
            </a:r>
          </a:p>
          <a:p>
            <a:pPr>
              <a:spcBef>
                <a:spcPts val="120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722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D9C69FB-0247-0B45-B74E-CC7C827B27CE}"/>
              </a:ext>
            </a:extLst>
          </p:cNvPr>
          <p:cNvSpPr txBox="1"/>
          <p:nvPr/>
        </p:nvSpPr>
        <p:spPr>
          <a:xfrm>
            <a:off x="599090" y="1301123"/>
            <a:ext cx="110787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жизни пожилых людей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получают ценные знания и навыки. Основные задачи школы: мотивировать к заботе о здоровье, повышать медицинскую грамотность, помогать в профилактике заболеваний и поддерживать здоровый образ жизни. Занятия проходят в формате лекций, бесед и практических упражнений, охватывая широкий спектр тем: от психосоматической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психологической адаптации к возрастным изменениям до основ здорового питания и приемов самомассажа. Кроме того, проводятся групповые спортивные занятия на свежем воздухе.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78B6A2-483B-5041-9AAB-37FF081A67F6}"/>
              </a:ext>
            </a:extLst>
          </p:cNvPr>
          <p:cNvSpPr txBox="1"/>
          <p:nvPr/>
        </p:nvSpPr>
        <p:spPr>
          <a:xfrm>
            <a:off x="787531" y="319915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ED018C-C8C8-FC47-9904-8EE67C111AE9}"/>
              </a:ext>
            </a:extLst>
          </p:cNvPr>
          <p:cNvSpPr txBox="1"/>
          <p:nvPr/>
        </p:nvSpPr>
        <p:spPr>
          <a:xfrm>
            <a:off x="764348" y="4004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3663EC-3DC1-1547-9D13-5F13AA9CB760}"/>
              </a:ext>
            </a:extLst>
          </p:cNvPr>
          <p:cNvSpPr txBox="1"/>
          <p:nvPr/>
        </p:nvSpPr>
        <p:spPr>
          <a:xfrm>
            <a:off x="781282" y="48493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03A1142-CF42-E546-891A-29A412372602}"/>
              </a:ext>
            </a:extLst>
          </p:cNvPr>
          <p:cNvSpPr txBox="1"/>
          <p:nvPr/>
        </p:nvSpPr>
        <p:spPr>
          <a:xfrm>
            <a:off x="4898792" y="319915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C7FB12-663E-BB45-B0AE-A412BADB16B3}"/>
              </a:ext>
            </a:extLst>
          </p:cNvPr>
          <p:cNvSpPr txBox="1"/>
          <p:nvPr/>
        </p:nvSpPr>
        <p:spPr>
          <a:xfrm>
            <a:off x="4875609" y="4004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AF7BDC-95D7-3642-91FF-A8B00E650BBC}"/>
              </a:ext>
            </a:extLst>
          </p:cNvPr>
          <p:cNvSpPr txBox="1"/>
          <p:nvPr/>
        </p:nvSpPr>
        <p:spPr>
          <a:xfrm>
            <a:off x="4892543" y="48493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A06FC8-20DC-1442-B6F9-1D752E470FFA}"/>
              </a:ext>
            </a:extLst>
          </p:cNvPr>
          <p:cNvSpPr txBox="1"/>
          <p:nvPr/>
        </p:nvSpPr>
        <p:spPr>
          <a:xfrm>
            <a:off x="3536941" y="2589372"/>
            <a:ext cx="2677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layfair Display SemiBold" pitchFamily="2" charset="-52"/>
              </a:rPr>
              <a:t>Цели и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EAEF22A-80F6-934F-814E-7A34502A8484}"/>
              </a:ext>
            </a:extLst>
          </p:cNvPr>
          <p:cNvSpPr txBox="1"/>
          <p:nvPr/>
        </p:nvSpPr>
        <p:spPr>
          <a:xfrm>
            <a:off x="1430204" y="334673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Изменение отношения к своему здоровью 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BA45BA0-D4B1-6C43-A815-242F5EBF451D}"/>
              </a:ext>
            </a:extLst>
          </p:cNvPr>
          <p:cNvSpPr txBox="1"/>
          <p:nvPr/>
        </p:nvSpPr>
        <p:spPr>
          <a:xfrm>
            <a:off x="1430204" y="4175376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Повышение уровня двигательной активности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A02AC18-941A-574F-8D29-652E047DEC2E}"/>
              </a:ext>
            </a:extLst>
          </p:cNvPr>
          <p:cNvSpPr txBox="1"/>
          <p:nvPr/>
        </p:nvSpPr>
        <p:spPr>
          <a:xfrm>
            <a:off x="1430204" y="508411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Формирование здоровых привычек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3B1BA54-CEA8-324D-A51C-67190010D735}"/>
              </a:ext>
            </a:extLst>
          </p:cNvPr>
          <p:cNvSpPr txBox="1"/>
          <p:nvPr/>
        </p:nvSpPr>
        <p:spPr>
          <a:xfrm>
            <a:off x="5637587" y="3421443"/>
            <a:ext cx="354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Сформировать активную группу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EC083BC-A197-F644-8276-D16BE958C6FF}"/>
              </a:ext>
            </a:extLst>
          </p:cNvPr>
          <p:cNvSpPr txBox="1"/>
          <p:nvPr/>
        </p:nvSpPr>
        <p:spPr>
          <a:xfrm>
            <a:off x="5637587" y="3987206"/>
            <a:ext cx="3928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Расширить сферу деятельности для укрепления взаимоотношений между членами группы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3142D69-389E-FA41-B6F5-C90265FC495B}"/>
              </a:ext>
            </a:extLst>
          </p:cNvPr>
          <p:cNvSpPr txBox="1"/>
          <p:nvPr/>
        </p:nvSpPr>
        <p:spPr>
          <a:xfrm>
            <a:off x="5637587" y="5084110"/>
            <a:ext cx="3541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Организация на регулярной основе  занятий на свежем воздухе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690254-2E86-BE45-BDF3-C531AFA98911}"/>
              </a:ext>
            </a:extLst>
          </p:cNvPr>
          <p:cNvSpPr txBox="1"/>
          <p:nvPr/>
        </p:nvSpPr>
        <p:spPr>
          <a:xfrm>
            <a:off x="599090" y="588577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37FA73-FDF5-4545-9A83-B81C56B1FB7A}"/>
              </a:ext>
            </a:extLst>
          </p:cNvPr>
          <p:cNvSpPr txBox="1"/>
          <p:nvPr/>
        </p:nvSpPr>
        <p:spPr>
          <a:xfrm>
            <a:off x="599090" y="1311852"/>
            <a:ext cx="10731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«Школа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 повышение качества жизни людей старшего поколения, сохранения здоровья, стимулирование их социальной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состоит из комплекса мероприятий: очные лекции, практические занятия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 комплекс мер, направленных на получение гражданами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65+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по ведущим практикам сохранения здоровья.</a:t>
            </a: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xmlns="" id="{A94B22EA-478D-ED42-A6D1-AF33314DED96}"/>
              </a:ext>
            </a:extLst>
          </p:cNvPr>
          <p:cNvSpPr/>
          <p:nvPr/>
        </p:nvSpPr>
        <p:spPr>
          <a:xfrm>
            <a:off x="1266718" y="2254942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Лекции, беседы, мастер-классы</a:t>
            </a:r>
            <a:endParaRPr lang="ru-RU" dirty="0"/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xmlns="" id="{BEB46AAA-30A5-DB41-83AD-72BC9CB91D2F}"/>
              </a:ext>
            </a:extLst>
          </p:cNvPr>
          <p:cNvSpPr/>
          <p:nvPr/>
        </p:nvSpPr>
        <p:spPr>
          <a:xfrm>
            <a:off x="1266718" y="3640621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Спортивные тренировки на свежем воздухе (зарядка, скандинавская ходьба)</a:t>
            </a:r>
            <a:endParaRPr lang="ru-RU" dirty="0"/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xmlns="" id="{67F45B01-050D-CE47-83F2-B1A6474A87AF}"/>
              </a:ext>
            </a:extLst>
          </p:cNvPr>
          <p:cNvSpPr/>
          <p:nvPr/>
        </p:nvSpPr>
        <p:spPr>
          <a:xfrm>
            <a:off x="1266718" y="5026300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луба по интересам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5D33E-8624-9F40-B0DC-F3E78C924CAB}"/>
              </a:ext>
            </a:extLst>
          </p:cNvPr>
          <p:cNvSpPr txBox="1"/>
          <p:nvPr/>
        </p:nvSpPr>
        <p:spPr>
          <a:xfrm>
            <a:off x="599090" y="588577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A60232-FEBC-9240-8017-B07BA7245877}"/>
              </a:ext>
            </a:extLst>
          </p:cNvPr>
          <p:cNvSpPr txBox="1"/>
          <p:nvPr/>
        </p:nvSpPr>
        <p:spPr>
          <a:xfrm>
            <a:off x="599090" y="1139914"/>
            <a:ext cx="1073106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организованы массовые занятия по оздоровительной гимнастике, лечебной физической культуре, оздоровительному дыханию и скандинавской ходьбе. Регулярные серии мастер-классов 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тренингов. В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семинары-встречи по формированию культуры здорового питания, проведение консультаций и экспресс-оценка психофизиологического (соматического) состояния здоровья, с помощью которых пожилые люди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приобретают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 умения и навыки по сохранению здоровья, улучшение качества и продолжительности жизни через вовлечение их в оздоровительные занятия спортом, активный отдых</a:t>
            </a:r>
            <a:r>
              <a:rPr lang="ru-RU" sz="1300" dirty="0" smtClean="0"/>
              <a:t>.</a:t>
            </a: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xmlns="" id="{89879918-B16C-1F4D-A71E-A636346F56B4}"/>
              </a:ext>
            </a:extLst>
          </p:cNvPr>
          <p:cNvSpPr/>
          <p:nvPr/>
        </p:nvSpPr>
        <p:spPr>
          <a:xfrm>
            <a:off x="599090" y="2475552"/>
            <a:ext cx="4845269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подготовки состоялось организационное мероприятие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Приглашены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которые будут проводить занятия. Были утверждены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график работы занятий, составлены списки участников. Выбрали активистов - волонтеров для помощи в проведении занятий. Разработали программы, основные маршруты для занятий скандинавской ходьбой согласно плану реализации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 Разработана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афиша презентации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«Школы здоровья» для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в интернете и на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города.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C99722BC-85BA-A140-9E9E-71C5F0D0B7CC}"/>
              </a:ext>
            </a:extLst>
          </p:cNvPr>
          <p:cNvSpPr/>
          <p:nvPr/>
        </p:nvSpPr>
        <p:spPr>
          <a:xfrm>
            <a:off x="5559973" y="2475552"/>
            <a:ext cx="6032938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скандинавской ходьбы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 Методики направленные на поддержание ментального здоровья,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 же психосоматической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пожилом возрасте.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xmlns="" id="{2FEE36DE-3F0A-2C4F-8F97-DC06DFD1A9D9}"/>
              </a:ext>
            </a:extLst>
          </p:cNvPr>
          <p:cNvSpPr/>
          <p:nvPr/>
        </p:nvSpPr>
        <p:spPr>
          <a:xfrm>
            <a:off x="599090" y="4398057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Подготовка методического материала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программ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Сбор группы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02DB4CB-73D1-2148-924A-D3D1A20C3243}"/>
              </a:ext>
            </a:extLst>
          </p:cNvPr>
          <p:cNvSpPr txBox="1"/>
          <p:nvPr/>
        </p:nvSpPr>
        <p:spPr>
          <a:xfrm>
            <a:off x="599090" y="588577"/>
            <a:ext cx="560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012B77-6744-9940-BDBF-145020A371EA}"/>
              </a:ext>
            </a:extLst>
          </p:cNvPr>
          <p:cNvSpPr txBox="1"/>
          <p:nvPr/>
        </p:nvSpPr>
        <p:spPr>
          <a:xfrm>
            <a:off x="707844" y="1151729"/>
            <a:ext cx="10713689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мероприятий, в рамках проекта «Школа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здоровья»,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 широкое вовлечение пожилых людей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активный образ жизни.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разнообразных тем, по средствам проведения различных мероприятий позволило преодолеть пожилым людям и инвалидам чувство одиночества, так как они увидели, что о них помнят и заботятся. У участников проекта расширился круг общения, они приобрели новых друзей. Вовлечение людей пожилого возраста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культурную жизнь общества повысило уверенность в себе, улучшило собственное физическое и психическое здоровье, позволило реализовать собственные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планы. Полученная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физическая составляющая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ходе реализации проекта, помогла изменить образ жизни пожилых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людей, снизить уровень тревожности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свидетельствует о возросшем чувстве удовлетворенности своим социальным положением и личностной востребованностью.</a:t>
            </a:r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xmlns="" id="{F97F9C59-89C4-ED46-BC9F-0D3E4EABDB46}"/>
              </a:ext>
            </a:extLst>
          </p:cNvPr>
          <p:cNvSpPr/>
          <p:nvPr/>
        </p:nvSpPr>
        <p:spPr>
          <a:xfrm>
            <a:off x="707844" y="2937184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xmlns="" id="{0B50C7FF-C535-C04C-BB21-B8312DB0B06A}"/>
              </a:ext>
            </a:extLst>
          </p:cNvPr>
          <p:cNvSpPr/>
          <p:nvPr/>
        </p:nvSpPr>
        <p:spPr>
          <a:xfrm>
            <a:off x="707844" y="355573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xmlns="" id="{1A11A1F6-0531-364A-AD8A-E589334E16B2}"/>
              </a:ext>
            </a:extLst>
          </p:cNvPr>
          <p:cNvSpPr/>
          <p:nvPr/>
        </p:nvSpPr>
        <p:spPr>
          <a:xfrm>
            <a:off x="707844" y="417432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xmlns="" id="{D73557A0-38A9-CB4B-B14C-F1430907911C}"/>
              </a:ext>
            </a:extLst>
          </p:cNvPr>
          <p:cNvSpPr/>
          <p:nvPr/>
        </p:nvSpPr>
        <p:spPr>
          <a:xfrm>
            <a:off x="707844" y="4799034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DC87659-64EE-F442-B024-A538C907FAFE}"/>
              </a:ext>
            </a:extLst>
          </p:cNvPr>
          <p:cNvSpPr txBox="1"/>
          <p:nvPr/>
        </p:nvSpPr>
        <p:spPr>
          <a:xfrm>
            <a:off x="1096871" y="2844500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настроения, эмоционального фона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D9F775E-F051-4040-A4CF-F5F248A66BCF}"/>
              </a:ext>
            </a:extLst>
          </p:cNvPr>
          <p:cNvSpPr txBox="1"/>
          <p:nvPr/>
        </p:nvSpPr>
        <p:spPr>
          <a:xfrm>
            <a:off x="1096871" y="3469207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связи между членами группы, повысилась социальная активность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2F3FE3-DDDF-F04D-99FC-5558F11755A7}"/>
              </a:ext>
            </a:extLst>
          </p:cNvPr>
          <p:cNvSpPr txBox="1"/>
          <p:nvPr/>
        </p:nvSpPr>
        <p:spPr>
          <a:xfrm>
            <a:off x="1096871" y="4093914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Сформировалось позитивное отношение к физическим нагрузкам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6DD552-DC4B-A740-A522-4DBB1979DBB7}"/>
              </a:ext>
            </a:extLst>
          </p:cNvPr>
          <p:cNvSpPr txBox="1"/>
          <p:nvPr/>
        </p:nvSpPr>
        <p:spPr>
          <a:xfrm>
            <a:off x="1096871" y="4718621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Улучшилось физическое состояние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88475A-0C6F-9641-A042-B188E420BA4B}"/>
              </a:ext>
            </a:extLst>
          </p:cNvPr>
          <p:cNvSpPr txBox="1"/>
          <p:nvPr/>
        </p:nvSpPr>
        <p:spPr>
          <a:xfrm>
            <a:off x="599090" y="588577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xmlns="" id="{C4169BAA-4B12-B14F-A2F9-009A19F16532}"/>
              </a:ext>
            </a:extLst>
          </p:cNvPr>
          <p:cNvSpPr/>
          <p:nvPr/>
        </p:nvSpPr>
        <p:spPr>
          <a:xfrm>
            <a:off x="599090" y="2454952"/>
            <a:ext cx="4845269" cy="18990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marL="285750" indent="-285750">
              <a:buFont typeface="Arial" charset="0"/>
              <a:buChar char="•"/>
            </a:pPr>
            <a:r>
              <a:rPr lang="ru-RU" dirty="0" smtClean="0"/>
              <a:t>Подготовка методических материалов и методик 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/>
              <a:t>Формирование группы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/>
              <a:t>Калибровка работы проекта</a:t>
            </a:r>
            <a:endParaRPr lang="ru-RU" dirty="0"/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xmlns="" id="{444AD552-A7DD-B541-B481-B576E7BAE03B}"/>
              </a:ext>
            </a:extLst>
          </p:cNvPr>
          <p:cNvSpPr/>
          <p:nvPr/>
        </p:nvSpPr>
        <p:spPr>
          <a:xfrm>
            <a:off x="5559973" y="2475552"/>
            <a:ext cx="6032938" cy="88880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/>
              <a:t>Публикация в районных печатных изданиях </a:t>
            </a:r>
            <a:endParaRPr lang="ru-RU" dirty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xmlns="" id="{C18EE8D4-00F3-1F40-B507-684B74EA7715}"/>
              </a:ext>
            </a:extLst>
          </p:cNvPr>
          <p:cNvSpPr/>
          <p:nvPr/>
        </p:nvSpPr>
        <p:spPr>
          <a:xfrm>
            <a:off x="599090" y="4503591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/>
              <a:t>За время существования проекта было вовлечено 30 человек из целевой аудитории.</a:t>
            </a:r>
          </a:p>
          <a:p>
            <a:r>
              <a:rPr lang="ru-RU" dirty="0" smtClean="0"/>
              <a:t>Проведено 10 лекций по заявленным темам</a:t>
            </a:r>
          </a:p>
          <a:p>
            <a:r>
              <a:rPr lang="ru-RU" dirty="0" smtClean="0"/>
              <a:t>Проведено 5 мастер-классов </a:t>
            </a:r>
            <a:endParaRPr lang="ru-RU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xmlns="" id="{6925F8D5-4A90-3449-9C15-AFA3927AC4E0}"/>
              </a:ext>
            </a:extLst>
          </p:cNvPr>
          <p:cNvSpPr/>
          <p:nvPr/>
        </p:nvSpPr>
        <p:spPr>
          <a:xfrm>
            <a:off x="5559973" y="3465189"/>
            <a:ext cx="6032938" cy="88880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/>
              <a:t>https://vk.com/soc_47?w=wall-119054708_37977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967</Words>
  <Application>Microsoft Office PowerPoint</Application>
  <PresentationFormat>Произвольный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Пользователь Windows</cp:lastModifiedBy>
  <cp:revision>24</cp:revision>
  <dcterms:created xsi:type="dcterms:W3CDTF">2025-03-26T12:04:55Z</dcterms:created>
  <dcterms:modified xsi:type="dcterms:W3CDTF">2025-04-22T08:42:39Z</dcterms:modified>
</cp:coreProperties>
</file>