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2E87"/>
    <a:srgbClr val="A23694"/>
    <a:srgbClr val="863458"/>
    <a:srgbClr val="651C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 showGuides="1">
      <p:cViewPr varScale="1">
        <p:scale>
          <a:sx n="98" d="100"/>
          <a:sy n="98" d="100"/>
        </p:scale>
        <p:origin x="82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3CA14-0783-0442-8B43-1865A88129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07D968-37EC-FE40-AB46-32C59BD11A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11B1C4-A9AA-9042-9A10-D8A21B428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04/09/2025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CD9571-5E7F-E745-AEB9-7CA9B155D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E4D91-4232-2E40-B542-61599FA52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013099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8B3C3-C578-844B-AF87-F297E696D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4A91F7-A599-FB43-A586-0CC751004D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71F158-2512-A44D-A26D-54697C16E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04/09/2025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64F998-4F9B-804A-9F02-0F4D60108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71966B-9D23-6848-99CB-AB9C01AB6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29233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08C84E-89E4-D749-BF5D-C7AFF866AA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841363-9323-674F-A3CA-6D2AAEE611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4CFA2A-828B-5843-93AB-C4BBF9132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04/09/2025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FEFA42-7CDF-C24D-8B70-B191A9AEC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5325E-D7E8-9F48-B2BF-11C3640AB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021374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563C7-BF04-9541-A3BA-1EC3155ED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8868E-D979-C241-9B7B-847DB9EFB9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3B753-0970-BA49-8E1F-69739D451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04/09/2025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1C29A-35D4-764F-8EF5-3B1CB7A4A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95C276-872E-5C43-B7CF-2AD1F9D38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866470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DDB34-A444-AC47-803F-5C0D2E85D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7685CE-926B-ED47-BE9E-FA65006D4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E7A14B-C39F-6845-B507-E6C27D1AE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04/09/2025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8461A-2CA5-9C43-BE32-7E938C3CD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139A6B-82D4-FA40-9BF2-3B5522C1D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759332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215C8-2F70-BA4E-AFC1-2D345E508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C1E8B-2AA2-DF40-A096-0F20FFA597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520B7B-023C-F549-8C1D-ABE1A60C50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D3FBAD-B739-3849-AE3A-878D05538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04/09/2025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D44275-9D2F-D540-98C7-790CF9E40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D65E1B-BDC3-5E40-B884-047D1EED5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6910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A4140-6F29-874E-83AA-5CBE2EB5C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1479D2-391E-3D47-9236-19E384C6BA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7586E-75BA-BA45-8BC4-920EABE2AF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EF321A-AC70-EF49-8FCC-46AA238979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A2D6C3-FD50-B64A-9FBE-62BB4E0DAF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462348-8F70-B14D-BE99-0C70F9FB2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04/09/2025</a:t>
            </a:fld>
            <a:endParaRPr lang="en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8A1FC1-9FD6-2546-BF32-F542B8245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87ADF1-7043-3943-9B86-91A5BFAAE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98242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22561-48E8-EE44-B6C8-580307506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EF9D8E-5CD9-FC4F-B6F4-C020B57E4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04/09/2025</a:t>
            </a:fld>
            <a:endParaRPr lang="en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C9FEC1-62B9-824C-822A-7AF12162A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9528D4-1EA2-B548-9AD9-1B7F8428E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18682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5A742A-4AF4-2543-813D-9C714AC99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04/09/2025</a:t>
            </a:fld>
            <a:endParaRPr lang="en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921CE1-9D2B-2843-8523-1F03F6B82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B24975-66A2-2B48-A7C4-BD60AEBFC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525301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92AEC-4239-8546-8CD5-EA687E733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61AE6-5F80-AA4C-9CB5-5F3A8FC8C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ABE359-5A99-DD4C-B0D3-25A48DB1C3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EB49FA-C8A1-2948-A5F0-3FC5D3054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04/09/2025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418EFC-7344-1549-8D73-BEF777EBA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730B34-6B03-2C4D-9648-5B35E449C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180756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BFACA-111A-D74A-AD16-129F183A4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E9030E-57F6-1141-BCB4-E951A80B43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E6E3DE-83F5-6541-8F19-ED9CDCBD37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AA7955-355C-0145-B0AA-A67AC9CBD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04/09/2025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6279E2-40E0-E74A-9196-0CFD2D075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684C6A-B901-5F4D-B2DF-14E4FBA1D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94541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00B775-6F2A-A24E-B50A-4A3DE0E5C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ED5A98-EC46-7644-8DA8-92AFCEC357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9DDACC-C11C-8C47-8E0D-C4036CB53D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EFBB3-7FA6-3D49-B851-9472CC50247F}" type="datetimeFigureOut">
              <a:rPr lang="en-RU" smtClean="0"/>
              <a:t>04/09/2025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33BE82-33C8-7C44-81AF-AE353C01D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79654-7902-ED4A-8D7C-93B21514F5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118521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C2C3183-3BA4-DC45-A563-EB07D8457435}"/>
              </a:ext>
            </a:extLst>
          </p:cNvPr>
          <p:cNvSpPr/>
          <p:nvPr/>
        </p:nvSpPr>
        <p:spPr>
          <a:xfrm>
            <a:off x="441434" y="1153443"/>
            <a:ext cx="11319642" cy="5370786"/>
          </a:xfrm>
          <a:prstGeom prst="roundRect">
            <a:avLst>
              <a:gd name="adj" fmla="val 5904"/>
            </a:avLst>
          </a:prstGeom>
          <a:solidFill>
            <a:srgbClr val="A72E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475A95-DB94-754D-B3E8-90058E167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2933" y="113255"/>
            <a:ext cx="1661510" cy="8642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B63974C-299F-3A42-928D-66554BBDC41B}"/>
              </a:ext>
            </a:extLst>
          </p:cNvPr>
          <p:cNvSpPr txBox="1"/>
          <p:nvPr/>
        </p:nvSpPr>
        <p:spPr>
          <a:xfrm>
            <a:off x="610947" y="1614981"/>
            <a:ext cx="59791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Всероссийский конкурсный отбор проектов </a:t>
            </a:r>
            <a:r>
              <a:rPr lang="en-US" sz="2400" dirty="0">
                <a:solidFill>
                  <a:schemeClr val="bg1"/>
                </a:solidFill>
              </a:rPr>
              <a:t/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«Женщины за здоровое общество»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9C0A55-CA0E-4A40-B358-6A83C9303414}"/>
              </a:ext>
            </a:extLst>
          </p:cNvPr>
          <p:cNvSpPr txBox="1"/>
          <p:nvPr/>
        </p:nvSpPr>
        <p:spPr>
          <a:xfrm>
            <a:off x="767255" y="5488042"/>
            <a:ext cx="596426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Руководитель команды: Ломакина Наталья Юрьевна</a:t>
            </a:r>
          </a:p>
          <a:p>
            <a:r>
              <a:rPr lang="ru-RU" sz="2000" dirty="0">
                <a:solidFill>
                  <a:schemeClr val="bg1"/>
                </a:solidFill>
              </a:rPr>
              <a:t>ООО «Семейная школа «ГАЛИЛЕО» </a:t>
            </a:r>
          </a:p>
          <a:p>
            <a:r>
              <a:rPr lang="ru-RU" sz="2000" dirty="0">
                <a:solidFill>
                  <a:schemeClr val="bg1"/>
                </a:solidFill>
              </a:rPr>
              <a:t>РФ, Мурманская область, </a:t>
            </a:r>
            <a:r>
              <a:rPr lang="ru-RU" sz="2000" dirty="0" err="1">
                <a:solidFill>
                  <a:schemeClr val="bg1"/>
                </a:solidFill>
              </a:rPr>
              <a:t>г.Мурманск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E84038-B740-F244-89E0-809A1E3F117D}"/>
              </a:ext>
            </a:extLst>
          </p:cNvPr>
          <p:cNvSpPr txBox="1"/>
          <p:nvPr/>
        </p:nvSpPr>
        <p:spPr>
          <a:xfrm>
            <a:off x="767255" y="4523602"/>
            <a:ext cx="5461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Playfair Display" pitchFamily="2" charset="-52"/>
              </a:rPr>
              <a:t>Номинация «Материнство и детство»</a:t>
            </a:r>
            <a:endParaRPr lang="ru-RU" dirty="0">
              <a:solidFill>
                <a:schemeClr val="bg1"/>
              </a:solidFill>
              <a:latin typeface="Playfair Display" pitchFamily="2" charset="-52"/>
            </a:endParaRPr>
          </a:p>
        </p:txBody>
      </p:sp>
      <p:pic>
        <p:nvPicPr>
          <p:cNvPr id="12" name="Рисунок 11" descr="E:\реклама\ГАЛИЛЕО\ШКОЛА\ЛОГОТИП\sem shool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277" y="2014384"/>
            <a:ext cx="4547423" cy="14790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6248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3B4EC6-9801-A646-9E70-2AE8325B5C6E}"/>
              </a:ext>
            </a:extLst>
          </p:cNvPr>
          <p:cNvSpPr txBox="1"/>
          <p:nvPr/>
        </p:nvSpPr>
        <p:spPr>
          <a:xfrm>
            <a:off x="599090" y="588577"/>
            <a:ext cx="55531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Каналы продвижения проекта</a:t>
            </a:r>
          </a:p>
        </p:txBody>
      </p:sp>
      <p:sp>
        <p:nvSpPr>
          <p:cNvPr id="8" name="Прямоугольник: скругленные углы 19">
            <a:extLst>
              <a:ext uri="{FF2B5EF4-FFF2-40B4-BE49-F238E27FC236}">
                <a16:creationId xmlns:a16="http://schemas.microsoft.com/office/drawing/2014/main" id="{DC3B501B-B269-614F-917B-772DB15CA874}"/>
              </a:ext>
            </a:extLst>
          </p:cNvPr>
          <p:cNvSpPr/>
          <p:nvPr/>
        </p:nvSpPr>
        <p:spPr>
          <a:xfrm>
            <a:off x="599090" y="1204416"/>
            <a:ext cx="2538746" cy="846048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r>
              <a:rPr lang="en-US" dirty="0" smtClean="0"/>
              <a:t>VK</a:t>
            </a:r>
            <a:endParaRPr lang="ru-RU" dirty="0"/>
          </a:p>
        </p:txBody>
      </p:sp>
      <p:sp>
        <p:nvSpPr>
          <p:cNvPr id="9" name="Прямоугольник: скругленные углы 20">
            <a:extLst>
              <a:ext uri="{FF2B5EF4-FFF2-40B4-BE49-F238E27FC236}">
                <a16:creationId xmlns:a16="http://schemas.microsoft.com/office/drawing/2014/main" id="{7C7832D9-CBDF-B945-8F10-B649688DA286}"/>
              </a:ext>
            </a:extLst>
          </p:cNvPr>
          <p:cNvSpPr/>
          <p:nvPr/>
        </p:nvSpPr>
        <p:spPr>
          <a:xfrm>
            <a:off x="3275802" y="1204415"/>
            <a:ext cx="8327620" cy="846048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en-US" dirty="0" smtClean="0"/>
              <a:t>https</a:t>
            </a:r>
            <a:r>
              <a:rPr lang="en-US" dirty="0"/>
              <a:t>://vk.com/galileomurmansk</a:t>
            </a:r>
            <a:endParaRPr lang="ru-RU" dirty="0"/>
          </a:p>
        </p:txBody>
      </p:sp>
      <p:sp>
        <p:nvSpPr>
          <p:cNvPr id="10" name="Прямоугольник: скругленные углы 21">
            <a:extLst>
              <a:ext uri="{FF2B5EF4-FFF2-40B4-BE49-F238E27FC236}">
                <a16:creationId xmlns:a16="http://schemas.microsoft.com/office/drawing/2014/main" id="{80EBE8EA-8E2C-004C-ABBC-D37E06429DD1}"/>
              </a:ext>
            </a:extLst>
          </p:cNvPr>
          <p:cNvSpPr/>
          <p:nvPr/>
        </p:nvSpPr>
        <p:spPr>
          <a:xfrm>
            <a:off x="599091" y="2320396"/>
            <a:ext cx="2538746" cy="873625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r>
              <a:rPr lang="ru-RU" dirty="0" smtClean="0"/>
              <a:t>Официальный сайт</a:t>
            </a:r>
            <a:endParaRPr lang="ru-RU" dirty="0"/>
          </a:p>
        </p:txBody>
      </p:sp>
      <p:sp>
        <p:nvSpPr>
          <p:cNvPr id="11" name="Прямоугольник: скругленные углы 22">
            <a:extLst>
              <a:ext uri="{FF2B5EF4-FFF2-40B4-BE49-F238E27FC236}">
                <a16:creationId xmlns:a16="http://schemas.microsoft.com/office/drawing/2014/main" id="{475633CC-A75F-0848-98FF-DB9865A7CF51}"/>
              </a:ext>
            </a:extLst>
          </p:cNvPr>
          <p:cNvSpPr/>
          <p:nvPr/>
        </p:nvSpPr>
        <p:spPr>
          <a:xfrm>
            <a:off x="3275802" y="2331792"/>
            <a:ext cx="8327620" cy="83135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en-US" dirty="0"/>
              <a:t>https://galileomurmansk.ru</a:t>
            </a:r>
            <a:endParaRPr lang="ru-RU" dirty="0"/>
          </a:p>
        </p:txBody>
      </p:sp>
      <p:sp>
        <p:nvSpPr>
          <p:cNvPr id="12" name="Прямоугольник: скругленные углы 25">
            <a:extLst>
              <a:ext uri="{FF2B5EF4-FFF2-40B4-BE49-F238E27FC236}">
                <a16:creationId xmlns:a16="http://schemas.microsoft.com/office/drawing/2014/main" id="{63CFB881-8CB1-C745-BF4E-362C9249D0BD}"/>
              </a:ext>
            </a:extLst>
          </p:cNvPr>
          <p:cNvSpPr/>
          <p:nvPr/>
        </p:nvSpPr>
        <p:spPr>
          <a:xfrm>
            <a:off x="599091" y="3383318"/>
            <a:ext cx="2538746" cy="835372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r>
              <a:rPr lang="ru-RU" dirty="0" smtClean="0"/>
              <a:t>АВИТО</a:t>
            </a:r>
            <a:endParaRPr lang="ru-RU" dirty="0"/>
          </a:p>
        </p:txBody>
      </p:sp>
      <p:sp>
        <p:nvSpPr>
          <p:cNvPr id="13" name="Прямоугольник: скругленные углы 26">
            <a:extLst>
              <a:ext uri="{FF2B5EF4-FFF2-40B4-BE49-F238E27FC236}">
                <a16:creationId xmlns:a16="http://schemas.microsoft.com/office/drawing/2014/main" id="{10F1AE2E-6180-1A4D-92DD-CE5FFD87B989}"/>
              </a:ext>
            </a:extLst>
          </p:cNvPr>
          <p:cNvSpPr/>
          <p:nvPr/>
        </p:nvSpPr>
        <p:spPr>
          <a:xfrm>
            <a:off x="3275802" y="3370000"/>
            <a:ext cx="8327620" cy="84869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en-US" dirty="0"/>
              <a:t>https://www.avito.ru/murmansk/predlozheniya_uslug/chastnaya_shkola_galileo_1-9_klass_3187631130?utm_campaign=native&amp;utm_medium=item_page_ios&amp;utm_source=soc_sharing</a:t>
            </a:r>
            <a:endParaRPr lang="ru-RU" dirty="0"/>
          </a:p>
        </p:txBody>
      </p:sp>
      <p:sp>
        <p:nvSpPr>
          <p:cNvPr id="14" name="Прямоугольник: скругленные углы 25">
            <a:extLst>
              <a:ext uri="{FF2B5EF4-FFF2-40B4-BE49-F238E27FC236}">
                <a16:creationId xmlns:a16="http://schemas.microsoft.com/office/drawing/2014/main" id="{63CFB881-8CB1-C745-BF4E-362C9249D0BD}"/>
              </a:ext>
            </a:extLst>
          </p:cNvPr>
          <p:cNvSpPr/>
          <p:nvPr/>
        </p:nvSpPr>
        <p:spPr>
          <a:xfrm>
            <a:off x="599091" y="5601905"/>
            <a:ext cx="2538746" cy="86118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r>
              <a:rPr lang="ru-RU" dirty="0" smtClean="0"/>
              <a:t>Яндекс</a:t>
            </a:r>
            <a:endParaRPr lang="ru-RU" dirty="0"/>
          </a:p>
        </p:txBody>
      </p:sp>
      <p:sp>
        <p:nvSpPr>
          <p:cNvPr id="15" name="Прямоугольник: скругленные углы 26">
            <a:extLst>
              <a:ext uri="{FF2B5EF4-FFF2-40B4-BE49-F238E27FC236}">
                <a16:creationId xmlns:a16="http://schemas.microsoft.com/office/drawing/2014/main" id="{10F1AE2E-6180-1A4D-92DD-CE5FFD87B989}"/>
              </a:ext>
            </a:extLst>
          </p:cNvPr>
          <p:cNvSpPr/>
          <p:nvPr/>
        </p:nvSpPr>
        <p:spPr>
          <a:xfrm>
            <a:off x="3275802" y="5601905"/>
            <a:ext cx="8327620" cy="871921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en-US" dirty="0"/>
              <a:t>https://yandex.ru/maps/-/CHVO7O5O</a:t>
            </a:r>
            <a:endParaRPr lang="ru-RU" dirty="0"/>
          </a:p>
        </p:txBody>
      </p:sp>
      <p:sp>
        <p:nvSpPr>
          <p:cNvPr id="16" name="Прямоугольник: скругленные углы 25">
            <a:extLst>
              <a:ext uri="{FF2B5EF4-FFF2-40B4-BE49-F238E27FC236}">
                <a16:creationId xmlns:a16="http://schemas.microsoft.com/office/drawing/2014/main" id="{63CFB881-8CB1-C745-BF4E-362C9249D0BD}"/>
              </a:ext>
            </a:extLst>
          </p:cNvPr>
          <p:cNvSpPr/>
          <p:nvPr/>
        </p:nvSpPr>
        <p:spPr>
          <a:xfrm>
            <a:off x="599091" y="4454025"/>
            <a:ext cx="2538746" cy="86118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r>
              <a:rPr lang="ru-RU" dirty="0" smtClean="0"/>
              <a:t>2Гис</a:t>
            </a:r>
          </a:p>
        </p:txBody>
      </p:sp>
      <p:sp>
        <p:nvSpPr>
          <p:cNvPr id="17" name="Прямоугольник: скругленные углы 26">
            <a:extLst>
              <a:ext uri="{FF2B5EF4-FFF2-40B4-BE49-F238E27FC236}">
                <a16:creationId xmlns:a16="http://schemas.microsoft.com/office/drawing/2014/main" id="{10F1AE2E-6180-1A4D-92DD-CE5FFD87B989}"/>
              </a:ext>
            </a:extLst>
          </p:cNvPr>
          <p:cNvSpPr/>
          <p:nvPr/>
        </p:nvSpPr>
        <p:spPr>
          <a:xfrm>
            <a:off x="3275802" y="4448655"/>
            <a:ext cx="8327620" cy="871921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en-US" dirty="0"/>
              <a:t>https://2gis.ru/murmansk/firm/70000001046509043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2513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1F3F78-4164-C442-B1F3-0D24135B3721}"/>
              </a:ext>
            </a:extLst>
          </p:cNvPr>
          <p:cNvSpPr txBox="1"/>
          <p:nvPr/>
        </p:nvSpPr>
        <p:spPr>
          <a:xfrm>
            <a:off x="599090" y="588577"/>
            <a:ext cx="16289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Ресурсы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EE874E-3323-BF4D-9B75-DF953D69A747}"/>
              </a:ext>
            </a:extLst>
          </p:cNvPr>
          <p:cNvSpPr txBox="1"/>
          <p:nvPr/>
        </p:nvSpPr>
        <p:spPr>
          <a:xfrm>
            <a:off x="661180" y="1240460"/>
            <a:ext cx="5469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B9D04A"/>
                </a:solidFill>
                <a:latin typeface="Dita Sweet" panose="02000503090000020004" pitchFamily="50" charset="0"/>
              </a:rPr>
              <a:t>1</a:t>
            </a:r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B1303B-4984-EF43-9CF9-35A1F375DD81}"/>
              </a:ext>
            </a:extLst>
          </p:cNvPr>
          <p:cNvSpPr txBox="1"/>
          <p:nvPr/>
        </p:nvSpPr>
        <p:spPr>
          <a:xfrm>
            <a:off x="532940" y="3369162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2.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F2C625-2AC4-0B4D-B712-C83866954A68}"/>
              </a:ext>
            </a:extLst>
          </p:cNvPr>
          <p:cNvSpPr txBox="1"/>
          <p:nvPr/>
        </p:nvSpPr>
        <p:spPr>
          <a:xfrm>
            <a:off x="616024" y="5151587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3.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FBDE54-120F-D048-86E3-8F4AFF1F5D24}"/>
              </a:ext>
            </a:extLst>
          </p:cNvPr>
          <p:cNvSpPr txBox="1"/>
          <p:nvPr/>
        </p:nvSpPr>
        <p:spPr>
          <a:xfrm>
            <a:off x="1362373" y="1286626"/>
            <a:ext cx="354152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активах имеются 2 арендованных помещения:</a:t>
            </a:r>
            <a:r>
              <a:rPr lang="ru-RU" dirty="0"/>
              <a:t> </a:t>
            </a:r>
            <a:r>
              <a:rPr lang="ru-RU" dirty="0" smtClean="0"/>
              <a:t>для школы (254,7 </a:t>
            </a:r>
            <a:r>
              <a:rPr lang="ru-RU" dirty="0" err="1" smtClean="0"/>
              <a:t>кв.м</a:t>
            </a:r>
            <a:r>
              <a:rPr lang="ru-RU" dirty="0" smtClean="0"/>
              <a:t>.) и сада (119,8 </a:t>
            </a:r>
            <a:r>
              <a:rPr lang="ru-RU" dirty="0" err="1" smtClean="0"/>
              <a:t>кв.м</a:t>
            </a:r>
            <a:r>
              <a:rPr lang="ru-RU" dirty="0" smtClean="0"/>
              <a:t>.), включающие в себя административные помещения, учебные классы, раздевалки и подсобные помещения.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E612C6-676E-3449-8945-F356D1293AB0}"/>
              </a:ext>
            </a:extLst>
          </p:cNvPr>
          <p:cNvSpPr txBox="1"/>
          <p:nvPr/>
        </p:nvSpPr>
        <p:spPr>
          <a:xfrm>
            <a:off x="1316342" y="3403913"/>
            <a:ext cx="35415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Все классы и помещения оснащены комплектами мебели и техники для учеников и учителя, закуплена учебная литература для педагогов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46D28A-C696-C14B-ADEF-559FBD28C51A}"/>
              </a:ext>
            </a:extLst>
          </p:cNvPr>
          <p:cNvSpPr txBox="1"/>
          <p:nvPr/>
        </p:nvSpPr>
        <p:spPr>
          <a:xfrm>
            <a:off x="1345231" y="5290086"/>
            <a:ext cx="3541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Интерактивные доски, лабораторные комплекты</a:t>
            </a:r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16C6BCC-4033-BA49-82B0-5C88AD80D52D}"/>
              </a:ext>
            </a:extLst>
          </p:cNvPr>
          <p:cNvSpPr txBox="1"/>
          <p:nvPr/>
        </p:nvSpPr>
        <p:spPr>
          <a:xfrm>
            <a:off x="5324312" y="1042506"/>
            <a:ext cx="6687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4.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4FA4F9-94E1-1144-8DE5-0D8925FF38C7}"/>
              </a:ext>
            </a:extLst>
          </p:cNvPr>
          <p:cNvSpPr txBox="1"/>
          <p:nvPr/>
        </p:nvSpPr>
        <p:spPr>
          <a:xfrm>
            <a:off x="5412817" y="2575166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5.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3EE10B5-5C98-214B-B668-E30FA4D791A5}"/>
              </a:ext>
            </a:extLst>
          </p:cNvPr>
          <p:cNvSpPr txBox="1"/>
          <p:nvPr/>
        </p:nvSpPr>
        <p:spPr>
          <a:xfrm>
            <a:off x="5439443" y="4122963"/>
            <a:ext cx="7040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6.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BBEFB7-12E9-3A4E-9AA1-6E4D32AD633C}"/>
              </a:ext>
            </a:extLst>
          </p:cNvPr>
          <p:cNvSpPr txBox="1"/>
          <p:nvPr/>
        </p:nvSpPr>
        <p:spPr>
          <a:xfrm>
            <a:off x="6049906" y="1240460"/>
            <a:ext cx="55535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Финансирование проекта осуществляется за счет родительской платы, которая направляется на оплату текущей деятельности Школы, а также на дальнейшее развитие проекта </a:t>
            </a:r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5D5F436-7DDA-D64A-A811-BF722EC6DE01}"/>
              </a:ext>
            </a:extLst>
          </p:cNvPr>
          <p:cNvSpPr txBox="1"/>
          <p:nvPr/>
        </p:nvSpPr>
        <p:spPr>
          <a:xfrm>
            <a:off x="6096000" y="2630498"/>
            <a:ext cx="55645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Городом Мурманск выделено помещение (   </a:t>
            </a:r>
            <a:r>
              <a:rPr lang="ru-RU" dirty="0" err="1" smtClean="0"/>
              <a:t>кв.м</a:t>
            </a:r>
            <a:r>
              <a:rPr lang="ru-RU" dirty="0" smtClean="0"/>
              <a:t>.), в котором в настоящий момент производится капитальный ремонт. Данное помещение планируется для групп сада и начальной школы. Планируемый срок начала эксплуатации – сентябрь 2025г. </a:t>
            </a:r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EED8DA8-821C-3645-BE4E-486D93BB2A07}"/>
              </a:ext>
            </a:extLst>
          </p:cNvPr>
          <p:cNvSpPr txBox="1"/>
          <p:nvPr/>
        </p:nvSpPr>
        <p:spPr>
          <a:xfrm>
            <a:off x="6049906" y="4280416"/>
            <a:ext cx="55845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организационной структуре Школы выделена учебная часть, которая разрабатывает образовательные программы, проводит повышение квалификации педагогов, выстраивает сотрудничество с иными образовательными учреждениями и другими партнерами Школы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6292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C12802-D0DB-8349-B613-80C69CA111E6}"/>
              </a:ext>
            </a:extLst>
          </p:cNvPr>
          <p:cNvSpPr txBox="1"/>
          <p:nvPr/>
        </p:nvSpPr>
        <p:spPr>
          <a:xfrm>
            <a:off x="4705592" y="623924"/>
            <a:ext cx="31967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Команда проекта</a:t>
            </a:r>
          </a:p>
        </p:txBody>
      </p:sp>
      <p:sp>
        <p:nvSpPr>
          <p:cNvPr id="8" name="Овал 2">
            <a:extLst>
              <a:ext uri="{FF2B5EF4-FFF2-40B4-BE49-F238E27FC236}">
                <a16:creationId xmlns:a16="http://schemas.microsoft.com/office/drawing/2014/main" id="{542E1A9A-5B69-4C48-93D1-12245F700B90}"/>
              </a:ext>
            </a:extLst>
          </p:cNvPr>
          <p:cNvSpPr/>
          <p:nvPr/>
        </p:nvSpPr>
        <p:spPr>
          <a:xfrm>
            <a:off x="581926" y="2101537"/>
            <a:ext cx="1384995" cy="138499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Вставить фото</a:t>
            </a:r>
          </a:p>
        </p:txBody>
      </p:sp>
      <p:sp>
        <p:nvSpPr>
          <p:cNvPr id="9" name="Овал 25">
            <a:extLst>
              <a:ext uri="{FF2B5EF4-FFF2-40B4-BE49-F238E27FC236}">
                <a16:creationId xmlns:a16="http://schemas.microsoft.com/office/drawing/2014/main" id="{36C56E9E-1EE5-AF41-8154-A19F2CEB6114}"/>
              </a:ext>
            </a:extLst>
          </p:cNvPr>
          <p:cNvSpPr/>
          <p:nvPr/>
        </p:nvSpPr>
        <p:spPr>
          <a:xfrm>
            <a:off x="599090" y="4730259"/>
            <a:ext cx="1384995" cy="138499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Вставить фото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3E1AB8-A27C-0540-B40E-DDBEBC322F07}"/>
              </a:ext>
            </a:extLst>
          </p:cNvPr>
          <p:cNvSpPr txBox="1"/>
          <p:nvPr/>
        </p:nvSpPr>
        <p:spPr>
          <a:xfrm>
            <a:off x="2148761" y="1967616"/>
            <a:ext cx="408092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Ломакина Наталья Юрьевна, учредитель и директор ООО «СЕМЕЙНАЯ ШКОЛА «ГАЛИЛЕО», РФ, Мурманская область, </a:t>
            </a:r>
            <a:r>
              <a:rPr lang="ru-RU" sz="1400" dirty="0" err="1" smtClean="0"/>
              <a:t>г.Мурманск</a:t>
            </a:r>
            <a:r>
              <a:rPr lang="ru-RU" sz="1400" dirty="0" smtClean="0"/>
              <a:t>, 1979 г.р. </a:t>
            </a:r>
            <a:r>
              <a:rPr lang="ru-RU" sz="1400" dirty="0"/>
              <a:t>Образование высшее, МВА. Управленческий и бизнес-опыт с 2015 года. В 2024, 2025 году получено педагогическое образование по работе с детьми с особыми потребностями в обучении, в том числе РАС, в 2025 по профилю «</a:t>
            </a:r>
            <a:r>
              <a:rPr lang="ru-RU" sz="1400" dirty="0" err="1"/>
              <a:t>Нейропедагогика</a:t>
            </a:r>
            <a:r>
              <a:rPr lang="ru-RU" sz="1400" dirty="0"/>
              <a:t>»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EE9F1C1-09E7-8348-AB0E-43361AEC3573}"/>
              </a:ext>
            </a:extLst>
          </p:cNvPr>
          <p:cNvSpPr txBox="1"/>
          <p:nvPr/>
        </p:nvSpPr>
        <p:spPr>
          <a:xfrm>
            <a:off x="2223025" y="4330058"/>
            <a:ext cx="408092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Овчаренко Евгения Павловна, </a:t>
            </a:r>
          </a:p>
          <a:p>
            <a:r>
              <a:rPr lang="ru-RU" sz="1400" dirty="0" smtClean="0"/>
              <a:t>учредитель ООО </a:t>
            </a:r>
            <a:r>
              <a:rPr lang="ru-RU" sz="1400" dirty="0"/>
              <a:t>«СЕМЕЙНАЯ ШКОЛА «ГАЛИЛЕО», </a:t>
            </a:r>
            <a:endParaRPr lang="ru-RU" sz="1400" dirty="0" smtClean="0"/>
          </a:p>
          <a:p>
            <a:r>
              <a:rPr lang="ru-RU" sz="1400" dirty="0" smtClean="0"/>
              <a:t>РФ</a:t>
            </a:r>
            <a:r>
              <a:rPr lang="ru-RU" sz="1400" dirty="0"/>
              <a:t>, Мурманская область, </a:t>
            </a:r>
            <a:r>
              <a:rPr lang="ru-RU" sz="1400" dirty="0" err="1"/>
              <a:t>г.Мурманск</a:t>
            </a:r>
            <a:r>
              <a:rPr lang="ru-RU" sz="1400" dirty="0"/>
              <a:t>, </a:t>
            </a:r>
            <a:r>
              <a:rPr lang="ru-RU" sz="1400" dirty="0" smtClean="0"/>
              <a:t>1985 г.р. Учредитель и руководитель нескольких предприятий в сфере инженерии, энергосбережения, </a:t>
            </a:r>
            <a:r>
              <a:rPr lang="ru-RU" sz="1400" dirty="0" err="1" smtClean="0"/>
              <a:t>ритэйла</a:t>
            </a:r>
            <a:r>
              <a:rPr lang="ru-RU" sz="1400" dirty="0" smtClean="0"/>
              <a:t> и медицинской косметологии. 16 лет управленческого опыта. Член совета «Опоры России», общественный деятель</a:t>
            </a:r>
            <a:endParaRPr lang="ru-RU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9D5AE49-FCC8-D949-836F-A74AD3355702}"/>
              </a:ext>
            </a:extLst>
          </p:cNvPr>
          <p:cNvSpPr txBox="1"/>
          <p:nvPr/>
        </p:nvSpPr>
        <p:spPr>
          <a:xfrm>
            <a:off x="8193986" y="3042210"/>
            <a:ext cx="34260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err="1" smtClean="0"/>
              <a:t>Сабитова</a:t>
            </a:r>
            <a:r>
              <a:rPr lang="ru-RU" sz="1400" dirty="0" smtClean="0"/>
              <a:t> Александра Юрьевна,</a:t>
            </a:r>
          </a:p>
          <a:p>
            <a:r>
              <a:rPr lang="ru-RU" sz="1400" dirty="0" smtClean="0"/>
              <a:t>Директор учебной части ООО </a:t>
            </a:r>
            <a:r>
              <a:rPr lang="ru-RU" sz="1400" dirty="0"/>
              <a:t>«СЕМЕЙНАЯ ШКОЛА «ГАЛИЛЕО», </a:t>
            </a:r>
            <a:endParaRPr lang="ru-RU" sz="1400" dirty="0" smtClean="0"/>
          </a:p>
          <a:p>
            <a:r>
              <a:rPr lang="ru-RU" sz="1400" dirty="0"/>
              <a:t>Р</a:t>
            </a:r>
            <a:r>
              <a:rPr lang="ru-RU" sz="1400" dirty="0" smtClean="0"/>
              <a:t>Ф</a:t>
            </a:r>
            <a:r>
              <a:rPr lang="ru-RU" sz="1400" dirty="0"/>
              <a:t>, Мурманская область, </a:t>
            </a:r>
            <a:r>
              <a:rPr lang="ru-RU" sz="1400" dirty="0" err="1" smtClean="0"/>
              <a:t>г.Мурманск</a:t>
            </a:r>
            <a:r>
              <a:rPr lang="ru-RU" sz="1400" dirty="0" smtClean="0"/>
              <a:t>, 1986 г.р.</a:t>
            </a:r>
          </a:p>
          <a:p>
            <a:r>
              <a:rPr lang="ru-RU" sz="1400" dirty="0" smtClean="0"/>
              <a:t>Педагог высшей категории, призер «Учитель города Мурманска-2021», финалист муниципального этапа всероссийского конкурса «Воспитать человека», победитель Всероссийского педагогического конкурса «Моя лучшая педагогическая разработка» </a:t>
            </a:r>
            <a:endParaRPr lang="ru-RU" sz="1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A5C35F-2BAF-3D4B-ACCF-DC530FD2EB68}"/>
              </a:ext>
            </a:extLst>
          </p:cNvPr>
          <p:cNvSpPr txBox="1"/>
          <p:nvPr/>
        </p:nvSpPr>
        <p:spPr>
          <a:xfrm>
            <a:off x="2219984" y="1478261"/>
            <a:ext cx="30380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A72E88"/>
                </a:solidFill>
                <a:latin typeface="Playfair Display SemiBold" pitchFamily="2" charset="-52"/>
              </a:rPr>
              <a:t>Руководители проекта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8F5C6B-9DA1-054C-BDF6-066529B98D57}"/>
              </a:ext>
            </a:extLst>
          </p:cNvPr>
          <p:cNvSpPr txBox="1"/>
          <p:nvPr/>
        </p:nvSpPr>
        <p:spPr>
          <a:xfrm>
            <a:off x="6552886" y="2094050"/>
            <a:ext cx="35333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B9D04A"/>
                </a:solidFill>
                <a:latin typeface="Playfair Display SemiBold" pitchFamily="2" charset="-52"/>
              </a:rPr>
              <a:t>Ключевые члены команды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07" y="1865789"/>
            <a:ext cx="1301791" cy="22349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81" y="4330058"/>
            <a:ext cx="1338440" cy="201152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475" y="3074358"/>
            <a:ext cx="1762983" cy="2645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785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FA4AC9-FA2A-F546-B98E-179AC30F4925}"/>
              </a:ext>
            </a:extLst>
          </p:cNvPr>
          <p:cNvSpPr txBox="1"/>
          <p:nvPr/>
        </p:nvSpPr>
        <p:spPr>
          <a:xfrm>
            <a:off x="599090" y="588577"/>
            <a:ext cx="75103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err="1">
                <a:solidFill>
                  <a:srgbClr val="A72E88"/>
                </a:solidFill>
                <a:latin typeface="Playfair Display SemiBold" pitchFamily="2" charset="-52"/>
              </a:rPr>
              <a:t>Проблематизация</a:t>
            </a:r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. Актуальность проекта</a:t>
            </a:r>
          </a:p>
        </p:txBody>
      </p:sp>
      <p:sp>
        <p:nvSpPr>
          <p:cNvPr id="8" name="Прямоугольник: скругленные углы 5">
            <a:extLst>
              <a:ext uri="{FF2B5EF4-FFF2-40B4-BE49-F238E27FC236}">
                <a16:creationId xmlns:a16="http://schemas.microsoft.com/office/drawing/2014/main" id="{9F6E69A9-5301-7B4E-92FA-1F8457768E3C}"/>
              </a:ext>
            </a:extLst>
          </p:cNvPr>
          <p:cNvSpPr/>
          <p:nvPr/>
        </p:nvSpPr>
        <p:spPr>
          <a:xfrm>
            <a:off x="599090" y="1975852"/>
            <a:ext cx="10731062" cy="4299902"/>
          </a:xfrm>
          <a:prstGeom prst="roundRect">
            <a:avLst>
              <a:gd name="adj" fmla="val 6704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910EEE-BC29-304B-9E47-CEEC63703760}"/>
              </a:ext>
            </a:extLst>
          </p:cNvPr>
          <p:cNvSpPr txBox="1"/>
          <p:nvPr/>
        </p:nvSpPr>
        <p:spPr>
          <a:xfrm>
            <a:off x="1757126" y="2346369"/>
            <a:ext cx="929565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Создание альтернативной формы воспитания и обучения детей дошкольного и школьного возраста в </a:t>
            </a:r>
            <a:r>
              <a:rPr lang="ru-RU" dirty="0" err="1" smtClean="0">
                <a:solidFill>
                  <a:schemeClr val="bg1"/>
                </a:solidFill>
              </a:rPr>
              <a:t>г.Мурманске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9DE830-45A8-874C-AFAB-3F5290048970}"/>
              </a:ext>
            </a:extLst>
          </p:cNvPr>
          <p:cNvSpPr txBox="1"/>
          <p:nvPr/>
        </p:nvSpPr>
        <p:spPr>
          <a:xfrm>
            <a:off x="1719495" y="3585261"/>
            <a:ext cx="9295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Индивидуальный подход </a:t>
            </a:r>
            <a:r>
              <a:rPr lang="ru-RU" dirty="0">
                <a:solidFill>
                  <a:schemeClr val="bg1"/>
                </a:solidFill>
              </a:rPr>
              <a:t>воспитания и обучения детей </a:t>
            </a:r>
            <a:r>
              <a:rPr lang="ru-RU" dirty="0" smtClean="0">
                <a:solidFill>
                  <a:schemeClr val="bg1"/>
                </a:solidFill>
              </a:rPr>
              <a:t> путем работы в малых группах до 14 человек. На данный момент  в нашей школе обучается 105 детей, в саду – 18 детей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56765F-582D-8346-8EDF-C67D0745B7AB}"/>
              </a:ext>
            </a:extLst>
          </p:cNvPr>
          <p:cNvSpPr txBox="1"/>
          <p:nvPr/>
        </p:nvSpPr>
        <p:spPr>
          <a:xfrm>
            <a:off x="1770752" y="4837613"/>
            <a:ext cx="9295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Особые потребности в обучении в связи с диагнозами, индивидуальными особенностями и профессиональным участием ребенка в спорте и искусстве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C306F3-43A5-3A4C-BCD8-D0207E3A747A}"/>
              </a:ext>
            </a:extLst>
          </p:cNvPr>
          <p:cNvSpPr txBox="1"/>
          <p:nvPr/>
        </p:nvSpPr>
        <p:spPr>
          <a:xfrm>
            <a:off x="936912" y="2153510"/>
            <a:ext cx="5469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Dita Sweet" panose="02000503090000020004" pitchFamily="50" charset="0"/>
              </a:rPr>
              <a:t>1</a:t>
            </a:r>
            <a:r>
              <a:rPr lang="ru-RU" sz="5400" dirty="0">
                <a:solidFill>
                  <a:schemeClr val="bg1"/>
                </a:solidFill>
                <a:latin typeface="Dita Sweet" panose="02000503090000020004" pitchFamily="50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CF2911-A4F6-6F4B-94D7-5D790B8B48F4}"/>
              </a:ext>
            </a:extLst>
          </p:cNvPr>
          <p:cNvSpPr txBox="1"/>
          <p:nvPr/>
        </p:nvSpPr>
        <p:spPr>
          <a:xfrm>
            <a:off x="945306" y="3446762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Dita Sweet" panose="02000503090000020004" pitchFamily="50" charset="0"/>
              </a:rPr>
              <a:t>2.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0AB43A-6FF0-EC46-A91F-70C0BBFB8398}"/>
              </a:ext>
            </a:extLst>
          </p:cNvPr>
          <p:cNvSpPr txBox="1"/>
          <p:nvPr/>
        </p:nvSpPr>
        <p:spPr>
          <a:xfrm>
            <a:off x="912591" y="4699114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Dita Sweet" panose="02000503090000020004" pitchFamily="50" charset="0"/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305355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0BFE4FB-DBD4-3046-8961-57C86C99613F}"/>
              </a:ext>
            </a:extLst>
          </p:cNvPr>
          <p:cNvSpPr txBox="1"/>
          <p:nvPr/>
        </p:nvSpPr>
        <p:spPr>
          <a:xfrm>
            <a:off x="599090" y="588577"/>
            <a:ext cx="35686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Целевая аудитория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3FE0D1-C6A5-C04E-AEFC-D4902E28A74D}"/>
              </a:ext>
            </a:extLst>
          </p:cNvPr>
          <p:cNvSpPr txBox="1"/>
          <p:nvPr/>
        </p:nvSpPr>
        <p:spPr>
          <a:xfrm>
            <a:off x="599089" y="1545021"/>
            <a:ext cx="1078792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Сторонники </a:t>
            </a:r>
            <a:r>
              <a:rPr lang="ru-RU" b="1" dirty="0" err="1"/>
              <a:t>хоумскулинга</a:t>
            </a:r>
            <a:r>
              <a:rPr lang="ru-RU" dirty="0"/>
              <a:t/>
            </a:r>
            <a:br>
              <a:rPr lang="ru-RU" dirty="0"/>
            </a:br>
            <a:r>
              <a:rPr lang="ru-RU" sz="1200" dirty="0" smtClean="0"/>
              <a:t>Мы </a:t>
            </a:r>
            <a:r>
              <a:rPr lang="ru-RU" sz="1200" dirty="0"/>
              <a:t>поддерживаем родителей и детей на семейном обучении. С 1 по 9 классы домашнее образование (вне образовательного окружения) называется семейным обучением, а в 10−11 </a:t>
            </a:r>
            <a:r>
              <a:rPr lang="ru-RU" sz="1200" dirty="0" smtClean="0"/>
              <a:t>классах, и </a:t>
            </a:r>
            <a:r>
              <a:rPr lang="ru-RU" sz="1200" dirty="0"/>
              <a:t>для детей старше 15 лет — самообразованием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b="1" dirty="0" smtClean="0"/>
              <a:t>Увлечённые </a:t>
            </a:r>
            <a:r>
              <a:rPr lang="ru-RU" b="1" dirty="0"/>
              <a:t>точными науками</a:t>
            </a:r>
            <a:r>
              <a:rPr lang="ru-RU" dirty="0"/>
              <a:t/>
            </a:r>
            <a:br>
              <a:rPr lang="ru-RU" dirty="0"/>
            </a:br>
            <a:r>
              <a:rPr lang="ru-RU" sz="1200" dirty="0" smtClean="0"/>
              <a:t>Наш </a:t>
            </a:r>
            <a:r>
              <a:rPr lang="ru-RU" sz="1200" dirty="0"/>
              <a:t>подход позволяет выстраивать учебный процесс таким образом, чтобы у ребенка оставалось достаточно времени для погружения в углубленное изучение интересных ему предметов и развития собственных увлечений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sz="1600" b="1" dirty="0" smtClean="0"/>
              <a:t>Юные спортсмены </a:t>
            </a:r>
            <a:r>
              <a:rPr lang="ru-RU" sz="1600" b="1" dirty="0"/>
              <a:t>и </a:t>
            </a:r>
            <a:r>
              <a:rPr lang="ru-RU" sz="1600" b="1" dirty="0" smtClean="0"/>
              <a:t>артисты, путешественники</a:t>
            </a:r>
            <a:endParaRPr lang="ru-RU" sz="1600" b="1" dirty="0"/>
          </a:p>
          <a:p>
            <a:r>
              <a:rPr lang="ru-RU" sz="1200" dirty="0" smtClean="0"/>
              <a:t>Если </a:t>
            </a:r>
            <a:r>
              <a:rPr lang="ru-RU" sz="1200" dirty="0"/>
              <a:t>ваш ребенок уже делает спортивную или артистическую карьеру, путешественникам.</a:t>
            </a:r>
          </a:p>
          <a:p>
            <a:r>
              <a:rPr lang="ru-RU" sz="1200" dirty="0"/>
              <a:t>с «Галилео» вы можете учиться, не отрываясь от репетиций и тренировок. Занимаемся, готовим и проводим аттестации в любой точке мира, где есть интернет. Не нужно постоянно менять школы, подвергать ребенка стрессу и психологической адаптации. </a:t>
            </a:r>
          </a:p>
          <a:p>
            <a:endParaRPr lang="ru-RU" sz="1600" b="1" dirty="0" smtClean="0"/>
          </a:p>
          <a:p>
            <a:r>
              <a:rPr lang="ru-RU" sz="1600" b="1" dirty="0" smtClean="0"/>
              <a:t>Детям </a:t>
            </a:r>
            <a:r>
              <a:rPr lang="ru-RU" sz="1600" b="1" dirty="0"/>
              <a:t>с различными трудностями в обучении</a:t>
            </a:r>
            <a:r>
              <a:rPr lang="ru-RU" dirty="0"/>
              <a:t/>
            </a:r>
            <a:br>
              <a:rPr lang="ru-RU" dirty="0"/>
            </a:br>
            <a:r>
              <a:rPr lang="ru-RU" sz="1200" dirty="0" smtClean="0"/>
              <a:t>Ребенок </a:t>
            </a:r>
            <a:r>
              <a:rPr lang="ru-RU" sz="1200" dirty="0"/>
              <a:t>с трудом читает книги, но прекрасно воспринимает материал на слух? Не может фокусироваться на рассказе учителя 40 минут подряд или усидеть на месте?! Занимаясь в Семейной школе, вы сами выбираете формат и темп обучения. Мы поможем составить персональную образовательную траекторию для ребенка, с которой он будет справляться и получать удовольствие от процесса и результат</a:t>
            </a:r>
            <a:r>
              <a:rPr lang="ru-RU" sz="1200" dirty="0" smtClean="0"/>
              <a:t>.</a:t>
            </a:r>
          </a:p>
          <a:p>
            <a:endParaRPr lang="ru-RU" sz="1200" dirty="0"/>
          </a:p>
          <a:p>
            <a:r>
              <a:rPr lang="ru-RU" b="1" dirty="0"/>
              <a:t>Желающим подтянуть школьную программу </a:t>
            </a:r>
            <a:r>
              <a:rPr lang="ru-RU" dirty="0"/>
              <a:t/>
            </a:r>
            <a:br>
              <a:rPr lang="ru-RU" dirty="0"/>
            </a:br>
            <a:r>
              <a:rPr lang="ru-RU" sz="1200" dirty="0" smtClean="0"/>
              <a:t>Индивидуальный </a:t>
            </a:r>
            <a:r>
              <a:rPr lang="ru-RU" sz="1200" dirty="0"/>
              <a:t>подход позволит восполнить пробелы в образовании в нужный срок. Если вы не успели подготовиться к экзаменам и аттестациям из-за переезда, проблем со здоровьем, вынужденного карантина или других причин.</a:t>
            </a:r>
          </a:p>
        </p:txBody>
      </p:sp>
    </p:spTree>
    <p:extLst>
      <p:ext uri="{BB962C8B-B14F-4D97-AF65-F5344CB8AC3E}">
        <p14:creationId xmlns:p14="http://schemas.microsoft.com/office/powerpoint/2010/main" val="1532522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FD9C88-5035-B741-9EF2-4D25C8FCEB64}"/>
              </a:ext>
            </a:extLst>
          </p:cNvPr>
          <p:cNvSpPr txBox="1"/>
          <p:nvPr/>
        </p:nvSpPr>
        <p:spPr>
          <a:xfrm>
            <a:off x="599090" y="588577"/>
            <a:ext cx="625042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Стадия проекта. Зрелость проекта</a:t>
            </a:r>
          </a:p>
          <a:p>
            <a:endParaRPr lang="ru-RU" sz="2800" dirty="0">
              <a:solidFill>
                <a:srgbClr val="A72E88"/>
              </a:solidFill>
              <a:latin typeface="Playfair Display SemiBold" pitchFamily="2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9E9D96-F053-B14C-97B3-0191C1B7F1A9}"/>
              </a:ext>
            </a:extLst>
          </p:cNvPr>
          <p:cNvSpPr txBox="1"/>
          <p:nvPr/>
        </p:nvSpPr>
        <p:spPr>
          <a:xfrm>
            <a:off x="1039528" y="1918069"/>
            <a:ext cx="102906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ru-RU" sz="2000" dirty="0" smtClean="0"/>
              <a:t>Завершённый </a:t>
            </a:r>
            <a:r>
              <a:rPr lang="ru-RU" sz="2000" dirty="0"/>
              <a:t>проект/успешная практика (кейс) (проект продуман, есть команда, ресурсы, проект прошел внедрение на целевой аудитории, может быть использован как «лучшая практика» для масштабирования на других площадках или расширении целевой аудитории</a:t>
            </a:r>
            <a:r>
              <a:rPr lang="ru-RU" sz="2000" dirty="0" smtClean="0"/>
              <a:t>)</a:t>
            </a:r>
            <a:endParaRPr lang="ru-RU" sz="2000" dirty="0"/>
          </a:p>
        </p:txBody>
      </p:sp>
      <p:sp>
        <p:nvSpPr>
          <p:cNvPr id="12" name="Овал 10">
            <a:extLst>
              <a:ext uri="{FF2B5EF4-FFF2-40B4-BE49-F238E27FC236}">
                <a16:creationId xmlns:a16="http://schemas.microsoft.com/office/drawing/2014/main" id="{04068E4C-2317-F047-B4F4-2C49E9F56E96}"/>
              </a:ext>
            </a:extLst>
          </p:cNvPr>
          <p:cNvSpPr/>
          <p:nvPr/>
        </p:nvSpPr>
        <p:spPr>
          <a:xfrm>
            <a:off x="800245" y="2019136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961292" y="4478215"/>
            <a:ext cx="1044506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849518" y="4566083"/>
            <a:ext cx="4556833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Microsoft YaHei" panose="020B0503020204020204" pitchFamily="34" charset="-122"/>
                <a:cs typeface="Tahoma" panose="020B0604030504040204" pitchFamily="34" charset="0"/>
              </a:rPr>
              <a:t>Лицензия от 11.04.2024 г. </a:t>
            </a:r>
            <a:endParaRPr kumimoji="0" lang="ru-RU" altLang="ja-JP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ahoma" panose="020B060403050404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ja-JP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№ Л035-01232-51/01125115, </a:t>
            </a:r>
            <a:r>
              <a:rPr lang="ru-RU" altLang="ja-JP" sz="1400" dirty="0">
                <a:latin typeface="Arial" panose="020B0604020202020204" pitchFamily="34" charset="0"/>
                <a:ea typeface="Tahoma" panose="020B0604030504040204" pitchFamily="34" charset="0"/>
              </a:rPr>
              <a:t>выдана Министерством образования и науки Мурманской области </a:t>
            </a:r>
            <a:endParaRPr kumimoji="0" lang="ru-RU" altLang="ja-JP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778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D0987B-83B4-AA46-BFCD-AB6618EC16FA}"/>
              </a:ext>
            </a:extLst>
          </p:cNvPr>
          <p:cNvSpPr txBox="1"/>
          <p:nvPr/>
        </p:nvSpPr>
        <p:spPr>
          <a:xfrm>
            <a:off x="599090" y="588577"/>
            <a:ext cx="72266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Миссия проекта. Цели и задачи проекта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78B6A2-483B-5041-9AAB-37FF081A67F6}"/>
              </a:ext>
            </a:extLst>
          </p:cNvPr>
          <p:cNvSpPr txBox="1"/>
          <p:nvPr/>
        </p:nvSpPr>
        <p:spPr>
          <a:xfrm>
            <a:off x="776094" y="1649767"/>
            <a:ext cx="5469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A72E88"/>
                </a:solidFill>
                <a:latin typeface="Dita Sweet" panose="02000503090000020004" pitchFamily="50" charset="0"/>
              </a:rPr>
              <a:t>1</a:t>
            </a:r>
            <a:r>
              <a:rPr lang="ru-RU" sz="5400" dirty="0">
                <a:solidFill>
                  <a:srgbClr val="A72E88"/>
                </a:solidFill>
                <a:latin typeface="Dita Sweet" panose="02000503090000020004" pitchFamily="50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ED018C-C8C8-FC47-9904-8EE67C111AE9}"/>
              </a:ext>
            </a:extLst>
          </p:cNvPr>
          <p:cNvSpPr txBox="1"/>
          <p:nvPr/>
        </p:nvSpPr>
        <p:spPr>
          <a:xfrm>
            <a:off x="803421" y="3043534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A72E88"/>
                </a:solidFill>
                <a:latin typeface="Dita Sweet" panose="02000503090000020004" pitchFamily="50" charset="0"/>
              </a:rPr>
              <a:t>2.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3663EC-3DC1-1547-9D13-5F13AA9CB760}"/>
              </a:ext>
            </a:extLst>
          </p:cNvPr>
          <p:cNvSpPr txBox="1"/>
          <p:nvPr/>
        </p:nvSpPr>
        <p:spPr>
          <a:xfrm>
            <a:off x="792598" y="4861640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A72E88"/>
                </a:solidFill>
                <a:latin typeface="Dita Sweet" panose="02000503090000020004" pitchFamily="50" charset="0"/>
              </a:rPr>
              <a:t>3.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3A1142-CF42-E546-891A-29A412372602}"/>
              </a:ext>
            </a:extLst>
          </p:cNvPr>
          <p:cNvSpPr txBox="1"/>
          <p:nvPr/>
        </p:nvSpPr>
        <p:spPr>
          <a:xfrm>
            <a:off x="4899186" y="1649767"/>
            <a:ext cx="5469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B9D04A"/>
                </a:solidFill>
                <a:latin typeface="Dita Sweet" panose="02000503090000020004" pitchFamily="50" charset="0"/>
              </a:rPr>
              <a:t>1</a:t>
            </a:r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C7FB12-663E-BB45-B0AE-A412BADB16B3}"/>
              </a:ext>
            </a:extLst>
          </p:cNvPr>
          <p:cNvSpPr txBox="1"/>
          <p:nvPr/>
        </p:nvSpPr>
        <p:spPr>
          <a:xfrm>
            <a:off x="4944886" y="3122404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2.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AF7BDC-95D7-3642-91FF-A8B00E650BBC}"/>
              </a:ext>
            </a:extLst>
          </p:cNvPr>
          <p:cNvSpPr txBox="1"/>
          <p:nvPr/>
        </p:nvSpPr>
        <p:spPr>
          <a:xfrm>
            <a:off x="4912432" y="4887408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3.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AEF22A-80F6-934F-814E-7A34502A8484}"/>
              </a:ext>
            </a:extLst>
          </p:cNvPr>
          <p:cNvSpPr txBox="1"/>
          <p:nvPr/>
        </p:nvSpPr>
        <p:spPr>
          <a:xfrm>
            <a:off x="1452854" y="2043899"/>
            <a:ext cx="3541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Индивидуальный </a:t>
            </a:r>
            <a:r>
              <a:rPr lang="ru-RU" dirty="0"/>
              <a:t>подход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BA45BA0-D4B1-6C43-A815-242F5EBF451D}"/>
              </a:ext>
            </a:extLst>
          </p:cNvPr>
          <p:cNvSpPr txBox="1"/>
          <p:nvPr/>
        </p:nvSpPr>
        <p:spPr>
          <a:xfrm>
            <a:off x="1528813" y="3092305"/>
            <a:ext cx="35415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Дать </a:t>
            </a:r>
            <a:r>
              <a:rPr lang="ru-RU" dirty="0"/>
              <a:t>детям высокий уровень академических знаний, привить любовь к </a:t>
            </a:r>
            <a:r>
              <a:rPr lang="ru-RU" dirty="0" smtClean="0"/>
              <a:t>образованию </a:t>
            </a:r>
            <a:r>
              <a:rPr lang="ru-RU" dirty="0"/>
              <a:t>и дисциплине, сформировать волю.</a:t>
            </a:r>
          </a:p>
          <a:p>
            <a:pPr lvl="0"/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02AC18-941A-574F-8D29-652E047DEC2E}"/>
              </a:ext>
            </a:extLst>
          </p:cNvPr>
          <p:cNvSpPr txBox="1"/>
          <p:nvPr/>
        </p:nvSpPr>
        <p:spPr>
          <a:xfrm>
            <a:off x="1537847" y="4887408"/>
            <a:ext cx="35415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Прозрачность отношений и сотрудничество школы и родителей на всех этапах обучения</a:t>
            </a:r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3B1BA54-CEA8-324D-A51C-67190010D735}"/>
              </a:ext>
            </a:extLst>
          </p:cNvPr>
          <p:cNvSpPr txBox="1"/>
          <p:nvPr/>
        </p:nvSpPr>
        <p:spPr>
          <a:xfrm>
            <a:off x="5714836" y="1871382"/>
            <a:ext cx="6040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Создание малых групп с закрепленным куратором. Консультации психолога и логопеда </a:t>
            </a:r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EC083BC-A197-F644-8276-D16BE958C6FF}"/>
              </a:ext>
            </a:extLst>
          </p:cNvPr>
          <p:cNvSpPr txBox="1"/>
          <p:nvPr/>
        </p:nvSpPr>
        <p:spPr>
          <a:xfrm>
            <a:off x="5670278" y="3092305"/>
            <a:ext cx="56776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Индивидуальные маршруты обучения</a:t>
            </a:r>
            <a:r>
              <a:rPr lang="ru-RU" dirty="0" smtClean="0"/>
              <a:t>. </a:t>
            </a:r>
            <a:r>
              <a:rPr lang="ru-RU" dirty="0"/>
              <a:t>Два раза в год ученики сдают государственные аттестации. Участвуют в олимпиадах, углубленно изучают языки, математику, информатику.</a:t>
            </a:r>
            <a:br>
              <a:rPr lang="ru-RU" dirty="0"/>
            </a:br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3142D69-389E-FA41-B6F5-C90265FC495B}"/>
              </a:ext>
            </a:extLst>
          </p:cNvPr>
          <p:cNvSpPr txBox="1"/>
          <p:nvPr/>
        </p:nvSpPr>
        <p:spPr>
          <a:xfrm>
            <a:off x="5644867" y="4784398"/>
            <a:ext cx="55916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Наличие </a:t>
            </a:r>
            <a:r>
              <a:rPr lang="ru-RU" dirty="0"/>
              <a:t>качественной связи с </a:t>
            </a:r>
            <a:r>
              <a:rPr lang="ru-RU" dirty="0" smtClean="0"/>
              <a:t>педагогами. </a:t>
            </a:r>
            <a:r>
              <a:rPr lang="ru-RU" dirty="0"/>
              <a:t>Семейная школа создаёт поддерживающую, развивающую и творческую среду для всех участников учебного процесса: родителей, педагогов и учеников.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8707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690254-2E86-BE45-BDF3-C531AFA98911}"/>
              </a:ext>
            </a:extLst>
          </p:cNvPr>
          <p:cNvSpPr txBox="1"/>
          <p:nvPr/>
        </p:nvSpPr>
        <p:spPr>
          <a:xfrm>
            <a:off x="599090" y="588577"/>
            <a:ext cx="253146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Суть проекта</a:t>
            </a:r>
          </a:p>
          <a:p>
            <a:endParaRPr lang="ru-RU" sz="2800" dirty="0">
              <a:solidFill>
                <a:srgbClr val="A72E88"/>
              </a:solidFill>
              <a:latin typeface="Playfair Display SemiBold" pitchFamily="2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37FA73-FDF5-4545-9A83-B81C56B1FB7A}"/>
              </a:ext>
            </a:extLst>
          </p:cNvPr>
          <p:cNvSpPr txBox="1"/>
          <p:nvPr/>
        </p:nvSpPr>
        <p:spPr>
          <a:xfrm>
            <a:off x="599090" y="1311852"/>
            <a:ext cx="107310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Кратко и тезисно описывается суть проекта: что за проект, какая «механика» проекта, из каких инициатив/событий состоит проект, как реализуется либо будет реализовываться проекта</a:t>
            </a:r>
          </a:p>
        </p:txBody>
      </p:sp>
      <p:sp>
        <p:nvSpPr>
          <p:cNvPr id="8" name="Прямоугольник: скругленные углы 11">
            <a:extLst>
              <a:ext uri="{FF2B5EF4-FFF2-40B4-BE49-F238E27FC236}">
                <a16:creationId xmlns:a16="http://schemas.microsoft.com/office/drawing/2014/main" id="{A94B22EA-478D-ED42-A6D1-AF33314DED96}"/>
              </a:ext>
            </a:extLst>
          </p:cNvPr>
          <p:cNvSpPr/>
          <p:nvPr/>
        </p:nvSpPr>
        <p:spPr>
          <a:xfrm>
            <a:off x="1266718" y="2254942"/>
            <a:ext cx="9658564" cy="1150475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Семейная школа и сад ГАЛИЛЕО существует с 2020 года в городе Мурманске как альтернативная форма воспитания и обучения детей</a:t>
            </a:r>
            <a:endParaRPr lang="ru-RU" dirty="0"/>
          </a:p>
        </p:txBody>
      </p:sp>
      <p:sp>
        <p:nvSpPr>
          <p:cNvPr id="9" name="Прямоугольник: скругленные углы 15">
            <a:extLst>
              <a:ext uri="{FF2B5EF4-FFF2-40B4-BE49-F238E27FC236}">
                <a16:creationId xmlns:a16="http://schemas.microsoft.com/office/drawing/2014/main" id="{BEB46AAA-30A5-DB41-83AD-72BC9CB91D2F}"/>
              </a:ext>
            </a:extLst>
          </p:cNvPr>
          <p:cNvSpPr/>
          <p:nvPr/>
        </p:nvSpPr>
        <p:spPr>
          <a:xfrm>
            <a:off x="1266718" y="3640621"/>
            <a:ext cx="9658564" cy="1150475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Дети обучаются 5 дней в неделю в соответствии с расписанием, которое включает основные предметы школьной программы и уникальные </a:t>
            </a:r>
            <a:r>
              <a:rPr lang="ru-RU" dirty="0"/>
              <a:t>предметы: ораторское искусство, актерское мастерство, проектная деятельность, </a:t>
            </a:r>
            <a:r>
              <a:rPr lang="en-US" dirty="0"/>
              <a:t>digital</a:t>
            </a:r>
            <a:r>
              <a:rPr lang="ru-RU" dirty="0"/>
              <a:t>-рисование, </a:t>
            </a:r>
            <a:r>
              <a:rPr lang="ru-RU" dirty="0" smtClean="0"/>
              <a:t>шахматы и др.</a:t>
            </a:r>
            <a:endParaRPr lang="ru-RU" dirty="0"/>
          </a:p>
        </p:txBody>
      </p:sp>
      <p:sp>
        <p:nvSpPr>
          <p:cNvPr id="10" name="Прямоугольник: скругленные углы 16">
            <a:extLst>
              <a:ext uri="{FF2B5EF4-FFF2-40B4-BE49-F238E27FC236}">
                <a16:creationId xmlns:a16="http://schemas.microsoft.com/office/drawing/2014/main" id="{67F45B01-050D-CE47-83F2-B1A6474A87AF}"/>
              </a:ext>
            </a:extLst>
          </p:cNvPr>
          <p:cNvSpPr/>
          <p:nvPr/>
        </p:nvSpPr>
        <p:spPr>
          <a:xfrm>
            <a:off x="1266718" y="5026300"/>
            <a:ext cx="9658564" cy="1150475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Дать современным детям возможность раскрыть свой потенциал и уникальность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0397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E5D33E-8624-9F40-B0DC-F3E78C924CAB}"/>
              </a:ext>
            </a:extLst>
          </p:cNvPr>
          <p:cNvSpPr txBox="1"/>
          <p:nvPr/>
        </p:nvSpPr>
        <p:spPr>
          <a:xfrm>
            <a:off x="888260" y="1237254"/>
            <a:ext cx="343235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Механика проекта</a:t>
            </a:r>
          </a:p>
          <a:p>
            <a:endParaRPr lang="ru-RU" sz="2800" dirty="0">
              <a:solidFill>
                <a:srgbClr val="A72E88"/>
              </a:solidFill>
              <a:latin typeface="Playfair Display SemiBold" pitchFamily="2" charset="-52"/>
            </a:endParaRPr>
          </a:p>
        </p:txBody>
      </p:sp>
      <p:sp>
        <p:nvSpPr>
          <p:cNvPr id="8" name="Прямоугольник: скругленные углы 6">
            <a:extLst>
              <a:ext uri="{FF2B5EF4-FFF2-40B4-BE49-F238E27FC236}">
                <a16:creationId xmlns:a16="http://schemas.microsoft.com/office/drawing/2014/main" id="{89879918-B16C-1F4D-A71E-A636346F56B4}"/>
              </a:ext>
            </a:extLst>
          </p:cNvPr>
          <p:cNvSpPr/>
          <p:nvPr/>
        </p:nvSpPr>
        <p:spPr>
          <a:xfrm>
            <a:off x="599090" y="2475552"/>
            <a:ext cx="4845269" cy="1791648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dirty="0" smtClean="0"/>
              <a:t>Школа и сад открыты с 2020 года. В школе сформированы с нулевого до 9 класса. В саду имеются 3 группы детей от полутора лет</a:t>
            </a:r>
            <a:endParaRPr lang="ru-RU" dirty="0"/>
          </a:p>
        </p:txBody>
      </p:sp>
      <p:sp>
        <p:nvSpPr>
          <p:cNvPr id="9" name="Прямоугольник: скругленные углы 7">
            <a:extLst>
              <a:ext uri="{FF2B5EF4-FFF2-40B4-BE49-F238E27FC236}">
                <a16:creationId xmlns:a16="http://schemas.microsoft.com/office/drawing/2014/main" id="{C99722BC-85BA-A140-9E9E-71C5F0D0B7CC}"/>
              </a:ext>
            </a:extLst>
          </p:cNvPr>
          <p:cNvSpPr/>
          <p:nvPr/>
        </p:nvSpPr>
        <p:spPr>
          <a:xfrm>
            <a:off x="5559973" y="2475552"/>
            <a:ext cx="6032938" cy="1791648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dirty="0"/>
              <a:t>Инструменты:</a:t>
            </a:r>
          </a:p>
          <a:p>
            <a:r>
              <a:rPr lang="ru-RU" dirty="0"/>
              <a:t>1</a:t>
            </a:r>
            <a:r>
              <a:rPr lang="ru-RU" dirty="0" smtClean="0"/>
              <a:t>. Наличие в штате профессиональных педагогов</a:t>
            </a:r>
            <a:endParaRPr lang="ru-RU" dirty="0"/>
          </a:p>
          <a:p>
            <a:r>
              <a:rPr lang="ru-RU" dirty="0"/>
              <a:t>2</a:t>
            </a:r>
            <a:r>
              <a:rPr lang="ru-RU" dirty="0" smtClean="0"/>
              <a:t>. Материально-техническая база</a:t>
            </a:r>
            <a:endParaRPr lang="ru-RU" dirty="0"/>
          </a:p>
          <a:p>
            <a:r>
              <a:rPr lang="ru-RU" dirty="0"/>
              <a:t>3</a:t>
            </a:r>
            <a:r>
              <a:rPr lang="ru-RU" dirty="0" smtClean="0"/>
              <a:t>. Отдельные помещения сада и школы</a:t>
            </a:r>
            <a:endParaRPr lang="ru-RU" dirty="0"/>
          </a:p>
        </p:txBody>
      </p:sp>
      <p:sp>
        <p:nvSpPr>
          <p:cNvPr id="10" name="Прямоугольник: скругленные углы 8">
            <a:extLst>
              <a:ext uri="{FF2B5EF4-FFF2-40B4-BE49-F238E27FC236}">
                <a16:creationId xmlns:a16="http://schemas.microsoft.com/office/drawing/2014/main" id="{2FEE36DE-3F0A-2C4F-8F97-DC06DFD1A9D9}"/>
              </a:ext>
            </a:extLst>
          </p:cNvPr>
          <p:cNvSpPr/>
          <p:nvPr/>
        </p:nvSpPr>
        <p:spPr>
          <a:xfrm>
            <a:off x="599090" y="4398057"/>
            <a:ext cx="10993820" cy="1791648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dirty="0" smtClean="0"/>
              <a:t>В 2022 году Школой был получен Грант в целях поддержки социального предпринимательства, направленный на оборудование классов интерактивными досками. Также школа оснащена лабораторными комплектами для научно-технических дисциплин. Школа сотрудничает с ВУЗами и </a:t>
            </a:r>
            <a:r>
              <a:rPr lang="ru-RU" dirty="0" err="1" smtClean="0"/>
              <a:t>СУЗами</a:t>
            </a:r>
            <a:r>
              <a:rPr lang="ru-RU" dirty="0" smtClean="0"/>
              <a:t> в проведении дополнительных занятий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2858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2DB4CB-73D1-2148-924A-D3D1A20C3243}"/>
              </a:ext>
            </a:extLst>
          </p:cNvPr>
          <p:cNvSpPr txBox="1"/>
          <p:nvPr/>
        </p:nvSpPr>
        <p:spPr>
          <a:xfrm>
            <a:off x="599090" y="588577"/>
            <a:ext cx="56060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Основные результаты проекта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012B77-6744-9940-BDBF-145020A371EA}"/>
              </a:ext>
            </a:extLst>
          </p:cNvPr>
          <p:cNvSpPr txBox="1"/>
          <p:nvPr/>
        </p:nvSpPr>
        <p:spPr>
          <a:xfrm>
            <a:off x="599090" y="1311852"/>
            <a:ext cx="107310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Указывается до 5 основных результатов проекта, которые будут достигнуты в </a:t>
            </a:r>
            <a:r>
              <a:rPr lang="ru-RU" sz="2000" dirty="0" smtClean="0"/>
              <a:t>2024году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и в последующем периоде</a:t>
            </a:r>
          </a:p>
        </p:txBody>
      </p:sp>
      <p:sp>
        <p:nvSpPr>
          <p:cNvPr id="8" name="Овал 9">
            <a:extLst>
              <a:ext uri="{FF2B5EF4-FFF2-40B4-BE49-F238E27FC236}">
                <a16:creationId xmlns:a16="http://schemas.microsoft.com/office/drawing/2014/main" id="{95A6727E-4E54-5049-AD3F-7E4D733BE664}"/>
              </a:ext>
            </a:extLst>
          </p:cNvPr>
          <p:cNvSpPr/>
          <p:nvPr/>
        </p:nvSpPr>
        <p:spPr>
          <a:xfrm>
            <a:off x="707844" y="2296600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10">
            <a:extLst>
              <a:ext uri="{FF2B5EF4-FFF2-40B4-BE49-F238E27FC236}">
                <a16:creationId xmlns:a16="http://schemas.microsoft.com/office/drawing/2014/main" id="{F97F9C59-89C4-ED46-BC9F-0D3E4EABDB46}"/>
              </a:ext>
            </a:extLst>
          </p:cNvPr>
          <p:cNvSpPr/>
          <p:nvPr/>
        </p:nvSpPr>
        <p:spPr>
          <a:xfrm>
            <a:off x="707844" y="3357092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11">
            <a:extLst>
              <a:ext uri="{FF2B5EF4-FFF2-40B4-BE49-F238E27FC236}">
                <a16:creationId xmlns:a16="http://schemas.microsoft.com/office/drawing/2014/main" id="{0B50C7FF-C535-C04C-BB21-B8312DB0B06A}"/>
              </a:ext>
            </a:extLst>
          </p:cNvPr>
          <p:cNvSpPr/>
          <p:nvPr/>
        </p:nvSpPr>
        <p:spPr>
          <a:xfrm>
            <a:off x="707841" y="4040675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2">
            <a:extLst>
              <a:ext uri="{FF2B5EF4-FFF2-40B4-BE49-F238E27FC236}">
                <a16:creationId xmlns:a16="http://schemas.microsoft.com/office/drawing/2014/main" id="{1A11A1F6-0531-364A-AD8A-E589334E16B2}"/>
              </a:ext>
            </a:extLst>
          </p:cNvPr>
          <p:cNvSpPr/>
          <p:nvPr/>
        </p:nvSpPr>
        <p:spPr>
          <a:xfrm>
            <a:off x="707841" y="4818138"/>
            <a:ext cx="239282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3">
            <a:extLst>
              <a:ext uri="{FF2B5EF4-FFF2-40B4-BE49-F238E27FC236}">
                <a16:creationId xmlns:a16="http://schemas.microsoft.com/office/drawing/2014/main" id="{D73557A0-38A9-CB4B-B14C-F1430907911C}"/>
              </a:ext>
            </a:extLst>
          </p:cNvPr>
          <p:cNvSpPr/>
          <p:nvPr/>
        </p:nvSpPr>
        <p:spPr>
          <a:xfrm>
            <a:off x="707843" y="5564942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8678E1D-1ED6-9A49-824B-A22693BFE844}"/>
              </a:ext>
            </a:extLst>
          </p:cNvPr>
          <p:cNvSpPr txBox="1"/>
          <p:nvPr/>
        </p:nvSpPr>
        <p:spPr>
          <a:xfrm>
            <a:off x="1096871" y="2219793"/>
            <a:ext cx="103246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Получена лицензия дополнительного образования детей и взрослых 11.04.2024 г. </a:t>
            </a:r>
          </a:p>
          <a:p>
            <a:r>
              <a:rPr lang="ru-RU" sz="2000" dirty="0"/>
              <a:t>№ Л035-01232-51/01125115, выдана Министерством образования и науки Мурманской области </a:t>
            </a:r>
          </a:p>
          <a:p>
            <a:r>
              <a:rPr lang="ru-RU" sz="2000" dirty="0" smtClean="0"/>
              <a:t>  </a:t>
            </a:r>
            <a:endParaRPr lang="ru-RU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C87659-64EE-F442-B024-A538C907FAFE}"/>
              </a:ext>
            </a:extLst>
          </p:cNvPr>
          <p:cNvSpPr txBox="1"/>
          <p:nvPr/>
        </p:nvSpPr>
        <p:spPr>
          <a:xfrm>
            <a:off x="1096871" y="3272101"/>
            <a:ext cx="103246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Созданы инклюзивные классы и группы</a:t>
            </a:r>
            <a:endParaRPr lang="ru-RU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9F775E-F051-4040-A4CF-F5F248A66BCF}"/>
              </a:ext>
            </a:extLst>
          </p:cNvPr>
          <p:cNvSpPr txBox="1"/>
          <p:nvPr/>
        </p:nvSpPr>
        <p:spPr>
          <a:xfrm>
            <a:off x="1151579" y="3960261"/>
            <a:ext cx="103246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Создана группа присмотра и ухода для детей от полутора лет</a:t>
            </a:r>
            <a:endParaRPr lang="ru-RU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2F3FE3-DDDF-F04D-99FC-5558F11755A7}"/>
              </a:ext>
            </a:extLst>
          </p:cNvPr>
          <p:cNvSpPr txBox="1"/>
          <p:nvPr/>
        </p:nvSpPr>
        <p:spPr>
          <a:xfrm>
            <a:off x="1151579" y="4737857"/>
            <a:ext cx="103246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Высокие результаты ОГЭ первого выпуска учеников 9 класса в 2024 году</a:t>
            </a:r>
            <a:endParaRPr lang="ru-RU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6DD552-DC4B-A740-A522-4DBB1979DBB7}"/>
              </a:ext>
            </a:extLst>
          </p:cNvPr>
          <p:cNvSpPr txBox="1"/>
          <p:nvPr/>
        </p:nvSpPr>
        <p:spPr>
          <a:xfrm>
            <a:off x="1151579" y="5484528"/>
            <a:ext cx="103246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Создание уникальных образовательных программ с партнерами: Центр поддержки предпринимательства, АО «Альфа-Банк», </a:t>
            </a:r>
            <a:r>
              <a:rPr lang="en-US" sz="2000" dirty="0" smtClean="0"/>
              <a:t>IT-</a:t>
            </a:r>
            <a:r>
              <a:rPr lang="ru-RU" sz="2000" dirty="0" smtClean="0"/>
              <a:t>Куб, губернаторский лицей и др.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13168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88475A-0C6F-9641-A042-B188E420BA4B}"/>
              </a:ext>
            </a:extLst>
          </p:cNvPr>
          <p:cNvSpPr txBox="1"/>
          <p:nvPr/>
        </p:nvSpPr>
        <p:spPr>
          <a:xfrm>
            <a:off x="599090" y="341047"/>
            <a:ext cx="59346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Информация о текущем статусе </a:t>
            </a:r>
            <a:b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</a:br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реализации проекта</a:t>
            </a:r>
          </a:p>
        </p:txBody>
      </p:sp>
      <p:sp>
        <p:nvSpPr>
          <p:cNvPr id="8" name="Прямоугольник: скругленные углы 19">
            <a:extLst>
              <a:ext uri="{FF2B5EF4-FFF2-40B4-BE49-F238E27FC236}">
                <a16:creationId xmlns:a16="http://schemas.microsoft.com/office/drawing/2014/main" id="{C4169BAA-4B12-B14F-A2F9-009A19F16532}"/>
              </a:ext>
            </a:extLst>
          </p:cNvPr>
          <p:cNvSpPr/>
          <p:nvPr/>
        </p:nvSpPr>
        <p:spPr>
          <a:xfrm>
            <a:off x="656897" y="1387322"/>
            <a:ext cx="4845269" cy="189904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dirty="0"/>
              <a:t>Школа и сад открыты с 2020 </a:t>
            </a:r>
            <a:r>
              <a:rPr lang="ru-RU" dirty="0" smtClean="0"/>
              <a:t>года</a:t>
            </a:r>
            <a:r>
              <a:rPr lang="ru-RU" dirty="0"/>
              <a:t> </a:t>
            </a:r>
            <a:r>
              <a:rPr lang="ru-RU" dirty="0" smtClean="0"/>
              <a:t>по настоящее время</a:t>
            </a:r>
            <a:endParaRPr lang="ru-RU" dirty="0"/>
          </a:p>
        </p:txBody>
      </p:sp>
      <p:sp>
        <p:nvSpPr>
          <p:cNvPr id="9" name="Прямоугольник: скругленные углы 20">
            <a:extLst>
              <a:ext uri="{FF2B5EF4-FFF2-40B4-BE49-F238E27FC236}">
                <a16:creationId xmlns:a16="http://schemas.microsoft.com/office/drawing/2014/main" id="{444AD552-A7DD-B541-B481-B576E7BAE03B}"/>
              </a:ext>
            </a:extLst>
          </p:cNvPr>
          <p:cNvSpPr/>
          <p:nvPr/>
        </p:nvSpPr>
        <p:spPr>
          <a:xfrm>
            <a:off x="5570484" y="1117600"/>
            <a:ext cx="6032938" cy="3430954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en-US" b="1" dirty="0" smtClean="0">
                <a:solidFill>
                  <a:schemeClr val="bg1"/>
                </a:solidFill>
              </a:rPr>
              <a:t>http</a:t>
            </a:r>
            <a:r>
              <a:rPr lang="en-US" b="1" dirty="0">
                <a:solidFill>
                  <a:schemeClr val="bg1"/>
                </a:solidFill>
              </a:rPr>
              <a:t>://government.ru/news/40661/</a:t>
            </a:r>
          </a:p>
          <a:p>
            <a:endParaRPr lang="ru-RU" b="1" dirty="0" smtClean="0">
              <a:solidFill>
                <a:schemeClr val="bg1"/>
              </a:solidFill>
            </a:endParaRPr>
          </a:p>
          <a:p>
            <a:r>
              <a:rPr lang="en-US" b="1" dirty="0" smtClean="0">
                <a:solidFill>
                  <a:schemeClr val="bg1"/>
                </a:solidFill>
              </a:rPr>
              <a:t>https</a:t>
            </a:r>
            <a:r>
              <a:rPr lang="en-US" b="1" dirty="0">
                <a:solidFill>
                  <a:schemeClr val="bg1"/>
                </a:solidFill>
              </a:rPr>
              <a:t>://goarctic.ru/news/znaniya-detey-trebuyut-otvetstvennosti-vzroslykh-o-chastnykh-obrazovatelnykh-proektakh-v-murmanskoy-/</a:t>
            </a:r>
          </a:p>
          <a:p>
            <a:endParaRPr lang="ru-RU" b="1" dirty="0" smtClean="0">
              <a:solidFill>
                <a:schemeClr val="bg1"/>
              </a:solidFill>
            </a:endParaRPr>
          </a:p>
          <a:p>
            <a:r>
              <a:rPr lang="en-US" b="1" dirty="0" smtClean="0"/>
              <a:t>https</a:t>
            </a:r>
            <a:r>
              <a:rPr lang="en-US" b="1" dirty="0"/>
              <a:t>://tass.ru/obschestvo/9777803</a:t>
            </a:r>
          </a:p>
          <a:p>
            <a:endParaRPr lang="en-US" b="1" dirty="0" smtClean="0"/>
          </a:p>
          <a:p>
            <a:r>
              <a:rPr lang="en-US" b="1" dirty="0" smtClean="0"/>
              <a:t>https</a:t>
            </a:r>
            <a:r>
              <a:rPr lang="en-US" b="1" dirty="0"/>
              <a:t>://murmansk.aif.ru/edu/ot_obshchego_k_chastnomu_chem_kommercheskie_shkoly_otlichayutsya_ot_gosudarstvennyh</a:t>
            </a:r>
          </a:p>
          <a:p>
            <a:endParaRPr lang="ru-RU" b="1" dirty="0" smtClean="0"/>
          </a:p>
        </p:txBody>
      </p:sp>
      <p:sp>
        <p:nvSpPr>
          <p:cNvPr id="10" name="Прямоугольник: скругленные углы 21">
            <a:extLst>
              <a:ext uri="{FF2B5EF4-FFF2-40B4-BE49-F238E27FC236}">
                <a16:creationId xmlns:a16="http://schemas.microsoft.com/office/drawing/2014/main" id="{C18EE8D4-00F3-1F40-B507-684B74EA7715}"/>
              </a:ext>
            </a:extLst>
          </p:cNvPr>
          <p:cNvSpPr/>
          <p:nvPr/>
        </p:nvSpPr>
        <p:spPr>
          <a:xfrm>
            <a:off x="599090" y="4676616"/>
            <a:ext cx="10993820" cy="1708553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dirty="0" smtClean="0"/>
              <a:t>В 2025 году в штате Школы имеется 17 сотрудников. Из них административный персонал – 4 человека, педагогический состав – 9 человек, в том числе 2 педагога с высшей категорией, 2 педагога с первой категорией.</a:t>
            </a:r>
          </a:p>
          <a:p>
            <a:r>
              <a:rPr lang="ru-RU" dirty="0"/>
              <a:t>В школе сформированы с нулевого до 9 класса, общая численность обучающихся -105 детей. В саду имеются 3 группы детей от полутора лет, количество обучающихся – 18 детей</a:t>
            </a:r>
          </a:p>
          <a:p>
            <a:endParaRPr lang="ru-RU" dirty="0"/>
          </a:p>
        </p:txBody>
      </p:sp>
      <p:sp>
        <p:nvSpPr>
          <p:cNvPr id="11" name="Прямоугольник: скругленные углы 22">
            <a:extLst>
              <a:ext uri="{FF2B5EF4-FFF2-40B4-BE49-F238E27FC236}">
                <a16:creationId xmlns:a16="http://schemas.microsoft.com/office/drawing/2014/main" id="{6925F8D5-4A90-3449-9C15-AFA3927AC4E0}"/>
              </a:ext>
            </a:extLst>
          </p:cNvPr>
          <p:cNvSpPr/>
          <p:nvPr/>
        </p:nvSpPr>
        <p:spPr>
          <a:xfrm>
            <a:off x="599090" y="3498496"/>
            <a:ext cx="4903076" cy="888803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en-US" dirty="0"/>
              <a:t>https://vk.com/galileomurmansk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9784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1007</Words>
  <Application>Microsoft Office PowerPoint</Application>
  <PresentationFormat>Широкоэкранный</PresentationFormat>
  <Paragraphs>111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Microsoft YaHei</vt:lpstr>
      <vt:lpstr>游ゴシック</vt:lpstr>
      <vt:lpstr>Arial</vt:lpstr>
      <vt:lpstr>Calibri</vt:lpstr>
      <vt:lpstr>Calibri Light</vt:lpstr>
      <vt:lpstr>Dita Sweet</vt:lpstr>
      <vt:lpstr>Playfair Display</vt:lpstr>
      <vt:lpstr>Playfair Display SemiBold</vt:lpstr>
      <vt:lpstr>Tahoma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Екатерина Гирич</cp:lastModifiedBy>
  <cp:revision>25</cp:revision>
  <dcterms:created xsi:type="dcterms:W3CDTF">2025-03-26T12:04:55Z</dcterms:created>
  <dcterms:modified xsi:type="dcterms:W3CDTF">2025-04-09T08:55:25Z</dcterms:modified>
</cp:coreProperties>
</file>