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0"/>
    <a:srgbClr val="C0D3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405"/>
  </p:normalViewPr>
  <p:slideViewPr>
    <p:cSldViewPr snapToGrid="0" snapToObjects="1">
      <p:cViewPr>
        <p:scale>
          <a:sx n="100" d="100"/>
          <a:sy n="100" d="100"/>
        </p:scale>
        <p:origin x="528" y="504"/>
      </p:cViewPr>
      <p:guideLst>
        <p:guide orient="horz" pos="151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E708C87-A8D8-68FC-547E-C00937D43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3DC00A6-6C0B-8F75-98C4-85B0200F3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BCE3A96-C202-A2E1-BE6D-DC30D7720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939758A-4647-7BFF-1870-AF822E94A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41C4897-E7B8-1274-50B0-AD5744E8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68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F3BB50-554F-B869-C03E-29742263A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62A2E5B-8C07-BF4E-0C2D-ADF053E8D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27D23F5-3382-62DA-0848-D75269FE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35C68D8-21ED-B4C9-3D91-74FD236F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75F6513-B93B-DA16-7FB7-2C15682B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84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81B986B3-3A52-EE9E-BEEF-F55D94F3A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0FF02F7-55E3-80BF-2211-9CA0D2D98D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CB0E158-369A-2191-118E-3B4A2603E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81129EE-FE23-92F4-BEE2-375104507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98AA51-3BBE-1087-9858-A73B9DBD4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49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4FF8E61-7E0E-C337-761E-85B3962DA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A2D82C8-DF5D-C2F2-23F0-CAF1B479B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E2AB069-A835-D87D-61B2-68959D7D0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290C8C7-519C-5C39-70CE-9D860E58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2E9BD96-1EC4-750D-85BA-99EF8AA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4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58C2FE1-86C9-3677-6961-51D8EE7A0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EF64C4A-6BFB-276D-F9C3-442F6B70A0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0771BB9-BDD2-3B4C-2649-057EF8820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43F7DD2-DB61-2773-7351-BBE448E6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411CD4D-B96B-A796-DCA4-77BFE0C0A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598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F1469A-6085-BE0F-ED5B-A3FF80610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A71EA4E-7C41-B492-88EE-883BA9DE3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AA0485BD-903C-BBC8-652E-DCA6471F4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56FE0DD-C006-558A-C7F0-D666BA853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9D7FB16-C569-0A2E-C488-D5EA70E8E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6CAD2AE-B5CF-15A7-5D5E-979C4DD9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528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5F4C184-33BE-9F05-635B-B1C964351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DF29DE0-4B6A-C29D-C9A4-C73F2F507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4CD41F6-34C2-BE3C-4A66-16421233B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CB6100D-0604-F3A8-9972-6FB022D58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C18D0CE4-384C-DF6F-F1F8-50F660E4B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C28ACBB-1CC8-59F4-F816-83848A6F7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2E6A564F-EE17-6DD4-C417-03BED6B1E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DCA994DF-CBF7-FB80-77F9-01DE8F37F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06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BDF18D-D993-A5C5-36F2-E70D983F3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532D3A68-20DF-A8F7-28CE-788A55F6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4E9834D-F582-5758-C98E-DC2EFB498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8117706-FBF9-B438-9EF2-6CBD42637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3668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3598CFCB-0778-6920-CB89-C74EB53C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31D27231-B564-5A9F-3BBD-4DE71DA9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916E6E8-270B-1636-FDBF-56A33F255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24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E89901B-F2E6-42ED-B8EB-612A7F8A0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5F38F16-8CE5-AF3C-660D-54B131D28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E754B9C-935B-8CF2-6A1E-48AAAE582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C0BD326-7CDA-497F-EBFD-3123D67F5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505CD0A-72E0-5BD3-1F92-FFF754AC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15FEAF7-54B0-A2AC-E4C1-117EE32A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4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8CA5881-E920-606B-19C5-9711C94FC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FF51A67-495B-BE5E-6826-AE7730959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B8094434-04D5-E91D-3B7D-B778C73BE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D9E6159-5F1A-E480-9540-B35981E0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8A325A5F-BCE5-36C3-47F6-6C2E2B9B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29DFF83-428F-E2D0-C18B-0B304003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36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4A5E01-CFDF-B548-39D7-6F83A94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6C9A5FC-E3CF-635F-87C0-FAD93274C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558A87E-1B2C-4AE0-2CB4-CCB8FA8F15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1532A-9397-0046-9E00-25C70066BA02}" type="datetimeFigureOut">
              <a:rPr lang="ru-RU" smtClean="0"/>
              <a:t>06.03.2026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538C25B-A899-0E71-E322-444A5E775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318BA67-9791-D491-2E8A-89B9A1C349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5DE30-55DD-A048-BB10-FA1AABACB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11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9AC861-721D-CCF1-99EC-51A67E5A0F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32D44AE-C24E-FFA5-32AB-637DAD7F8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0883538-948E-4A8B-21B4-C47F5FA0AB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23EC2C3-1C55-FFAA-2506-E4A02E6172FD}"/>
              </a:ext>
            </a:extLst>
          </p:cNvPr>
          <p:cNvSpPr txBox="1"/>
          <p:nvPr/>
        </p:nvSpPr>
        <p:spPr>
          <a:xfrm>
            <a:off x="7607431" y="518250"/>
            <a:ext cx="43121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solidFill>
                  <a:schemeClr val="bg1"/>
                </a:solidFill>
                <a:latin typeface="Helvetica" pitchFamily="2" charset="0"/>
              </a:rPr>
              <a:t>Онлайн </a:t>
            </a:r>
            <a:r>
              <a:rPr lang="ru-RU" sz="2600" dirty="0">
                <a:solidFill>
                  <a:schemeClr val="bg1"/>
                </a:solidFill>
                <a:latin typeface="Helvetica" pitchFamily="2" charset="0"/>
              </a:rPr>
              <a:t>возможности осуществления социального сопровождения с использованием мобильного приложения «Особый случай»</a:t>
            </a:r>
          </a:p>
        </p:txBody>
      </p:sp>
    </p:spTree>
    <p:extLst>
      <p:ext uri="{BB962C8B-B14F-4D97-AF65-F5344CB8AC3E}">
        <p14:creationId xmlns:p14="http://schemas.microsoft.com/office/powerpoint/2010/main" val="392090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34225" y="584462"/>
            <a:ext cx="5057774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4E90"/>
                </a:solidFill>
                <a:latin typeface="Helvetica" pitchFamily="2" charset="0"/>
              </a:rPr>
              <a:t>2</a:t>
            </a:r>
            <a:endParaRPr lang="ru-RU" sz="2800" b="1" dirty="0">
              <a:solidFill>
                <a:srgbClr val="004E90"/>
              </a:solidFill>
              <a:latin typeface="Helvetica" pitchFamily="2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stomShape 6"/>
          <p:cNvSpPr/>
          <p:nvPr/>
        </p:nvSpPr>
        <p:spPr>
          <a:xfrm>
            <a:off x="1647824" y="851008"/>
            <a:ext cx="5581652" cy="160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Комплекс мер Новгородской области на 2020-2021 годы по развитию  технологий, альтернативных предоставлению услуг в стационарной форме социального обслуживания детям-инвалидам и детям с ограниченными возможностями здоровья, включая организацию сопровождаемого проживания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99" y="1074923"/>
            <a:ext cx="1172719" cy="165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22237" y="2948663"/>
            <a:ext cx="51501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разработано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 участием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представителей родительского сообщества и общественных организаций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 ВОРДИ, АНО «Дом Солнца»)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информация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блоки сформирована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 возрастным нормам развития и по 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диагнозам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рекламный ролик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возможностях мобильного </a:t>
            </a: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разработаны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информационные буклеты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8441" y="5377865"/>
            <a:ext cx="4590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работает на </a:t>
            </a:r>
            <a:r>
              <a:rPr lang="ru-RU" dirty="0"/>
              <a:t>телефонах и планшетах, </a:t>
            </a:r>
            <a:r>
              <a:rPr lang="ru-RU" dirty="0" smtClean="0"/>
              <a:t>операционной системы</a:t>
            </a:r>
            <a:r>
              <a:rPr lang="ru-RU" dirty="0"/>
              <a:t> </a:t>
            </a:r>
            <a:r>
              <a:rPr lang="ru-RU" dirty="0" smtClean="0"/>
              <a:t>IOS </a:t>
            </a:r>
            <a:r>
              <a:rPr lang="ru-RU" dirty="0"/>
              <a:t>и </a:t>
            </a:r>
            <a:r>
              <a:rPr lang="ru-RU" dirty="0" err="1" smtClean="0"/>
              <a:t>Androind</a:t>
            </a:r>
            <a:endParaRPr lang="ru-RU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ru-RU" dirty="0"/>
              <a:t>доступно для скачивания на </a:t>
            </a:r>
            <a:r>
              <a:rPr lang="ru-RU" dirty="0" err="1"/>
              <a:t>Play</a:t>
            </a:r>
            <a:r>
              <a:rPr lang="ru-RU" dirty="0"/>
              <a:t> </a:t>
            </a:r>
            <a:r>
              <a:rPr lang="ru-RU" dirty="0" err="1"/>
              <a:t>Market</a:t>
            </a:r>
            <a:r>
              <a:rPr lang="ru-RU" dirty="0"/>
              <a:t> (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098" y="1043663"/>
            <a:ext cx="4812028" cy="380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465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584462"/>
            <a:ext cx="4876800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rgbClr val="004E90"/>
                </a:solidFill>
                <a:latin typeface="Helvetica" pitchFamily="2" charset="0"/>
              </a:rPr>
              <a:t>3</a:t>
            </a:r>
            <a:endParaRPr lang="ru-RU" sz="2800" b="1" dirty="0">
              <a:solidFill>
                <a:srgbClr val="004E90"/>
              </a:solidFill>
              <a:latin typeface="Helvetica" pitchFamily="2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stomShape 6"/>
          <p:cNvSpPr/>
          <p:nvPr/>
        </p:nvSpPr>
        <p:spPr>
          <a:xfrm>
            <a:off x="4876801" y="767631"/>
            <a:ext cx="6538177" cy="954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Информационная поддержка семей с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детьми-инвалидами и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детьми с ОВЗ по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вопросам оказания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квалифицированной помощи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 организациях различной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ведомственной</a:t>
            </a:r>
          </a:p>
          <a:p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направленности на </a:t>
            </a:r>
            <a:r>
              <a:rPr lang="ru-RU" sz="14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территории Новгородской </a:t>
            </a:r>
            <a:r>
              <a:rPr lang="ru-RU" sz="14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области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6545" y="884274"/>
            <a:ext cx="661491" cy="93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ятиугольник 8"/>
          <p:cNvSpPr/>
          <p:nvPr/>
        </p:nvSpPr>
        <p:spPr>
          <a:xfrm flipH="1">
            <a:off x="5388928" y="4516335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8106" y="5637937"/>
            <a:ext cx="39843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включает </a:t>
            </a:r>
            <a:r>
              <a:rPr lang="ru-RU" sz="1600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блок по вопросам оказания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паллиативной помощи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8107" y="5479621"/>
            <a:ext cx="3841027" cy="765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1200"/>
              </a:spcBef>
              <a:spcAft>
                <a:spcPts val="0"/>
              </a:spcAft>
            </a:pPr>
            <a:endParaRPr lang="ru-RU" sz="1600" b="1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5388928" y="2638605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8365698" y="2088105"/>
            <a:ext cx="1285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498996" y="2638605"/>
            <a:ext cx="5410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повышение информированности родителей </a:t>
            </a:r>
            <a:r>
              <a:rPr lang="ru-RU" sz="1400" dirty="0"/>
              <a:t>о возможностях получения квалифицированной помощи в организациях различной ведомственной </a:t>
            </a:r>
            <a:r>
              <a:rPr lang="ru-RU" sz="1400" dirty="0" smtClean="0"/>
              <a:t>принадлежности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повышение информированности </a:t>
            </a:r>
            <a:r>
              <a:rPr lang="ru-RU" sz="1400" b="1" dirty="0"/>
              <a:t>специалистов</a:t>
            </a:r>
            <a:r>
              <a:rPr lang="ru-RU" sz="1400" dirty="0"/>
              <a:t>, работающих с детьми с инвалидностью и с ОВЗ, об </a:t>
            </a:r>
            <a:r>
              <a:rPr lang="ru-RU" sz="1400" dirty="0" smtClean="0"/>
              <a:t>организациях</a:t>
            </a:r>
            <a:r>
              <a:rPr lang="ru-RU" sz="1400" dirty="0"/>
              <a:t>, в которые можно направить семью, воспитывающую ребенка с инвалидностью или с </a:t>
            </a:r>
            <a:r>
              <a:rPr lang="ru-RU" sz="1400" dirty="0" smtClean="0"/>
              <a:t>ОВЗ</a:t>
            </a:r>
            <a:endParaRPr lang="ru-RU" sz="1400" dirty="0"/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 smtClean="0"/>
              <a:t>помощь </a:t>
            </a:r>
            <a:r>
              <a:rPr lang="ru-RU" sz="1400" b="1" dirty="0"/>
              <a:t>родителям своевременно и самостоятельно выявлять </a:t>
            </a:r>
            <a:r>
              <a:rPr lang="ru-RU" sz="1400" dirty="0"/>
              <a:t>отклонения в развитие у </a:t>
            </a:r>
            <a:r>
              <a:rPr lang="ru-RU" sz="1400" dirty="0" smtClean="0"/>
              <a:t>детей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/>
              <a:t>аккумулирование </a:t>
            </a:r>
            <a:r>
              <a:rPr lang="ru-RU" sz="1400" b="1" dirty="0" smtClean="0"/>
              <a:t>информации </a:t>
            </a:r>
            <a:r>
              <a:rPr lang="ru-RU" sz="1400" b="1" dirty="0"/>
              <a:t>об органах исполнительной власти и  организациях</a:t>
            </a:r>
            <a:r>
              <a:rPr lang="ru-RU" sz="1400" dirty="0"/>
              <a:t>, осуществляющих медико-социальную, психологическую, коррекционную, образовательную </a:t>
            </a:r>
            <a:r>
              <a:rPr lang="ru-RU" sz="1400" dirty="0" smtClean="0"/>
              <a:t>деятельность и имеет </a:t>
            </a:r>
            <a:r>
              <a:rPr lang="ru-RU" sz="1400" b="1" dirty="0"/>
              <a:t>перечень предоставляемых организациями услуг </a:t>
            </a:r>
            <a:r>
              <a:rPr lang="ru-RU" sz="1400" dirty="0"/>
              <a:t>с контактными данными и адресами, что позволяет родителям решить тот или иной вопрос в «один клик».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804" y="767631"/>
            <a:ext cx="2108489" cy="4568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07" y="767631"/>
            <a:ext cx="2092901" cy="4568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91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" y="584462"/>
            <a:ext cx="3276600" cy="627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D4C819-5157-3850-CD77-74E2A480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04" y="261430"/>
            <a:ext cx="9012025" cy="2287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dirty="0">
                <a:latin typeface="Helvetica" pitchFamily="2" charset="0"/>
              </a:rPr>
              <a:t>Мобильное приложение «Особый случай»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FF6D3279-E913-DCDC-2A71-A4237FE7B799}"/>
              </a:ext>
            </a:extLst>
          </p:cNvPr>
          <p:cNvSpPr txBox="1">
            <a:spLocks/>
          </p:cNvSpPr>
          <p:nvPr/>
        </p:nvSpPr>
        <p:spPr>
          <a:xfrm>
            <a:off x="11616965" y="261430"/>
            <a:ext cx="292231" cy="228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rgbClr val="004E90"/>
                </a:solidFill>
                <a:latin typeface="Helvetica" pitchFamily="2" charset="0"/>
              </a:rPr>
              <a:t>4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DA288CAB-CADA-0BAB-6387-AF8206EA3276}"/>
              </a:ext>
            </a:extLst>
          </p:cNvPr>
          <p:cNvCxnSpPr/>
          <p:nvPr/>
        </p:nvCxnSpPr>
        <p:spPr>
          <a:xfrm>
            <a:off x="386499" y="584462"/>
            <a:ext cx="11522697" cy="0"/>
          </a:xfrm>
          <a:prstGeom prst="line">
            <a:avLst/>
          </a:prstGeom>
          <a:ln w="12700">
            <a:solidFill>
              <a:srgbClr val="004E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ятиугольник 8"/>
          <p:cNvSpPr/>
          <p:nvPr/>
        </p:nvSpPr>
        <p:spPr>
          <a:xfrm flipH="1">
            <a:off x="6126998" y="1801928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ятиугольник 13"/>
          <p:cNvSpPr/>
          <p:nvPr/>
        </p:nvSpPr>
        <p:spPr>
          <a:xfrm flipH="1">
            <a:off x="6152069" y="3093717"/>
            <a:ext cx="350620" cy="885463"/>
          </a:xfrm>
          <a:prstGeom prst="homePlate">
            <a:avLst>
              <a:gd name="adj" fmla="val 7971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W:\ИНВАЛИДЫ\комплекс мер инвалиды\Мобильное приложение _Особый случай\маршрут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94" y="1364306"/>
            <a:ext cx="1768614" cy="3834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069" y="4314463"/>
            <a:ext cx="347663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637484"/>
            <a:ext cx="8727782" cy="61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1450" y="5438775"/>
            <a:ext cx="30003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/>
              <a:t>получение услуг по социальному сопровождению </a:t>
            </a:r>
            <a:r>
              <a:rPr lang="ru-RU" sz="1600" dirty="0" smtClean="0"/>
              <a:t>в </a:t>
            </a:r>
            <a:r>
              <a:rPr lang="ru-RU" sz="1600" dirty="0"/>
              <a:t>«один клик»</a:t>
            </a:r>
          </a:p>
        </p:txBody>
      </p:sp>
    </p:spTree>
    <p:extLst>
      <p:ext uri="{BB962C8B-B14F-4D97-AF65-F5344CB8AC3E}">
        <p14:creationId xmlns:p14="http://schemas.microsoft.com/office/powerpoint/2010/main" val="20679335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250</Words>
  <Application>Microsoft Office PowerPoint</Application>
  <PresentationFormat>Произвольный</PresentationFormat>
  <Paragraphs>26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Мобильное приложение «Особый случай»</vt:lpstr>
      <vt:lpstr>Мобильное приложение «Особый случай»</vt:lpstr>
      <vt:lpstr>Мобильное приложение «Особый случай»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user</cp:lastModifiedBy>
  <cp:revision>19</cp:revision>
  <cp:lastPrinted>2022-06-30T08:08:18Z</cp:lastPrinted>
  <dcterms:created xsi:type="dcterms:W3CDTF">2022-06-28T08:05:40Z</dcterms:created>
  <dcterms:modified xsi:type="dcterms:W3CDTF">2026-03-06T08:50:09Z</dcterms:modified>
</cp:coreProperties>
</file>