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EF"/>
    <a:srgbClr val="175D8D"/>
    <a:srgbClr val="DB186B"/>
    <a:srgbClr val="1D364D"/>
    <a:srgbClr val="6E0C7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83B-3FF4-4ADA-A39C-D859102FCBBF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5FC-0CB7-4590-B944-063FBCD41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22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83B-3FF4-4ADA-A39C-D859102FCBBF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5FC-0CB7-4590-B944-063FBCD41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462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83B-3FF4-4ADA-A39C-D859102FCBBF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5FC-0CB7-4590-B944-063FBCD41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971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83B-3FF4-4ADA-A39C-D859102FCBBF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5FC-0CB7-4590-B944-063FBCD41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982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83B-3FF4-4ADA-A39C-D859102FCBBF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5FC-0CB7-4590-B944-063FBCD41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46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83B-3FF4-4ADA-A39C-D859102FCBBF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5FC-0CB7-4590-B944-063FBCD41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725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83B-3FF4-4ADA-A39C-D859102FCBBF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5FC-0CB7-4590-B944-063FBCD41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80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83B-3FF4-4ADA-A39C-D859102FCBBF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5FC-0CB7-4590-B944-063FBCD41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306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83B-3FF4-4ADA-A39C-D859102FCBBF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5FC-0CB7-4590-B944-063FBCD41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898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83B-3FF4-4ADA-A39C-D859102FCBBF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5FC-0CB7-4590-B944-063FBCD41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48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83B-3FF4-4ADA-A39C-D859102FCBBF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5FC-0CB7-4590-B944-063FBCD41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37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0A83B-3FF4-4ADA-A39C-D859102FCBBF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635FC-0CB7-4590-B944-063FBCD41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99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jpe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hyperlink" Target="http://www.&#1089;&#1086;&#1102;&#1079;&#1078;&#1077;&#1085;&#1097;&#1080;&#1085;74.&#1088;&#1092;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11.png"/><Relationship Id="rId10" Type="http://schemas.openxmlformats.org/officeDocument/2006/relationships/image" Target="../media/image25.jpeg"/><Relationship Id="rId4" Type="http://schemas.openxmlformats.org/officeDocument/2006/relationships/image" Target="../media/image10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10" Type="http://schemas.openxmlformats.org/officeDocument/2006/relationships/image" Target="../media/image31.jpeg"/><Relationship Id="rId4" Type="http://schemas.openxmlformats.org/officeDocument/2006/relationships/image" Target="../media/image10.pn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9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10" Type="http://schemas.openxmlformats.org/officeDocument/2006/relationships/image" Target="../media/image37.jpeg"/><Relationship Id="rId4" Type="http://schemas.openxmlformats.org/officeDocument/2006/relationships/image" Target="../media/image10.pn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2546" y="1699386"/>
            <a:ext cx="6379999" cy="14773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75D8D"/>
                </a:solidFill>
              </a:rPr>
              <a:t>СОЮЗ ЖЕНЩИН ЧЕЛЯБИНСКОЙ ОБЛАСТИ</a:t>
            </a:r>
          </a:p>
          <a:p>
            <a:r>
              <a:rPr lang="ru-RU" b="1" dirty="0" smtClean="0">
                <a:solidFill>
                  <a:srgbClr val="175D8D"/>
                </a:solidFill>
              </a:rPr>
              <a:t>АКАДЕМИЯ РАЗВИТИЯ ИНТЕЛЛЕКТА </a:t>
            </a:r>
          </a:p>
          <a:p>
            <a:r>
              <a:rPr lang="ru-RU" b="1" dirty="0" smtClean="0">
                <a:solidFill>
                  <a:srgbClr val="175D8D"/>
                </a:solidFill>
              </a:rPr>
              <a:t>ПРИ ПОДДЕРЖКЕ</a:t>
            </a:r>
          </a:p>
          <a:p>
            <a:r>
              <a:rPr lang="ru-RU" b="1" dirty="0" smtClean="0">
                <a:solidFill>
                  <a:srgbClr val="175D8D"/>
                </a:solidFill>
              </a:rPr>
              <a:t>КОМИТЕТА СОЦИАЛЬНОЙ ПОЛИТИКИ ГОРОДА ЧЕЛЯБИНСКА</a:t>
            </a:r>
          </a:p>
          <a:p>
            <a:r>
              <a:rPr lang="ru-RU" b="1" dirty="0" smtClean="0">
                <a:solidFill>
                  <a:srgbClr val="175D8D"/>
                </a:solidFill>
              </a:rPr>
              <a:t>ПРЕДСТАВЛЯЮТ ПРОЕКТ </a:t>
            </a:r>
            <a:endParaRPr lang="ru-RU" b="1" dirty="0">
              <a:solidFill>
                <a:srgbClr val="175D8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379" y="3746331"/>
            <a:ext cx="7607768" cy="1323439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DB186B"/>
                </a:solidFill>
              </a:rPr>
              <a:t>Золотое время: долголетие </a:t>
            </a:r>
            <a:endParaRPr lang="ru-RU" sz="4000" b="1" dirty="0" smtClean="0">
              <a:solidFill>
                <a:srgbClr val="DB186B"/>
              </a:solidFill>
            </a:endParaRPr>
          </a:p>
          <a:p>
            <a:r>
              <a:rPr lang="ru-RU" sz="4000" b="1" dirty="0" smtClean="0">
                <a:solidFill>
                  <a:srgbClr val="DB186B"/>
                </a:solidFill>
              </a:rPr>
              <a:t>в </a:t>
            </a:r>
            <a:r>
              <a:rPr lang="ru-RU" sz="4000" b="1" dirty="0">
                <a:solidFill>
                  <a:srgbClr val="DB186B"/>
                </a:solidFill>
              </a:rPr>
              <a:t>здравом уме и твердой памяти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8848" y="269256"/>
            <a:ext cx="3939091" cy="221573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9153" y="3029586"/>
            <a:ext cx="2888786" cy="38284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0243" y="1802396"/>
            <a:ext cx="4241757" cy="42417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" y="-798"/>
            <a:ext cx="2047742" cy="204774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1098" y="186841"/>
            <a:ext cx="1114142" cy="1120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6583" y="297330"/>
            <a:ext cx="4587094" cy="96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869" y="83910"/>
            <a:ext cx="1870175" cy="13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049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5818" y="234672"/>
            <a:ext cx="1001850" cy="7346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7895" y="766700"/>
            <a:ext cx="1867436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ЦЕЛЬ ПРОЕКТА: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895" y="1100008"/>
            <a:ext cx="11320668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75D8D"/>
                </a:solidFill>
              </a:rPr>
              <a:t>Популяризация необходимости и способов поддержания интеллектуальной работоспособности и активности мозга женщин в зрелом возрасте ради сохранения качества жизни и социальной активности, снятия негативного отношения к повышению пенсионного возраста. </a:t>
            </a:r>
          </a:p>
          <a:p>
            <a:r>
              <a:rPr lang="ru-RU" sz="1600" dirty="0"/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7895" y="1972723"/>
            <a:ext cx="3514558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ЗАДАЧИ ПРОЕКТА: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060" y="2312859"/>
            <a:ext cx="10489985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DB186B"/>
                </a:solidFill>
              </a:rPr>
              <a:t>Научить женщин «элегантного возраста» 50+ применять технологии развития интеллекта для поддержания работоспособности мозга, активизации мыслительных процессов, улучшения настроения и общего самочувствия</a:t>
            </a:r>
            <a:r>
              <a:rPr lang="ru-RU" sz="1600" b="1" dirty="0" smtClean="0">
                <a:solidFill>
                  <a:srgbClr val="DB186B"/>
                </a:solidFill>
              </a:rPr>
              <a:t>.</a:t>
            </a:r>
          </a:p>
          <a:p>
            <a:endParaRPr lang="ru-RU" sz="1600" b="1" dirty="0">
              <a:solidFill>
                <a:srgbClr val="DB186B"/>
              </a:solidFill>
            </a:endParaRPr>
          </a:p>
          <a:p>
            <a:r>
              <a:rPr lang="ru-RU" sz="1600" b="1" dirty="0">
                <a:solidFill>
                  <a:srgbClr val="DB186B"/>
                </a:solidFill>
              </a:rPr>
              <a:t>Создать сообщество активных людей, пропагандирующих знания о способах сохранения интеллектуальной работоспособности в зрелом возрасте, поддерживающих друг друга в освоении новых технологий обучения и демонстрирующих собственные рекорды на Чемпионатах по запоминанию.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5353" y="3941736"/>
            <a:ext cx="1505332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АУДИТОРИЯ: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895" y="4784910"/>
            <a:ext cx="2773336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9BEF"/>
                </a:solidFill>
              </a:rPr>
              <a:t>ПОЧЕМУ МЫ?</a:t>
            </a:r>
            <a:endParaRPr lang="ru-RU" sz="2800" b="1" dirty="0">
              <a:solidFill>
                <a:srgbClr val="009BE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98738" y="150506"/>
            <a:ext cx="1005626" cy="10056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75805" y="150506"/>
            <a:ext cx="3518190" cy="105255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39" t="20031" r="33675" b="23972"/>
          <a:stretch/>
        </p:blipFill>
        <p:spPr>
          <a:xfrm>
            <a:off x="9954293" y="3567363"/>
            <a:ext cx="2212135" cy="224870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1" t="13657" r="-2561" b="20103"/>
          <a:stretch/>
        </p:blipFill>
        <p:spPr>
          <a:xfrm>
            <a:off x="7395819" y="5053791"/>
            <a:ext cx="4796182" cy="18479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205" y="2351137"/>
            <a:ext cx="529546" cy="5295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5353" y="3087792"/>
            <a:ext cx="530398" cy="5303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2549929" y="3983834"/>
            <a:ext cx="6965120" cy="701363"/>
          </a:xfrm>
          <a:prstGeom prst="round2Diag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Прямой потребитель: активные женщины-общественницы  г</a:t>
            </a:r>
            <a:r>
              <a:rPr lang="ru-RU" sz="1600" b="1" dirty="0" smtClean="0"/>
              <a:t>. Челябинска </a:t>
            </a:r>
          </a:p>
          <a:p>
            <a:r>
              <a:rPr lang="ru-RU" sz="1600" b="1" dirty="0" smtClean="0"/>
              <a:t>и </a:t>
            </a:r>
            <a:r>
              <a:rPr lang="ru-RU" sz="1600" b="1" dirty="0"/>
              <a:t>прилегающих территорий в возрасте 50+</a:t>
            </a:r>
          </a:p>
          <a:p>
            <a:r>
              <a:rPr lang="ru-RU" sz="1600" b="1" dirty="0"/>
              <a:t>Косвенный объект влияния: семьи, друзья и коллеги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27895" y="4803831"/>
            <a:ext cx="7246822" cy="1671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DB186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DB186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Эксперты озвучили печальную статистику - инсульт молодеет. </a:t>
            </a:r>
            <a:r>
              <a:rPr lang="ru-RU" sz="1600" b="1" dirty="0" smtClean="0">
                <a:solidFill>
                  <a:srgbClr val="DB186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>
                <a:solidFill>
                  <a:srgbClr val="DB186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последним данным увеличились случаи заболевания среди категории граждан 35-65 лет.</a:t>
            </a:r>
            <a:r>
              <a:rPr lang="ru-RU" sz="1600" b="1" kern="150" spc="20" dirty="0">
                <a:solidFill>
                  <a:srgbClr val="DB186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В программе «</a:t>
            </a:r>
            <a:r>
              <a:rPr lang="ru-RU" sz="1600" b="1" kern="150" spc="-15" dirty="0">
                <a:solidFill>
                  <a:srgbClr val="DB186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Долголетие» были заинтересованы педагоги, руководители, общественники, простые бабушки и мамы. </a:t>
            </a:r>
            <a:endParaRPr lang="ru-RU" sz="1600" b="1" dirty="0">
              <a:solidFill>
                <a:srgbClr val="DB186B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62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5818" y="234672"/>
            <a:ext cx="1001850" cy="7346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7894" y="766700"/>
            <a:ext cx="2537277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ЦЕННОСТЬ ПРОЕКТА: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972" y="2275573"/>
            <a:ext cx="2624352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МЕХАНИЗМ ПРОЕКТА: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98738" y="150506"/>
            <a:ext cx="1005626" cy="10056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75805" y="150506"/>
            <a:ext cx="3518190" cy="10525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32" r="25348"/>
          <a:stretch/>
        </p:blipFill>
        <p:spPr>
          <a:xfrm>
            <a:off x="9196877" y="766700"/>
            <a:ext cx="2960780" cy="3251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7895" y="1100008"/>
            <a:ext cx="11320668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DB186B"/>
                </a:solidFill>
              </a:rPr>
              <a:t>Специальные уроки </a:t>
            </a:r>
            <a:r>
              <a:rPr lang="ru-RU" sz="1600" b="1" dirty="0" smtClean="0">
                <a:solidFill>
                  <a:srgbClr val="DB186B"/>
                </a:solidFill>
              </a:rPr>
              <a:t>помогают </a:t>
            </a:r>
            <a:r>
              <a:rPr lang="ru-RU" sz="1600" b="1" dirty="0">
                <a:solidFill>
                  <a:srgbClr val="DB186B"/>
                </a:solidFill>
              </a:rPr>
              <a:t>сохранить жительницам Южного Урала качество жизни и поддерживать социальную </a:t>
            </a:r>
            <a:r>
              <a:rPr lang="ru-RU" sz="1600" b="1" dirty="0" smtClean="0">
                <a:solidFill>
                  <a:srgbClr val="DB186B"/>
                </a:solidFill>
              </a:rPr>
              <a:t>активность. В </a:t>
            </a:r>
            <a:r>
              <a:rPr lang="ru-RU" sz="1600" b="1" dirty="0">
                <a:solidFill>
                  <a:srgbClr val="DB186B"/>
                </a:solidFill>
              </a:rPr>
              <a:t>рамках проекта </a:t>
            </a:r>
            <a:r>
              <a:rPr lang="ru-RU" sz="1600" b="1" dirty="0" smtClean="0">
                <a:solidFill>
                  <a:srgbClr val="DB186B"/>
                </a:solidFill>
              </a:rPr>
              <a:t>прошло </a:t>
            </a:r>
            <a:r>
              <a:rPr lang="ru-RU" sz="1600" b="1" dirty="0">
                <a:solidFill>
                  <a:srgbClr val="DB186B"/>
                </a:solidFill>
              </a:rPr>
              <a:t>обучение женщин «элегантного возраста» 50+ </a:t>
            </a:r>
            <a:r>
              <a:rPr lang="ru-RU" sz="1600" b="1" dirty="0" smtClean="0">
                <a:solidFill>
                  <a:srgbClr val="DB186B"/>
                </a:solidFill>
              </a:rPr>
              <a:t>по применению </a:t>
            </a:r>
            <a:r>
              <a:rPr lang="ru-RU" sz="1600" b="1" dirty="0">
                <a:solidFill>
                  <a:srgbClr val="DB186B"/>
                </a:solidFill>
              </a:rPr>
              <a:t>технологии развития памяти, внимания, воображения, мышления, </a:t>
            </a:r>
            <a:r>
              <a:rPr lang="ru-RU" sz="1600" b="1" dirty="0" err="1">
                <a:solidFill>
                  <a:srgbClr val="DB186B"/>
                </a:solidFill>
              </a:rPr>
              <a:t>скорочтения</a:t>
            </a:r>
            <a:r>
              <a:rPr lang="ru-RU" sz="1600" b="1" dirty="0">
                <a:solidFill>
                  <a:srgbClr val="DB186B"/>
                </a:solidFill>
              </a:rPr>
              <a:t> и всего </a:t>
            </a:r>
            <a:r>
              <a:rPr lang="ru-RU" sz="1600" b="1" dirty="0" smtClean="0">
                <a:solidFill>
                  <a:srgbClr val="DB186B"/>
                </a:solidFill>
              </a:rPr>
              <a:t>интеллекта в целом. Это позволяет сохранять работоспособность </a:t>
            </a:r>
            <a:r>
              <a:rPr lang="ru-RU" sz="1600" b="1" dirty="0">
                <a:solidFill>
                  <a:srgbClr val="DB186B"/>
                </a:solidFill>
              </a:rPr>
              <a:t>мозга, </a:t>
            </a:r>
            <a:r>
              <a:rPr lang="ru-RU" sz="1600" b="1" dirty="0" smtClean="0">
                <a:solidFill>
                  <a:srgbClr val="DB186B"/>
                </a:solidFill>
              </a:rPr>
              <a:t>мыслительных процессов и </a:t>
            </a:r>
            <a:r>
              <a:rPr lang="ru-RU" sz="1600" b="1" dirty="0">
                <a:solidFill>
                  <a:srgbClr val="DB186B"/>
                </a:solidFill>
              </a:rPr>
              <a:t>общего самочувствия участниц проекта.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7894" y="2644905"/>
            <a:ext cx="11320669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75D8D"/>
                </a:solidFill>
              </a:rPr>
              <a:t>Основной способ достижения цели – обучение социально активных женщин  применять технологии развития интеллекта и демонстрация результатов их обучения через общественные мероприятия в том числе Чемпионат по запоминанию; осмысление и обсуждение  результатов на общественных мероприятиях; максимальная открытость проекта для освещения в СМИ и социальных сетях с целью пропаганды и популяризации.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81"/>
          <a:stretch/>
        </p:blipFill>
        <p:spPr>
          <a:xfrm>
            <a:off x="0" y="3782400"/>
            <a:ext cx="2329889" cy="28971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89094" y="3569684"/>
            <a:ext cx="573074" cy="57917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428118" y="4193499"/>
            <a:ext cx="31167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b="1" dirty="0">
                <a:solidFill>
                  <a:srgbClr val="002060"/>
                </a:solidFill>
              </a:rPr>
              <a:t>САЙТ С ПОЛНЫМ ОПИСАНИЕМ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РЕАЛИЗАЦИИ </a:t>
            </a:r>
            <a:r>
              <a:rPr lang="ru-RU" sz="1600" b="1" dirty="0">
                <a:solidFill>
                  <a:srgbClr val="002060"/>
                </a:solidFill>
              </a:rPr>
              <a:t>ПРАКТИК </a:t>
            </a:r>
            <a:r>
              <a:rPr lang="ru-RU" sz="1600" b="1" dirty="0" smtClean="0">
                <a:solidFill>
                  <a:srgbClr val="002060"/>
                </a:solidFill>
              </a:rPr>
              <a:t>ПРОЕКТА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01551" y="4704035"/>
            <a:ext cx="2565382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www</a:t>
            </a:r>
            <a:r>
              <a:rPr lang="ru-RU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.союзженщин74.рф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0837" y="4721180"/>
            <a:ext cx="2136820" cy="213682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843148" y="3779522"/>
            <a:ext cx="4413196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ИЗМЕНЕНИЯ ПО РЕЗУЛЬТАТАМ ПРАКТИКИ: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43147" y="4074849"/>
            <a:ext cx="5162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DB186B"/>
                </a:solidFill>
                <a:ea typeface="Calibri" panose="020F0502020204030204" pitchFamily="34" charset="0"/>
              </a:rPr>
              <a:t>увеличение количества людей зрелого возраста, </a:t>
            </a:r>
            <a:endParaRPr lang="ru-RU" b="1" dirty="0" smtClean="0">
              <a:solidFill>
                <a:srgbClr val="DB186B"/>
              </a:solidFill>
              <a:ea typeface="Calibri" panose="020F0502020204030204" pitchFamily="34" charset="0"/>
            </a:endParaRPr>
          </a:p>
          <a:p>
            <a:r>
              <a:rPr lang="ru-RU" b="1" dirty="0" smtClean="0">
                <a:solidFill>
                  <a:srgbClr val="DB186B"/>
                </a:solidFill>
                <a:ea typeface="Calibri" panose="020F0502020204030204" pitchFamily="34" charset="0"/>
              </a:rPr>
              <a:t>активно </a:t>
            </a:r>
            <a:r>
              <a:rPr lang="ru-RU" b="1" dirty="0">
                <a:solidFill>
                  <a:srgbClr val="DB186B"/>
                </a:solidFill>
                <a:ea typeface="Calibri" panose="020F0502020204030204" pitchFamily="34" charset="0"/>
              </a:rPr>
              <a:t>занимающихся саморазвитием.</a:t>
            </a:r>
            <a:endParaRPr lang="ru-RU" b="1" dirty="0">
              <a:solidFill>
                <a:srgbClr val="DB186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88228" y="5064984"/>
            <a:ext cx="2809856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9BEF"/>
                </a:solidFill>
              </a:rPr>
              <a:t>ИНСТРУМЕНТЫ  ПРОЕКТА:</a:t>
            </a:r>
            <a:endParaRPr lang="ru-RU" b="1" dirty="0">
              <a:solidFill>
                <a:srgbClr val="009BEF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06062" y="5388640"/>
            <a:ext cx="4596835" cy="116955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6E0C70"/>
                </a:solidFill>
              </a:rPr>
              <a:t>ИГРОВЫЕ ТРЕНИНГИ, ЭФФЕКТИВНЫЕ УПРАЖНЕНИЯ, УНИКАЛЬНЫЕ МЕТОДИКИ ОБУЧЕНИЯ, ИНТЕЛЛЕКТУАЛЬНЫЕ КОНКУРСЫ, ИСПОЛЬЗОВАНИЕ СПЕЦИАЛЬНЫХ  ТРЕНАЖЕРОВ, ИНСТРУКТОРЫ ПО МАЙНД-ФИТНЕСУ, УЧАСТИЕ В ЧЕМПИОНАТЕ  </a:t>
            </a:r>
            <a:endParaRPr lang="ru-RU" sz="1400" b="1" dirty="0">
              <a:solidFill>
                <a:srgbClr val="6E0C7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" t="35305" r="-282" b="1502"/>
          <a:stretch/>
        </p:blipFill>
        <p:spPr>
          <a:xfrm>
            <a:off x="1961555" y="4759950"/>
            <a:ext cx="3872575" cy="18353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0201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78" y="0"/>
            <a:ext cx="12192001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5818" y="234672"/>
            <a:ext cx="1001850" cy="734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98738" y="150506"/>
            <a:ext cx="1005626" cy="10056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75805" y="150506"/>
            <a:ext cx="3518190" cy="10525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127"/>
          <a:stretch/>
        </p:blipFill>
        <p:spPr>
          <a:xfrm>
            <a:off x="43420" y="4055620"/>
            <a:ext cx="2686901" cy="24772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29246" y="4977009"/>
            <a:ext cx="1405615" cy="169793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1441" y="3991420"/>
            <a:ext cx="2804656" cy="280046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52" y="268102"/>
            <a:ext cx="3942514" cy="211411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395818" y="1244121"/>
            <a:ext cx="4314422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ПЕРВУЮ ОЧЕРЕДЬ ОРИЕНТИРОВАЛИСЬ: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3297" y="1604268"/>
            <a:ext cx="11163916" cy="329320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ru-RU" sz="1600" b="1" dirty="0" smtClean="0">
                <a:solidFill>
                  <a:srgbClr val="175D8D"/>
                </a:solidFill>
              </a:rPr>
              <a:t>Повысить </a:t>
            </a:r>
            <a:r>
              <a:rPr lang="ru-RU" sz="1600" b="1" dirty="0">
                <a:solidFill>
                  <a:srgbClr val="175D8D"/>
                </a:solidFill>
              </a:rPr>
              <a:t>уровень интеллектуальных способностей и работоспособность участников, что продемонстрирует </a:t>
            </a:r>
            <a:r>
              <a:rPr lang="ru-RU" sz="1600" b="1" dirty="0" smtClean="0">
                <a:solidFill>
                  <a:srgbClr val="175D8D"/>
                </a:solidFill>
              </a:rPr>
              <a:t>способности  к </a:t>
            </a:r>
            <a:r>
              <a:rPr lang="ru-RU" sz="1600" b="1" dirty="0">
                <a:solidFill>
                  <a:srgbClr val="175D8D"/>
                </a:solidFill>
              </a:rPr>
              <a:t>обучению в зрелом </a:t>
            </a:r>
            <a:r>
              <a:rPr lang="ru-RU" sz="1600" b="1" dirty="0" smtClean="0">
                <a:solidFill>
                  <a:srgbClr val="175D8D"/>
                </a:solidFill>
              </a:rPr>
              <a:t>возрасте.</a:t>
            </a:r>
            <a:endParaRPr lang="ru-RU" sz="1600" b="1" dirty="0">
              <a:solidFill>
                <a:srgbClr val="175D8D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ru-RU" sz="1600" b="1" dirty="0" smtClean="0">
                <a:solidFill>
                  <a:srgbClr val="175D8D"/>
                </a:solidFill>
              </a:rPr>
              <a:t>Снизить </a:t>
            </a:r>
            <a:r>
              <a:rPr lang="ru-RU" sz="1600" b="1" dirty="0">
                <a:solidFill>
                  <a:srgbClr val="175D8D"/>
                </a:solidFill>
              </a:rPr>
              <a:t>негативное отношение к возрастным специалистам, в первую очередь женщинам,  как теряющим </a:t>
            </a:r>
            <a:r>
              <a:rPr lang="ru-RU" sz="1600" b="1" dirty="0" smtClean="0">
                <a:solidFill>
                  <a:srgbClr val="175D8D"/>
                </a:solidFill>
              </a:rPr>
              <a:t>свою</a:t>
            </a:r>
          </a:p>
          <a:p>
            <a:pPr lvl="0"/>
            <a:r>
              <a:rPr lang="ru-RU" sz="1600" b="1" dirty="0">
                <a:solidFill>
                  <a:srgbClr val="175D8D"/>
                </a:solidFill>
              </a:rPr>
              <a:t> </a:t>
            </a:r>
            <a:r>
              <a:rPr lang="ru-RU" sz="1600" b="1" dirty="0" smtClean="0">
                <a:solidFill>
                  <a:srgbClr val="175D8D"/>
                </a:solidFill>
              </a:rPr>
              <a:t>     квалификацию </a:t>
            </a:r>
            <a:r>
              <a:rPr lang="ru-RU" sz="1600" b="1" dirty="0">
                <a:solidFill>
                  <a:srgbClr val="175D8D"/>
                </a:solidFill>
              </a:rPr>
              <a:t>и не имеющим потенциала для развития.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175D8D"/>
                </a:solidFill>
              </a:rPr>
              <a:t>Сформировать спокойное отношение </a:t>
            </a:r>
            <a:r>
              <a:rPr lang="ru-RU" sz="1600" b="1" dirty="0">
                <a:solidFill>
                  <a:srgbClr val="175D8D"/>
                </a:solidFill>
              </a:rPr>
              <a:t>к необходимости дольше работать и  при этом переучиваться в зрелом возрасте, </a:t>
            </a:r>
            <a:endParaRPr lang="ru-RU" sz="1600" b="1" dirty="0" smtClean="0">
              <a:solidFill>
                <a:srgbClr val="175D8D"/>
              </a:solidFill>
            </a:endParaRPr>
          </a:p>
          <a:p>
            <a:r>
              <a:rPr lang="ru-RU" sz="1600" b="1" dirty="0">
                <a:solidFill>
                  <a:srgbClr val="175D8D"/>
                </a:solidFill>
              </a:rPr>
              <a:t> </a:t>
            </a:r>
            <a:r>
              <a:rPr lang="ru-RU" sz="1600" b="1" dirty="0" smtClean="0">
                <a:solidFill>
                  <a:srgbClr val="175D8D"/>
                </a:solidFill>
              </a:rPr>
              <a:t>     осваивать </a:t>
            </a:r>
            <a:r>
              <a:rPr lang="ru-RU" sz="1600" b="1" dirty="0">
                <a:solidFill>
                  <a:srgbClr val="175D8D"/>
                </a:solidFill>
              </a:rPr>
              <a:t>цифровые технологи или новые виды профессиональной </a:t>
            </a:r>
            <a:r>
              <a:rPr lang="ru-RU" sz="1600" b="1" dirty="0" smtClean="0">
                <a:solidFill>
                  <a:srgbClr val="175D8D"/>
                </a:solidFill>
              </a:rPr>
              <a:t>деятельности. </a:t>
            </a:r>
          </a:p>
          <a:p>
            <a:r>
              <a:rPr lang="ru-RU" sz="1600" b="1" dirty="0" smtClean="0">
                <a:solidFill>
                  <a:srgbClr val="175D8D"/>
                </a:solidFill>
              </a:rPr>
              <a:t>-     Тем самым купировать </a:t>
            </a:r>
            <a:r>
              <a:rPr lang="ru-RU" sz="1600" b="1" dirty="0">
                <a:solidFill>
                  <a:srgbClr val="175D8D"/>
                </a:solidFill>
              </a:rPr>
              <a:t>остроту негатива в отношении увеличения пенсионного возраста. </a:t>
            </a:r>
          </a:p>
          <a:p>
            <a:pPr marL="285750" lvl="0" indent="-285750">
              <a:buFontTx/>
              <a:buChar char="-"/>
            </a:pPr>
            <a:r>
              <a:rPr lang="ru-RU" sz="1600" b="1" dirty="0" smtClean="0">
                <a:solidFill>
                  <a:srgbClr val="175D8D"/>
                </a:solidFill>
              </a:rPr>
              <a:t>Повысить </a:t>
            </a:r>
            <a:r>
              <a:rPr lang="ru-RU" sz="1600" b="1" dirty="0">
                <a:solidFill>
                  <a:srgbClr val="175D8D"/>
                </a:solidFill>
              </a:rPr>
              <a:t>популярность обучения </a:t>
            </a:r>
            <a:r>
              <a:rPr lang="ru-RU" sz="1600" b="1" dirty="0" smtClean="0">
                <a:solidFill>
                  <a:srgbClr val="175D8D"/>
                </a:solidFill>
              </a:rPr>
              <a:t>навыкам</a:t>
            </a:r>
            <a:r>
              <a:rPr lang="ru-RU" sz="1600" b="1" dirty="0">
                <a:solidFill>
                  <a:srgbClr val="175D8D"/>
                </a:solidFill>
              </a:rPr>
              <a:t>, не только профессиональным, </a:t>
            </a:r>
            <a:r>
              <a:rPr lang="ru-RU" sz="1600" b="1" dirty="0" smtClean="0">
                <a:solidFill>
                  <a:srgbClr val="175D8D"/>
                </a:solidFill>
              </a:rPr>
              <a:t>но и реализации </a:t>
            </a:r>
            <a:r>
              <a:rPr lang="ru-RU" sz="1600" b="1" dirty="0">
                <a:solidFill>
                  <a:srgbClr val="175D8D"/>
                </a:solidFill>
              </a:rPr>
              <a:t>себя в разных </a:t>
            </a:r>
            <a:endParaRPr lang="ru-RU" sz="1600" b="1" dirty="0" smtClean="0">
              <a:solidFill>
                <a:srgbClr val="175D8D"/>
              </a:solidFill>
            </a:endParaRPr>
          </a:p>
          <a:p>
            <a:pPr lvl="0"/>
            <a:r>
              <a:rPr lang="ru-RU" sz="1600" b="1" dirty="0">
                <a:solidFill>
                  <a:srgbClr val="175D8D"/>
                </a:solidFill>
              </a:rPr>
              <a:t> </a:t>
            </a:r>
            <a:r>
              <a:rPr lang="ru-RU" sz="1600" b="1" dirty="0" smtClean="0">
                <a:solidFill>
                  <a:srgbClr val="175D8D"/>
                </a:solidFill>
              </a:rPr>
              <a:t>     направлениях</a:t>
            </a:r>
            <a:r>
              <a:rPr lang="ru-RU" sz="1600" b="1" dirty="0">
                <a:solidFill>
                  <a:srgbClr val="175D8D"/>
                </a:solidFill>
              </a:rPr>
              <a:t>, </a:t>
            </a:r>
            <a:r>
              <a:rPr lang="ru-RU" sz="1600" b="1" dirty="0" smtClean="0">
                <a:solidFill>
                  <a:srgbClr val="175D8D"/>
                </a:solidFill>
              </a:rPr>
              <a:t>ведению </a:t>
            </a:r>
            <a:r>
              <a:rPr lang="ru-RU" sz="1600" b="1" dirty="0">
                <a:solidFill>
                  <a:srgbClr val="175D8D"/>
                </a:solidFill>
              </a:rPr>
              <a:t>активного образа жизни. Это повлечет развитие инфраструктуры и увеличение количества </a:t>
            </a:r>
            <a:endParaRPr lang="ru-RU" sz="1600" b="1" dirty="0" smtClean="0">
              <a:solidFill>
                <a:srgbClr val="175D8D"/>
              </a:solidFill>
            </a:endParaRPr>
          </a:p>
          <a:p>
            <a:pPr lvl="0"/>
            <a:r>
              <a:rPr lang="ru-RU" sz="1600" b="1" dirty="0">
                <a:solidFill>
                  <a:srgbClr val="175D8D"/>
                </a:solidFill>
              </a:rPr>
              <a:t> </a:t>
            </a:r>
            <a:r>
              <a:rPr lang="ru-RU" sz="1600" b="1" dirty="0" smtClean="0">
                <a:solidFill>
                  <a:srgbClr val="175D8D"/>
                </a:solidFill>
              </a:rPr>
              <a:t>     предложений </a:t>
            </a:r>
            <a:r>
              <a:rPr lang="ru-RU" sz="1600" b="1" dirty="0">
                <a:solidFill>
                  <a:srgbClr val="175D8D"/>
                </a:solidFill>
              </a:rPr>
              <a:t>обучения разным направлениям.</a:t>
            </a:r>
          </a:p>
          <a:p>
            <a:pPr marL="285750" lvl="0" indent="-285750">
              <a:buFontTx/>
              <a:buChar char="-"/>
            </a:pPr>
            <a:r>
              <a:rPr lang="ru-RU" sz="1600" b="1" dirty="0" smtClean="0">
                <a:solidFill>
                  <a:srgbClr val="175D8D"/>
                </a:solidFill>
              </a:rPr>
              <a:t>Улучшить моральное </a:t>
            </a:r>
            <a:r>
              <a:rPr lang="ru-RU" sz="1600" b="1" dirty="0">
                <a:solidFill>
                  <a:srgbClr val="175D8D"/>
                </a:solidFill>
              </a:rPr>
              <a:t>состояние женщины, которая работает после 55 лет, хотя раньше в это время женщины были </a:t>
            </a:r>
            <a:endParaRPr lang="ru-RU" sz="1600" b="1" dirty="0" smtClean="0">
              <a:solidFill>
                <a:srgbClr val="175D8D"/>
              </a:solidFill>
            </a:endParaRPr>
          </a:p>
          <a:p>
            <a:pPr lvl="0"/>
            <a:r>
              <a:rPr lang="ru-RU" sz="1600" b="1" dirty="0">
                <a:solidFill>
                  <a:srgbClr val="175D8D"/>
                </a:solidFill>
              </a:rPr>
              <a:t> </a:t>
            </a:r>
            <a:r>
              <a:rPr lang="ru-RU" sz="1600" b="1" dirty="0" smtClean="0">
                <a:solidFill>
                  <a:srgbClr val="175D8D"/>
                </a:solidFill>
              </a:rPr>
              <a:t>     уже </a:t>
            </a:r>
            <a:r>
              <a:rPr lang="ru-RU" sz="1600" b="1" dirty="0">
                <a:solidFill>
                  <a:srgbClr val="175D8D"/>
                </a:solidFill>
              </a:rPr>
              <a:t>на пенсии.</a:t>
            </a:r>
          </a:p>
          <a:p>
            <a:r>
              <a:rPr lang="ru-RU" sz="1600" dirty="0">
                <a:solidFill>
                  <a:srgbClr val="175D8D"/>
                </a:solidFill>
              </a:rPr>
              <a:t> 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0321" y="4710707"/>
            <a:ext cx="2524259" cy="189319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1853" y="4710707"/>
            <a:ext cx="2839790" cy="189319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038" y="4710707"/>
            <a:ext cx="2813671" cy="18757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7740" y="261772"/>
            <a:ext cx="6684275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DB186B"/>
                </a:solidFill>
              </a:rPr>
              <a:t>Аналогичных </a:t>
            </a:r>
            <a:r>
              <a:rPr lang="ru-RU" sz="2400" b="1" dirty="0">
                <a:solidFill>
                  <a:srgbClr val="DB186B"/>
                </a:solidFill>
              </a:rPr>
              <a:t>практик – </a:t>
            </a:r>
            <a:r>
              <a:rPr lang="ru-RU" sz="2400" b="1" dirty="0" smtClean="0">
                <a:solidFill>
                  <a:srgbClr val="DB186B"/>
                </a:solidFill>
              </a:rPr>
              <a:t>обучение + Чемпионат </a:t>
            </a:r>
          </a:p>
          <a:p>
            <a:r>
              <a:rPr lang="ru-RU" sz="2400" b="1" dirty="0" smtClean="0">
                <a:solidFill>
                  <a:srgbClr val="DB186B"/>
                </a:solidFill>
              </a:rPr>
              <a:t>по </a:t>
            </a:r>
            <a:r>
              <a:rPr lang="ru-RU" sz="2400" b="1" dirty="0">
                <a:solidFill>
                  <a:srgbClr val="DB186B"/>
                </a:solidFill>
              </a:rPr>
              <a:t>запоминанию для взрослых 50+ в РФ </a:t>
            </a:r>
            <a:r>
              <a:rPr lang="ru-RU" sz="2400" b="1" dirty="0" smtClean="0">
                <a:solidFill>
                  <a:srgbClr val="DB186B"/>
                </a:solidFill>
              </a:rPr>
              <a:t>нет!</a:t>
            </a:r>
            <a:endParaRPr lang="ru-RU" sz="2400" b="1" dirty="0">
              <a:solidFill>
                <a:srgbClr val="DB186B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124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78" y="0"/>
            <a:ext cx="12192001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5818" y="234672"/>
            <a:ext cx="1001850" cy="734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98738" y="150506"/>
            <a:ext cx="1005626" cy="10056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75805" y="150506"/>
            <a:ext cx="3518190" cy="10525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1441" y="3991420"/>
            <a:ext cx="2804656" cy="280046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33673" y="570941"/>
            <a:ext cx="778006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ПОЛУЧЕНЫ РЕЗУЛЬТАТЫ : </a:t>
            </a:r>
          </a:p>
          <a:p>
            <a:r>
              <a:rPr lang="ru-RU" b="1" dirty="0" smtClean="0">
                <a:solidFill>
                  <a:srgbClr val="DB186B"/>
                </a:solidFill>
              </a:rPr>
              <a:t>ВПЕРВЫЕ В ЧЕЛЯБИНСКЕ СОСТОЯЛСЯ ЧЕМПИОНАТ ПО ЗАПОМИНАНИЮ!</a:t>
            </a:r>
            <a:endParaRPr lang="ru-RU" b="1" dirty="0">
              <a:solidFill>
                <a:srgbClr val="DB186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751" y="1146465"/>
            <a:ext cx="11163916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ru-RU" sz="1600" b="1" dirty="0">
                <a:solidFill>
                  <a:srgbClr val="175D8D"/>
                </a:solidFill>
              </a:rPr>
              <a:t>Обучение по программе тренировки памяти и внимания прошли 49 женщин в возрасте 50+. </a:t>
            </a:r>
            <a:endParaRPr lang="ru-RU" sz="1600" b="1" dirty="0" smtClean="0">
              <a:solidFill>
                <a:srgbClr val="175D8D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ru-RU" sz="1600" b="1" dirty="0">
                <a:solidFill>
                  <a:srgbClr val="175D8D"/>
                </a:solidFill>
              </a:rPr>
              <a:t>За 20 тренировочных часов участницы освоили более десятка технологий запоминания и работы с различными типами информации. На первом и последнем занятиях участницам было предложено входное и итоговое тестирование соответственно. В процессе обучения результаты выполняемых упражнений фиксировались в листе достижений на каждом занятии. Сами участницы могли видеть динамику своего развития,  анализировать причины неудач, закреплять успех</a:t>
            </a:r>
            <a:r>
              <a:rPr lang="ru-RU" sz="1600" b="1" dirty="0" smtClean="0">
                <a:solidFill>
                  <a:srgbClr val="175D8D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175D8D"/>
                </a:solidFill>
              </a:rPr>
              <a:t>На </a:t>
            </a:r>
            <a:r>
              <a:rPr lang="ru-RU" sz="1600" b="1" dirty="0">
                <a:solidFill>
                  <a:srgbClr val="175D8D"/>
                </a:solidFill>
              </a:rPr>
              <a:t>итоговом тестировании участницы запоминали на слух 40 слов. Самый низкий результат 15 слов из 40.  </a:t>
            </a:r>
            <a:endParaRPr lang="ru-RU" sz="1600" b="1" dirty="0" smtClean="0">
              <a:solidFill>
                <a:srgbClr val="175D8D"/>
              </a:solidFill>
            </a:endParaRPr>
          </a:p>
          <a:p>
            <a:r>
              <a:rPr lang="ru-RU" sz="1600" b="1" dirty="0">
                <a:solidFill>
                  <a:srgbClr val="175D8D"/>
                </a:solidFill>
              </a:rPr>
              <a:t> </a:t>
            </a:r>
            <a:r>
              <a:rPr lang="ru-RU" sz="1600" b="1" dirty="0" smtClean="0">
                <a:solidFill>
                  <a:srgbClr val="175D8D"/>
                </a:solidFill>
              </a:rPr>
              <a:t>     Самый лучший 40 </a:t>
            </a:r>
            <a:r>
              <a:rPr lang="ru-RU" sz="1600" b="1" dirty="0">
                <a:solidFill>
                  <a:srgbClr val="175D8D"/>
                </a:solidFill>
              </a:rPr>
              <a:t>слов из 40, </a:t>
            </a:r>
            <a:r>
              <a:rPr lang="ru-RU" sz="1600" b="1" dirty="0" err="1">
                <a:solidFill>
                  <a:srgbClr val="175D8D"/>
                </a:solidFill>
              </a:rPr>
              <a:t>т.е</a:t>
            </a:r>
            <a:r>
              <a:rPr lang="ru-RU" sz="1600" b="1" dirty="0">
                <a:solidFill>
                  <a:srgbClr val="175D8D"/>
                </a:solidFill>
              </a:rPr>
              <a:t> 100%. </a:t>
            </a:r>
            <a:endParaRPr lang="ru-RU" sz="1600" b="1" dirty="0" smtClean="0">
              <a:solidFill>
                <a:srgbClr val="175D8D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175D8D"/>
                </a:solidFill>
              </a:rPr>
              <a:t>Средний </a:t>
            </a:r>
            <a:r>
              <a:rPr lang="ru-RU" sz="1600" b="1" dirty="0">
                <a:solidFill>
                  <a:srgbClr val="175D8D"/>
                </a:solidFill>
              </a:rPr>
              <a:t>показатель запоминания информации составил 80%.  Таким образом средний показатель </a:t>
            </a:r>
            <a:r>
              <a:rPr lang="ru-RU" sz="1600" b="1" dirty="0" smtClean="0">
                <a:solidFill>
                  <a:srgbClr val="175D8D"/>
                </a:solidFill>
              </a:rPr>
              <a:t>запоминания</a:t>
            </a:r>
          </a:p>
          <a:p>
            <a:r>
              <a:rPr lang="ru-RU" sz="1600" b="1" dirty="0">
                <a:solidFill>
                  <a:srgbClr val="175D8D"/>
                </a:solidFill>
              </a:rPr>
              <a:t> </a:t>
            </a:r>
            <a:r>
              <a:rPr lang="ru-RU" sz="1600" b="1" dirty="0" smtClean="0">
                <a:solidFill>
                  <a:srgbClr val="175D8D"/>
                </a:solidFill>
              </a:rPr>
              <a:t>     </a:t>
            </a:r>
            <a:r>
              <a:rPr lang="ru-RU" sz="1600" b="1" dirty="0">
                <a:solidFill>
                  <a:srgbClr val="175D8D"/>
                </a:solidFill>
              </a:rPr>
              <a:t>информации увеличился на 22%. И это всего лишь за месяц тренировок. </a:t>
            </a:r>
            <a:endParaRPr lang="ru-RU" sz="1600" b="1" dirty="0" smtClean="0">
              <a:solidFill>
                <a:srgbClr val="175D8D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175D8D"/>
                </a:solidFill>
              </a:rPr>
              <a:t>По </a:t>
            </a:r>
            <a:r>
              <a:rPr lang="ru-RU" sz="1600" b="1" dirty="0">
                <a:solidFill>
                  <a:srgbClr val="175D8D"/>
                </a:solidFill>
              </a:rPr>
              <a:t>результатам запоминания списка слов самый низкий показатель – 55 слов, самый высокий – </a:t>
            </a:r>
            <a:r>
              <a:rPr lang="ru-RU" sz="1600" b="1" dirty="0" smtClean="0">
                <a:solidFill>
                  <a:srgbClr val="175D8D"/>
                </a:solidFill>
              </a:rPr>
              <a:t>99!</a:t>
            </a:r>
          </a:p>
          <a:p>
            <a:r>
              <a:rPr lang="ru-RU" sz="1600" b="1" dirty="0">
                <a:solidFill>
                  <a:srgbClr val="175D8D"/>
                </a:solidFill>
              </a:rPr>
              <a:t> </a:t>
            </a:r>
            <a:r>
              <a:rPr lang="ru-RU" sz="1600" b="1" dirty="0" smtClean="0">
                <a:solidFill>
                  <a:srgbClr val="175D8D"/>
                </a:solidFill>
              </a:rPr>
              <a:t>     В </a:t>
            </a:r>
            <a:r>
              <a:rPr lang="ru-RU" sz="1600" b="1" dirty="0">
                <a:solidFill>
                  <a:srgbClr val="175D8D"/>
                </a:solidFill>
              </a:rPr>
              <a:t>среднем восстановить удалось 85% запоминаемой информации</a:t>
            </a:r>
            <a:r>
              <a:rPr lang="ru-RU" sz="1600" b="1" dirty="0" smtClean="0">
                <a:solidFill>
                  <a:srgbClr val="175D8D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175D8D"/>
                </a:solidFill>
              </a:rPr>
              <a:t>По итогам Чемпионата проект «Долголетие» вошел в цикл фильмов Союза женщин России (г. Москва) </a:t>
            </a:r>
          </a:p>
          <a:p>
            <a:r>
              <a:rPr lang="ru-RU" sz="1600" b="1" dirty="0">
                <a:solidFill>
                  <a:srgbClr val="175D8D"/>
                </a:solidFill>
              </a:rPr>
              <a:t> </a:t>
            </a:r>
            <a:r>
              <a:rPr lang="ru-RU" sz="1600" b="1" dirty="0" smtClean="0">
                <a:solidFill>
                  <a:srgbClr val="175D8D"/>
                </a:solidFill>
              </a:rPr>
              <a:t>     «Сделаны в России»</a:t>
            </a:r>
            <a:endParaRPr lang="ru-RU" sz="1600" b="1" dirty="0">
              <a:solidFill>
                <a:srgbClr val="175D8D"/>
              </a:solidFill>
            </a:endParaRPr>
          </a:p>
          <a:p>
            <a:r>
              <a:rPr lang="ru-RU" sz="1600" b="1" dirty="0">
                <a:solidFill>
                  <a:srgbClr val="175D8D"/>
                </a:solidFill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903" y="4932117"/>
            <a:ext cx="2542331" cy="14300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762" y="4678981"/>
            <a:ext cx="2524796" cy="16831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79" r="7425"/>
          <a:stretch/>
        </p:blipFill>
        <p:spPr>
          <a:xfrm>
            <a:off x="6220709" y="4678911"/>
            <a:ext cx="2329092" cy="16832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6108" y="4678910"/>
            <a:ext cx="2534422" cy="16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529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04879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5818" y="234672"/>
            <a:ext cx="1001850" cy="734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98738" y="150506"/>
            <a:ext cx="1005626" cy="10056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75805" y="150506"/>
            <a:ext cx="3518190" cy="10525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94155" y="784696"/>
            <a:ext cx="404085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СРЕДСТВА НА РЕАЛИЗАЦИЮ </a:t>
            </a:r>
            <a:r>
              <a:rPr lang="ru-RU" b="1" dirty="0" smtClean="0">
                <a:solidFill>
                  <a:srgbClr val="002060"/>
                </a:solidFill>
              </a:rPr>
              <a:t>ПРОЕКТА: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06145" y="2332710"/>
            <a:ext cx="310527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 РЕАЛИЗАЦИИ </a:t>
            </a:r>
            <a:r>
              <a:rPr lang="ru-RU" b="1" dirty="0">
                <a:solidFill>
                  <a:srgbClr val="002060"/>
                </a:solidFill>
              </a:rPr>
              <a:t>ПРОЕКТА: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1551" y="4080999"/>
            <a:ext cx="2804656" cy="28004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654"/>
          <a:stretch/>
        </p:blipFill>
        <p:spPr>
          <a:xfrm>
            <a:off x="7415557" y="1052718"/>
            <a:ext cx="4776443" cy="360983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06145" y="120306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175D8D"/>
                </a:solidFill>
              </a:rPr>
              <a:t>Субсидия Комитет социальной политики города Челябинска -  294 630,00 </a:t>
            </a:r>
            <a:r>
              <a:rPr lang="ru-RU" b="1" dirty="0" smtClean="0">
                <a:solidFill>
                  <a:srgbClr val="175D8D"/>
                </a:solidFill>
              </a:rPr>
              <a:t>рублей</a:t>
            </a:r>
          </a:p>
          <a:p>
            <a:r>
              <a:rPr lang="ru-RU" b="1" dirty="0" smtClean="0">
                <a:solidFill>
                  <a:srgbClr val="175D8D"/>
                </a:solidFill>
              </a:rPr>
              <a:t>Иные </a:t>
            </a:r>
            <a:r>
              <a:rPr lang="ru-RU" b="1" dirty="0">
                <a:solidFill>
                  <a:srgbClr val="175D8D"/>
                </a:solidFill>
              </a:rPr>
              <a:t>привлеченные средства -  118 374,00 рублей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15322" y="2751263"/>
            <a:ext cx="80378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9BEF"/>
                </a:solidFill>
              </a:rPr>
              <a:t>напечатан раздаточный материал (специальные рабочие тетради для участников</a:t>
            </a:r>
            <a:r>
              <a:rPr lang="ru-RU" b="1" dirty="0" smtClean="0">
                <a:solidFill>
                  <a:srgbClr val="009BEF"/>
                </a:solidFill>
              </a:rPr>
              <a:t>)</a:t>
            </a:r>
          </a:p>
          <a:p>
            <a:r>
              <a:rPr lang="ru-RU" b="1" dirty="0">
                <a:solidFill>
                  <a:srgbClr val="009BEF"/>
                </a:solidFill>
              </a:rPr>
              <a:t>	</a:t>
            </a:r>
            <a:endParaRPr lang="ru-RU" b="1" dirty="0" smtClean="0">
              <a:solidFill>
                <a:srgbClr val="009BEF"/>
              </a:solidFill>
            </a:endParaRPr>
          </a:p>
          <a:p>
            <a:r>
              <a:rPr lang="ru-RU" b="1" dirty="0" smtClean="0">
                <a:solidFill>
                  <a:srgbClr val="009BEF"/>
                </a:solidFill>
              </a:rPr>
              <a:t>произведен </a:t>
            </a:r>
            <a:r>
              <a:rPr lang="ru-RU" b="1" dirty="0">
                <a:solidFill>
                  <a:srgbClr val="009BEF"/>
                </a:solidFill>
              </a:rPr>
              <a:t>закуп техники и инвентаря – телевизор, доска </a:t>
            </a:r>
            <a:r>
              <a:rPr lang="ru-RU" b="1" dirty="0" err="1">
                <a:solidFill>
                  <a:srgbClr val="009BEF"/>
                </a:solidFill>
              </a:rPr>
              <a:t>Бильгоу</a:t>
            </a:r>
            <a:r>
              <a:rPr lang="ru-RU" b="1" dirty="0">
                <a:solidFill>
                  <a:srgbClr val="009BEF"/>
                </a:solidFill>
              </a:rPr>
              <a:t>, </a:t>
            </a:r>
            <a:endParaRPr lang="ru-RU" b="1" dirty="0" smtClean="0">
              <a:solidFill>
                <a:srgbClr val="009BEF"/>
              </a:solidFill>
            </a:endParaRPr>
          </a:p>
          <a:p>
            <a:r>
              <a:rPr lang="ru-RU" b="1" dirty="0" smtClean="0">
                <a:solidFill>
                  <a:srgbClr val="009BEF"/>
                </a:solidFill>
              </a:rPr>
              <a:t>набор </a:t>
            </a:r>
            <a:r>
              <a:rPr lang="ru-RU" b="1" dirty="0" err="1" smtClean="0">
                <a:solidFill>
                  <a:srgbClr val="009BEF"/>
                </a:solidFill>
              </a:rPr>
              <a:t>нейровосьмерок</a:t>
            </a:r>
            <a:endParaRPr lang="ru-RU" b="1" dirty="0" smtClean="0">
              <a:solidFill>
                <a:srgbClr val="009BEF"/>
              </a:solidFill>
            </a:endParaRPr>
          </a:p>
          <a:p>
            <a:endParaRPr lang="ru-RU" b="1" dirty="0">
              <a:solidFill>
                <a:srgbClr val="009BEF"/>
              </a:solidFill>
            </a:endParaRPr>
          </a:p>
          <a:p>
            <a:r>
              <a:rPr lang="ru-RU" b="1" dirty="0" smtClean="0">
                <a:solidFill>
                  <a:srgbClr val="009BEF"/>
                </a:solidFill>
              </a:rPr>
              <a:t>проведены </a:t>
            </a:r>
            <a:r>
              <a:rPr lang="ru-RU" b="1" dirty="0">
                <a:solidFill>
                  <a:srgbClr val="009BEF"/>
                </a:solidFill>
              </a:rPr>
              <a:t>образовательные мероприятия с участием </a:t>
            </a:r>
            <a:r>
              <a:rPr lang="ru-RU" b="1" dirty="0" smtClean="0">
                <a:solidFill>
                  <a:srgbClr val="009BEF"/>
                </a:solidFill>
              </a:rPr>
              <a:t>преподавателя</a:t>
            </a:r>
            <a:endParaRPr lang="ru-RU" b="1" dirty="0">
              <a:solidFill>
                <a:srgbClr val="009BEF"/>
              </a:solidFill>
            </a:endParaRPr>
          </a:p>
          <a:p>
            <a:r>
              <a:rPr lang="ru-RU" b="1" dirty="0" smtClean="0">
                <a:solidFill>
                  <a:srgbClr val="009BEF"/>
                </a:solidFill>
              </a:rPr>
              <a:t>организован </a:t>
            </a:r>
            <a:r>
              <a:rPr lang="ru-RU" b="1" dirty="0">
                <a:solidFill>
                  <a:srgbClr val="009BEF"/>
                </a:solidFill>
              </a:rPr>
              <a:t>круглый стол с </a:t>
            </a:r>
            <a:r>
              <a:rPr lang="ru-RU" b="1" dirty="0" smtClean="0">
                <a:solidFill>
                  <a:srgbClr val="009BEF"/>
                </a:solidFill>
              </a:rPr>
              <a:t>экспертом</a:t>
            </a:r>
          </a:p>
          <a:p>
            <a:endParaRPr lang="ru-RU" b="1" dirty="0" smtClean="0">
              <a:solidFill>
                <a:srgbClr val="009BEF"/>
              </a:solidFill>
            </a:endParaRPr>
          </a:p>
          <a:p>
            <a:r>
              <a:rPr lang="ru-RU" b="1" dirty="0" smtClean="0">
                <a:solidFill>
                  <a:srgbClr val="009BEF"/>
                </a:solidFill>
              </a:rPr>
              <a:t>организован семинар</a:t>
            </a:r>
          </a:p>
          <a:p>
            <a:endParaRPr lang="ru-RU" b="1" dirty="0">
              <a:solidFill>
                <a:srgbClr val="009BEF"/>
              </a:solidFill>
            </a:endParaRPr>
          </a:p>
          <a:p>
            <a:r>
              <a:rPr lang="ru-RU" b="1" dirty="0" smtClean="0">
                <a:solidFill>
                  <a:srgbClr val="009BEF"/>
                </a:solidFill>
              </a:rPr>
              <a:t>организовано </a:t>
            </a:r>
            <a:r>
              <a:rPr lang="ru-RU" b="1" dirty="0">
                <a:solidFill>
                  <a:srgbClr val="009BEF"/>
                </a:solidFill>
              </a:rPr>
              <a:t>и проведено итоговое мероприятие проекта – </a:t>
            </a:r>
            <a:endParaRPr lang="ru-RU" b="1" dirty="0" smtClean="0">
              <a:solidFill>
                <a:srgbClr val="009BEF"/>
              </a:solidFill>
            </a:endParaRPr>
          </a:p>
          <a:p>
            <a:r>
              <a:rPr lang="ru-RU" b="1" dirty="0" smtClean="0">
                <a:solidFill>
                  <a:srgbClr val="009BEF"/>
                </a:solidFill>
              </a:rPr>
              <a:t>Чемпионат </a:t>
            </a:r>
            <a:r>
              <a:rPr lang="ru-RU" b="1" dirty="0">
                <a:solidFill>
                  <a:srgbClr val="009BEF"/>
                </a:solidFill>
              </a:rPr>
              <a:t>по запоминанию и награждение участников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4758" y="5814016"/>
            <a:ext cx="652329" cy="64623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8676" y="5102897"/>
            <a:ext cx="652329" cy="64623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0114" y="4382516"/>
            <a:ext cx="652329" cy="6462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2993" y="3626630"/>
            <a:ext cx="652329" cy="64623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2993" y="2795718"/>
            <a:ext cx="65232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80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78" y="0"/>
            <a:ext cx="12192001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5818" y="234672"/>
            <a:ext cx="1001850" cy="734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98738" y="150506"/>
            <a:ext cx="1005626" cy="10056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75805" y="150506"/>
            <a:ext cx="3518190" cy="10525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4364" y="2920028"/>
            <a:ext cx="2804656" cy="28004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8952" y="833730"/>
            <a:ext cx="3068597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ТИРАЖИРОВАНИЕ ПРОЕКТА: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9376" y="1306638"/>
            <a:ext cx="8062175" cy="2897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DB186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 отлично тиражируется на другие регионы. </a:t>
            </a:r>
            <a:r>
              <a:rPr lang="ru-RU" b="1" dirty="0" smtClean="0">
                <a:solidFill>
                  <a:srgbClr val="DB186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Программы </a:t>
            </a:r>
            <a:r>
              <a:rPr lang="ru-RU" b="1" dirty="0">
                <a:solidFill>
                  <a:srgbClr val="DB186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могут отличаться по содержанию и технологиям. Важно, чтобы они были эффективны для тренировки памяти и внимания, и всего интеллекта</a:t>
            </a:r>
            <a:r>
              <a:rPr lang="ru-RU" b="1" dirty="0" smtClean="0">
                <a:solidFill>
                  <a:srgbClr val="DB186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DB186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планах на 2022 год – провести Чемпионат по запоминанию регионального уровня и далее с привлечением участников из других регионов. 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DB186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Запустить </a:t>
            </a:r>
            <a:r>
              <a:rPr lang="ru-RU" b="1" dirty="0" smtClean="0">
                <a:solidFill>
                  <a:srgbClr val="DB186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образовательную программу не только для жителей Челябинска, но и территорий Челябинской области. </a:t>
            </a:r>
            <a:endParaRPr lang="ru-RU" b="1" dirty="0">
              <a:solidFill>
                <a:srgbClr val="DB186B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7146" y="3070534"/>
            <a:ext cx="7867733" cy="4425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1551" y="1259708"/>
            <a:ext cx="2678805" cy="17858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16" t="7491" r="8573" b="5185"/>
          <a:stretch/>
        </p:blipFill>
        <p:spPr>
          <a:xfrm>
            <a:off x="349328" y="4305738"/>
            <a:ext cx="2976039" cy="23697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691" b="1341"/>
          <a:stretch/>
        </p:blipFill>
        <p:spPr>
          <a:xfrm>
            <a:off x="3458619" y="4305737"/>
            <a:ext cx="4939049" cy="236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050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78" y="0"/>
            <a:ext cx="12192001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5818" y="234672"/>
            <a:ext cx="1001850" cy="734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98738" y="150506"/>
            <a:ext cx="1005626" cy="10056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75805" y="150506"/>
            <a:ext cx="3518190" cy="10525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1441" y="3991420"/>
            <a:ext cx="2804656" cy="2800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4621" y="2598003"/>
            <a:ext cx="8225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СПАСИБО ЗА ВНИМАНИЕ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4582" y="0"/>
            <a:ext cx="5762426" cy="61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0518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779</Words>
  <Application>Microsoft Office PowerPoint</Application>
  <PresentationFormat>Произвольный</PresentationFormat>
  <Paragraphs>83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Пользователь</cp:lastModifiedBy>
  <cp:revision>61</cp:revision>
  <dcterms:created xsi:type="dcterms:W3CDTF">2022-03-30T08:31:05Z</dcterms:created>
  <dcterms:modified xsi:type="dcterms:W3CDTF">2023-10-05T13:52:47Z</dcterms:modified>
</cp:coreProperties>
</file>