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5" r:id="rId3"/>
    <p:sldId id="407" r:id="rId4"/>
    <p:sldId id="392" r:id="rId5"/>
    <p:sldId id="408" r:id="rId6"/>
    <p:sldId id="40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48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801" userDrawn="1">
          <p15:clr>
            <a:srgbClr val="A4A3A4"/>
          </p15:clr>
        </p15:guide>
        <p15:guide id="8" pos="2252" userDrawn="1">
          <p15:clr>
            <a:srgbClr val="A4A3A4"/>
          </p15:clr>
        </p15:guide>
        <p15:guide id="9" orient="horz" pos="2591" userDrawn="1">
          <p15:clr>
            <a:srgbClr val="A4A3A4"/>
          </p15:clr>
        </p15:guide>
        <p15:guide id="10" pos="4679" userDrawn="1">
          <p15:clr>
            <a:srgbClr val="A4A3A4"/>
          </p15:clr>
        </p15:guide>
        <p15:guide id="11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58E"/>
    <a:srgbClr val="83B8D9"/>
    <a:srgbClr val="E8E6E9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448" y="168"/>
      </p:cViewPr>
      <p:guideLst>
        <p:guide pos="4248"/>
        <p:guide pos="370"/>
        <p:guide pos="7287"/>
        <p:guide orient="horz" pos="391"/>
        <p:guide orient="horz" pos="3884"/>
        <p:guide pos="801"/>
        <p:guide pos="2252"/>
        <p:guide orient="horz" pos="2591"/>
        <p:guide pos="4679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7CBE9-6BE5-4B83-87AD-A337BE3A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CE9DEE-7ADE-4CD2-B56E-E52280197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BEAC9-5802-42C4-B8FB-3DFF3BE5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B07E7-1806-4B18-8F13-A908C791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0DE1E-D081-4CA4-A516-2A1FEB6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8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2925B-1268-4450-B0C9-55507C2E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641BF1-F960-4EDC-9736-6B2B0D005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DF567-2B72-43CA-96CD-9E0A9BB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79FC9-01DB-4BD8-9401-B070E732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4ADF0-2DA0-4A28-A964-4A3A1461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D1B023-D00F-456F-A0A8-9C5D4FFF3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26C251-28FD-45E7-8343-E60F50BEF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ED226-AF77-483B-8544-E6F33FE9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8C47-2632-43A5-8F42-8A46FF0E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C624C-1FE5-4680-87AE-0E8AB3D9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A21E3-BE49-43DE-8F25-92685B8D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2FB642-36AE-4CF3-AC08-F689AA9D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425E7-4E09-486F-B0BD-776E714E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67DEE-04DA-49F2-A1C4-7ECA3993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D8237-AC2B-488C-A6DC-7B83BE7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D7547-7EEE-4859-9E09-B5A110EA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EA01F-2069-4529-9B88-8E72955F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2FC85-3BA0-4146-AEE6-849845BB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9E612-9F2E-46B3-9C54-6E690C02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FDA4C2-7504-4265-A701-56D89C37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BE6CD-D40A-4213-9653-5ACD00D6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45E67-F68B-4EF7-B349-A95AB556E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C001D-A3DF-4F6D-ACA6-A68F91104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3D94-DA39-4910-87BA-EF87674E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76BC79-37A5-4572-A551-9AEFA5A2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A5C05-9990-44DA-A3E2-187942FF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2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AFF0F-A208-4EBC-945A-989D32E7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0DC92-1D32-4C9E-820E-71AB91D3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D11694-B3DC-486E-A94A-06ABBAE2A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FF639E-F8CF-4BF5-8B79-2D44219AF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F52EB5-ED1B-4F13-8BBC-AB4CF44FE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9A2B26-CCB6-4238-8A03-33E659F4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380651-E7B0-4E59-94D7-C83B8C76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A2324C-80FF-4647-B0C6-053D6B8A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20533-9A82-469F-8F34-5649EC39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104ABA-67FE-4D33-BBCA-F03582D1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591F5-8FE9-4AE1-B942-F0FF3277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6BB8A-3004-4FAB-8578-2D1E2EC8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5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281EC9-50C7-48AB-B2B3-21CCD880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6EC1A-A3EC-4435-A1A5-EC1ECF18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6DB13-EF46-4226-A22D-2EDB1FE1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53D84-1E4C-4594-9BC8-E14D4A53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D508-B105-4720-B9D2-F2A3A600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C31EF-1162-431C-A6E4-7B6BDF091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8E33C-FAC0-412F-975B-AFBB792C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E7312-3B9F-497E-A9C7-83A2866D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B92A3-1A6C-4D01-AA92-A25A56B0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5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F21BE-E728-4CCA-8ADF-23C747BE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18BBBF-2079-4083-A7F3-253CBBD3F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9B3D48-8542-4EE9-BAB1-ED899E1A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C6185-121B-49E9-A37C-807E99F0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FDFF1-7984-4273-94EA-1260C5A2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845D54-0E2C-46C9-8908-F8013D35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90C04-5287-4591-BD39-8E2E853F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3D5DB-6018-44C8-B00B-E3C014BC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BB21B-7C9A-4A0A-A59F-FCE75E4B7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3A54-B943-42EF-943E-5E1D8EB9656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F696F-AF4F-4DC1-947D-D81AAF9BE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EFFB1-DE0D-4948-8405-C7259C8B9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ru.wikipedia.org/wiki/%D0%9F%D0%BE%D1%81%D1%82%D1%82%D1%80%D0%B0%D0%B2%D0%BC%D0%B0%D1%82%D0%B8%D1%87%D0%B5%D1%81%D0%BA%D0%BE%D0%B5_%D1%81%D1%82%D1%80%D0%B5%D1%81%D1%81%D0%BE%D0%B2%D0%BE%D0%B5_%D1%80%D0%B0%D1%81%D1%81%D1%82%D1%80%D0%BE%D0%B9%D1%81%D1%82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48C81D0-2CB4-83E8-1CC5-2C947D8F30BB}"/>
              </a:ext>
            </a:extLst>
          </p:cNvPr>
          <p:cNvSpPr/>
          <p:nvPr/>
        </p:nvSpPr>
        <p:spPr>
          <a:xfrm>
            <a:off x="-30480" y="2560320"/>
            <a:ext cx="12283440" cy="4328160"/>
          </a:xfrm>
          <a:custGeom>
            <a:avLst/>
            <a:gdLst>
              <a:gd name="connsiteX0" fmla="*/ 30480 w 12283440"/>
              <a:gd name="connsiteY0" fmla="*/ 2042160 h 4328160"/>
              <a:gd name="connsiteX1" fmla="*/ 12283440 w 12283440"/>
              <a:gd name="connsiteY1" fmla="*/ 0 h 4328160"/>
              <a:gd name="connsiteX2" fmla="*/ 12283440 w 12283440"/>
              <a:gd name="connsiteY2" fmla="*/ 4328160 h 4328160"/>
              <a:gd name="connsiteX3" fmla="*/ 0 w 12283440"/>
              <a:gd name="connsiteY3" fmla="*/ 4328160 h 4328160"/>
              <a:gd name="connsiteX4" fmla="*/ 30480 w 12283440"/>
              <a:gd name="connsiteY4" fmla="*/ 2042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3440" h="4328160">
                <a:moveTo>
                  <a:pt x="30480" y="2042160"/>
                </a:moveTo>
                <a:lnTo>
                  <a:pt x="12283440" y="0"/>
                </a:lnTo>
                <a:lnTo>
                  <a:pt x="12283440" y="4328160"/>
                </a:lnTo>
                <a:lnTo>
                  <a:pt x="0" y="4328160"/>
                </a:lnTo>
                <a:lnTo>
                  <a:pt x="30480" y="2042160"/>
                </a:lnTo>
                <a:close/>
              </a:path>
            </a:pathLst>
          </a:custGeom>
          <a:solidFill>
            <a:srgbClr val="E8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4E1D26-4694-10B5-2577-26CAC802AF70}"/>
              </a:ext>
            </a:extLst>
          </p:cNvPr>
          <p:cNvSpPr/>
          <p:nvPr/>
        </p:nvSpPr>
        <p:spPr>
          <a:xfrm rot="16200000">
            <a:off x="3287713" y="-2043114"/>
            <a:ext cx="5616575" cy="1094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83D94-0F3B-66EA-1333-5DCEC9752BCD}"/>
              </a:ext>
            </a:extLst>
          </p:cNvPr>
          <p:cNvSpPr txBox="1"/>
          <p:nvPr/>
        </p:nvSpPr>
        <p:spPr>
          <a:xfrm>
            <a:off x="1173480" y="1805970"/>
            <a:ext cx="9875520" cy="221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МЕДИЦИСКОГО РЕАБИЛИТАЦИОННОГО КОМПЛЕКСА </a:t>
            </a:r>
            <a:b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УЧАСТНИКОВ БОЕВЫХ ДЕЙСТВИЙ </a:t>
            </a:r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ЛЕНИНГРАДСКОЙ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3B03D-287F-08A9-A704-46115544B30D}"/>
              </a:ext>
            </a:extLst>
          </p:cNvPr>
          <p:cNvSpPr txBox="1"/>
          <p:nvPr/>
        </p:nvSpPr>
        <p:spPr>
          <a:xfrm>
            <a:off x="1173480" y="1099275"/>
            <a:ext cx="9875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+++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09804-6B08-51CA-CF2E-956F687014B5}"/>
              </a:ext>
            </a:extLst>
          </p:cNvPr>
          <p:cNvCxnSpPr>
            <a:cxnSpLocks/>
          </p:cNvCxnSpPr>
          <p:nvPr/>
        </p:nvCxnSpPr>
        <p:spPr>
          <a:xfrm>
            <a:off x="1254655" y="4482179"/>
            <a:ext cx="817721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FF15C8E-AEC4-73F4-6BEE-40440ABDA3C8}"/>
              </a:ext>
            </a:extLst>
          </p:cNvPr>
          <p:cNvSpPr/>
          <p:nvPr/>
        </p:nvSpPr>
        <p:spPr>
          <a:xfrm>
            <a:off x="1173479" y="4977823"/>
            <a:ext cx="975183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Комитет по здравоохранению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6659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1107ABB-957E-B1CB-EEBF-7AB5F74E720C}"/>
              </a:ext>
            </a:extLst>
          </p:cNvPr>
          <p:cNvGrpSpPr/>
          <p:nvPr/>
        </p:nvGrpSpPr>
        <p:grpSpPr>
          <a:xfrm>
            <a:off x="3767667" y="1100667"/>
            <a:ext cx="4656666" cy="4656666"/>
            <a:chOff x="3767667" y="1100667"/>
            <a:chExt cx="4656666" cy="4656666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DDADA70F-66C6-4D2D-19EA-6D162FB739A5}"/>
                </a:ext>
              </a:extLst>
            </p:cNvPr>
            <p:cNvSpPr/>
            <p:nvPr/>
          </p:nvSpPr>
          <p:spPr>
            <a:xfrm>
              <a:off x="3767667" y="1100667"/>
              <a:ext cx="4656666" cy="4656666"/>
            </a:xfrm>
            <a:prstGeom prst="ellipse">
              <a:avLst/>
            </a:prstGeom>
            <a:solidFill>
              <a:srgbClr val="0C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60"/>
                </a:lnSpc>
              </a:pPr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0C670D8A-9F0D-559B-B328-FC17AEBBE9F3}"/>
                </a:ext>
              </a:extLst>
            </p:cNvPr>
            <p:cNvGrpSpPr/>
            <p:nvPr/>
          </p:nvGrpSpPr>
          <p:grpSpPr>
            <a:xfrm>
              <a:off x="4352016" y="1483595"/>
              <a:ext cx="3487967" cy="3972621"/>
              <a:chOff x="4352016" y="1442689"/>
              <a:chExt cx="3487967" cy="3972621"/>
            </a:xfrm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7F47A6F6-A582-6A9E-BB28-0816B252F192}"/>
                  </a:ext>
                </a:extLst>
              </p:cNvPr>
              <p:cNvGrpSpPr/>
              <p:nvPr/>
            </p:nvGrpSpPr>
            <p:grpSpPr>
              <a:xfrm>
                <a:off x="4352016" y="1442689"/>
                <a:ext cx="3487967" cy="3972621"/>
                <a:chOff x="4352017" y="1634947"/>
                <a:chExt cx="3487967" cy="397262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8112EC0-EFAD-54EA-1CA2-6D13958157C1}"/>
                    </a:ext>
                  </a:extLst>
                </p:cNvPr>
                <p:cNvSpPr txBox="1"/>
                <p:nvPr/>
              </p:nvSpPr>
              <p:spPr>
                <a:xfrm>
                  <a:off x="4352017" y="1634947"/>
                  <a:ext cx="3487967" cy="621965"/>
                </a:xfrm>
                <a:prstGeom prst="rect">
                  <a:avLst/>
                </a:prstGeom>
                <a:noFill/>
              </p:spPr>
              <p:txBody>
                <a:bodyPr wrap="square" tIns="0" anchor="ctr">
                  <a:spAutoFit/>
                </a:bodyPr>
                <a:lstStyle>
                  <a:defPPr>
                    <a:defRPr lang="ru-RU"/>
                  </a:defPPr>
                  <a:lvl1pPr>
                    <a:lnSpc>
                      <a:spcPts val="4600"/>
                    </a:lnSpc>
                    <a:defRPr sz="4000" b="1">
                      <a:solidFill>
                        <a:srgbClr val="0C458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>
                    <a:lnSpc>
                      <a:spcPts val="2260"/>
                    </a:lnSpc>
                  </a:pPr>
                  <a:r>
                    <a:rPr lang="ru-RU" sz="1800" dirty="0">
                      <a:solidFill>
                        <a:schemeClr val="bg1"/>
                      </a:solidFill>
                    </a:rPr>
                    <a:t>НОРМАТИВНО – </a:t>
                  </a:r>
                  <a:br>
                    <a:rPr lang="ru-RU" sz="1800" dirty="0">
                      <a:solidFill>
                        <a:schemeClr val="bg1"/>
                      </a:solidFill>
                    </a:rPr>
                  </a:br>
                  <a:r>
                    <a:rPr lang="ru-RU" sz="1800" dirty="0">
                      <a:solidFill>
                        <a:schemeClr val="bg1"/>
                      </a:solidFill>
                    </a:rPr>
                    <a:t>ПРАВОВАЯ БАЗА</a:t>
                  </a:r>
                  <a:endParaRPr lang="ru-RU" sz="1800" b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6A5451C-F5BE-0544-4964-050993DB3A46}"/>
                    </a:ext>
                  </a:extLst>
                </p:cNvPr>
                <p:cNvSpPr txBox="1"/>
                <p:nvPr/>
              </p:nvSpPr>
              <p:spPr>
                <a:xfrm>
                  <a:off x="4544721" y="2539026"/>
                  <a:ext cx="3102558" cy="507831"/>
                </a:xfrm>
                <a:prstGeom prst="rect">
                  <a:avLst/>
                </a:prstGeom>
                <a:noFill/>
              </p:spPr>
              <p:txBody>
                <a:bodyPr wrap="square" tIns="0" anchor="ctr">
                  <a:spAutoFit/>
                </a:bodyPr>
                <a:lstStyle>
                  <a:defPPr>
                    <a:defRPr lang="ru-RU"/>
                  </a:defPPr>
                  <a:lvl1pPr>
                    <a:lnSpc>
                      <a:spcPts val="4600"/>
                    </a:lnSpc>
                    <a:defRPr sz="4000" b="1">
                      <a:solidFill>
                        <a:srgbClr val="0C458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>
                    <a:lnSpc>
                      <a:spcPts val="1200"/>
                    </a:lnSpc>
                  </a:pP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Поручение Президента РФ «Об организации системной работы по лечению последствий </a:t>
                  </a:r>
                  <a:b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</a:b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ПТСР у военнослужащих и их семей»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203CC4-F23D-4D94-69B4-3B39F2016A1E}"/>
                    </a:ext>
                  </a:extLst>
                </p:cNvPr>
                <p:cNvSpPr txBox="1"/>
                <p:nvPr/>
              </p:nvSpPr>
              <p:spPr>
                <a:xfrm>
                  <a:off x="4544721" y="3328972"/>
                  <a:ext cx="3102558" cy="353943"/>
                </a:xfrm>
                <a:prstGeom prst="rect">
                  <a:avLst/>
                </a:prstGeom>
                <a:noFill/>
              </p:spPr>
              <p:txBody>
                <a:bodyPr wrap="square" tIns="0" anchor="ctr">
                  <a:spAutoFit/>
                </a:bodyPr>
                <a:lstStyle>
                  <a:defPPr>
                    <a:defRPr lang="ru-RU"/>
                  </a:defPPr>
                  <a:lvl1pPr>
                    <a:lnSpc>
                      <a:spcPts val="4600"/>
                    </a:lnSpc>
                    <a:defRPr sz="4000" b="1">
                      <a:solidFill>
                        <a:srgbClr val="0C458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>
                    <a:lnSpc>
                      <a:spcPts val="1200"/>
                    </a:lnSpc>
                  </a:pP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Поручение Зам. Председателя Правительства </a:t>
                  </a:r>
                  <a:b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</a:b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Т. А. Голиковой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A4C45F3-9DA3-966B-2704-A20BDA69C57A}"/>
                    </a:ext>
                  </a:extLst>
                </p:cNvPr>
                <p:cNvSpPr txBox="1"/>
                <p:nvPr/>
              </p:nvSpPr>
              <p:spPr>
                <a:xfrm>
                  <a:off x="4544721" y="3965031"/>
                  <a:ext cx="3102558" cy="353943"/>
                </a:xfrm>
                <a:prstGeom prst="rect">
                  <a:avLst/>
                </a:prstGeom>
                <a:noFill/>
              </p:spPr>
              <p:txBody>
                <a:bodyPr wrap="square" tIns="0" anchor="ctr">
                  <a:spAutoFit/>
                </a:bodyPr>
                <a:lstStyle>
                  <a:defPPr>
                    <a:defRPr lang="ru-RU"/>
                  </a:defPPr>
                  <a:lvl1pPr>
                    <a:lnSpc>
                      <a:spcPts val="4600"/>
                    </a:lnSpc>
                    <a:defRPr sz="4000" b="1">
                      <a:solidFill>
                        <a:srgbClr val="0C458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>
                    <a:lnSpc>
                      <a:spcPts val="1200"/>
                    </a:lnSpc>
                  </a:pP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Письмо Министерства Здравоохранения РФ </a:t>
                  </a:r>
                  <a:b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</a:b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от 30. 09. 2022 №15-5/И/1-16468</a:t>
                  </a:r>
                </a:p>
              </p:txBody>
            </p:sp>
            <p:sp>
              <p:nvSpPr>
                <p:cNvPr id="23" name="Овал 22">
                  <a:extLst>
                    <a:ext uri="{FF2B5EF4-FFF2-40B4-BE49-F238E27FC236}">
                      <a16:creationId xmlns:a16="http://schemas.microsoft.com/office/drawing/2014/main" id="{EF01FFC6-E393-0D7B-4D67-9CCC37A2E4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42000" y="3133914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>
                  <a:extLst>
                    <a:ext uri="{FF2B5EF4-FFF2-40B4-BE49-F238E27FC236}">
                      <a16:creationId xmlns:a16="http://schemas.microsoft.com/office/drawing/2014/main" id="{F5F00035-0939-2324-B2FA-18E660253B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42000" y="3769973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70339E4-5AA6-DBBB-996D-C977B5CF7C2E}"/>
                    </a:ext>
                  </a:extLst>
                </p:cNvPr>
                <p:cNvSpPr txBox="1"/>
                <p:nvPr/>
              </p:nvSpPr>
              <p:spPr>
                <a:xfrm>
                  <a:off x="4538358" y="4945848"/>
                  <a:ext cx="3115284" cy="661720"/>
                </a:xfrm>
                <a:prstGeom prst="rect">
                  <a:avLst/>
                </a:prstGeom>
                <a:noFill/>
              </p:spPr>
              <p:txBody>
                <a:bodyPr wrap="square" tIns="0" anchor="ctr">
                  <a:spAutoFit/>
                </a:bodyPr>
                <a:lstStyle>
                  <a:defPPr>
                    <a:defRPr lang="ru-RU"/>
                  </a:defPPr>
                  <a:lvl1pPr>
                    <a:lnSpc>
                      <a:spcPts val="4600"/>
                    </a:lnSpc>
                    <a:defRPr sz="4000" b="1">
                      <a:solidFill>
                        <a:srgbClr val="0C458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>
                    <a:lnSpc>
                      <a:spcPts val="1200"/>
                    </a:lnSpc>
                  </a:pP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Порядок оказания медицинской помощи </a:t>
                  </a:r>
                  <a:b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</a:b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при психиатрических расстройствах </a:t>
                  </a:r>
                  <a:b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</a:b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и расстройствах поведения </a:t>
                  </a:r>
                  <a:b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</a:br>
                  <a:r>
                    <a:rPr lang="ru-RU" sz="10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от 14. 11. 2022 г. </a:t>
                  </a: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7D411A0B-5836-A2F2-5C98-8E8EE9BE7D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42000" y="4406032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867DAD6C-A374-7A8D-05B6-B070E42983A9}"/>
                  </a:ext>
                </a:extLst>
              </p:cNvPr>
              <p:cNvGrpSpPr/>
              <p:nvPr/>
            </p:nvGrpSpPr>
            <p:grpSpPr>
              <a:xfrm>
                <a:off x="5713451" y="4447852"/>
                <a:ext cx="765099" cy="224672"/>
                <a:chOff x="5557651" y="4601855"/>
                <a:chExt cx="765099" cy="224672"/>
              </a:xfrm>
            </p:grpSpPr>
            <p:sp>
              <p:nvSpPr>
                <p:cNvPr id="29" name="Скругленный прямоугольник 28">
                  <a:extLst>
                    <a:ext uri="{FF2B5EF4-FFF2-40B4-BE49-F238E27FC236}">
                      <a16:creationId xmlns:a16="http://schemas.microsoft.com/office/drawing/2014/main" id="{5339711C-7F24-4C29-FE37-75C40222C07A}"/>
                    </a:ext>
                  </a:extLst>
                </p:cNvPr>
                <p:cNvSpPr/>
                <p:nvPr/>
              </p:nvSpPr>
              <p:spPr>
                <a:xfrm>
                  <a:off x="5557651" y="4601855"/>
                  <a:ext cx="765099" cy="224672"/>
                </a:xfrm>
                <a:prstGeom prst="round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bg1"/>
                      </a:solidFill>
                    </a:ln>
                    <a:noFill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7BED3AE-E993-848B-C217-BAE0F69F6FBE}"/>
                    </a:ext>
                  </a:extLst>
                </p:cNvPr>
                <p:cNvSpPr txBox="1"/>
                <p:nvPr/>
              </p:nvSpPr>
              <p:spPr>
                <a:xfrm>
                  <a:off x="5614757" y="4606469"/>
                  <a:ext cx="650887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800" b="0" dirty="0">
                      <a:solidFill>
                        <a:schemeClr val="bg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НОВЫЙ! </a:t>
                  </a:r>
                  <a:endParaRPr lang="ru-RU" sz="800" dirty="0"/>
                </a:p>
              </p:txBody>
            </p:sp>
          </p:grpSp>
        </p:grp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552FD10-59EA-1B49-2492-0354B844D571}"/>
              </a:ext>
            </a:extLst>
          </p:cNvPr>
          <p:cNvSpPr/>
          <p:nvPr/>
        </p:nvSpPr>
        <p:spPr>
          <a:xfrm>
            <a:off x="502267" y="1183047"/>
            <a:ext cx="3974962" cy="80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60"/>
              </a:lnSpc>
              <a:spcAft>
                <a:spcPts val="0"/>
              </a:spcAft>
            </a:pP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подготовки медицинских работников государственной и муниципальных систем здравоохранения по вопросам диагностики </a:t>
            </a:r>
            <a:b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лечения ПТСР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82224BB-1E97-7489-35B5-FDFC74F11F04}"/>
              </a:ext>
            </a:extLst>
          </p:cNvPr>
          <p:cNvSpPr/>
          <p:nvPr/>
        </p:nvSpPr>
        <p:spPr>
          <a:xfrm>
            <a:off x="502267" y="562362"/>
            <a:ext cx="4621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КАДРОВЫЙ </a:t>
            </a:r>
            <a:b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9FE62A2-81EE-3DC7-71B9-F0D36D0F646C}"/>
              </a:ext>
            </a:extLst>
          </p:cNvPr>
          <p:cNvSpPr/>
          <p:nvPr/>
        </p:nvSpPr>
        <p:spPr>
          <a:xfrm>
            <a:off x="492535" y="5643942"/>
            <a:ext cx="3579118" cy="62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60"/>
              </a:lnSpc>
            </a:pP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предоставляющая сведения по вопросам организации оказания медицинской помощи </a:t>
            </a:r>
            <a:b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ПТСР; ЛОПНД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E007DD3-9C45-8988-E68B-4CE0A8F50B6A}"/>
              </a:ext>
            </a:extLst>
          </p:cNvPr>
          <p:cNvSpPr/>
          <p:nvPr/>
        </p:nvSpPr>
        <p:spPr>
          <a:xfrm>
            <a:off x="492535" y="4284593"/>
            <a:ext cx="4422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ИНФОРМАЦИОННЫЕ СТАТЬИ/ </a:t>
            </a:r>
            <a:b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ВИДЕОРОЛИКИ/ БУКЛЕТЫ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 / </a:t>
            </a:r>
            <a:b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ИНФОРМАЦИОННАЯ СИСТЕМА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«САЙТ-АГРЕГАТОР»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603B4CE-45C8-A6F1-B393-D1309236FF61}"/>
              </a:ext>
            </a:extLst>
          </p:cNvPr>
          <p:cNvSpPr/>
          <p:nvPr/>
        </p:nvSpPr>
        <p:spPr>
          <a:xfrm>
            <a:off x="8659306" y="562362"/>
            <a:ext cx="2666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МАРШРУТИЗАЦИЯ </a:t>
            </a:r>
            <a:b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ПАЦИЕНТОВ С ПТСР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E409443-3523-5FA9-5221-A4B9D7F3C2CC}"/>
              </a:ext>
            </a:extLst>
          </p:cNvPr>
          <p:cNvSpPr/>
          <p:nvPr/>
        </p:nvSpPr>
        <p:spPr>
          <a:xfrm>
            <a:off x="8663322" y="1183047"/>
            <a:ext cx="2666256" cy="80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60"/>
              </a:lnSpc>
            </a:pP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его признаками с целью оказания им медицинской помощи </a:t>
            </a:r>
            <a:b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условиях, соответствующих тяжести их состояния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3E5B8C8-2AEE-94D4-B751-7A13A2703F01}"/>
              </a:ext>
            </a:extLst>
          </p:cNvPr>
          <p:cNvSpPr/>
          <p:nvPr/>
        </p:nvSpPr>
        <p:spPr>
          <a:xfrm>
            <a:off x="8663322" y="5267391"/>
            <a:ext cx="2904791" cy="80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60"/>
              </a:lnSpc>
            </a:pP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создаются на базе межрайонных многопрофильных медицинских организаций в амбулаторных условиях </a:t>
            </a:r>
            <a:b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 методическим руководством ЛОПНД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59C761-E172-8441-F1DD-A0BAA193CFC8}"/>
              </a:ext>
            </a:extLst>
          </p:cNvPr>
          <p:cNvSpPr/>
          <p:nvPr/>
        </p:nvSpPr>
        <p:spPr>
          <a:xfrm>
            <a:off x="8659306" y="4284593"/>
            <a:ext cx="329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ЦЕНТРЫ ПСИХИЧЕСКОГО ЗДОРОВЬЯ НА БАЗЕ МЕЖРАЙОННЫХ БОЛЬНИЦ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5AD8EC8-A2FF-B03B-8DB8-47B1CAED5DBA}"/>
              </a:ext>
            </a:extLst>
          </p:cNvPr>
          <p:cNvCxnSpPr>
            <a:cxnSpLocks/>
          </p:cNvCxnSpPr>
          <p:nvPr/>
        </p:nvCxnSpPr>
        <p:spPr>
          <a:xfrm>
            <a:off x="2120268" y="2838821"/>
            <a:ext cx="2212020" cy="0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D7CD559-07EA-5967-72B8-42CE2B1819EC}"/>
              </a:ext>
            </a:extLst>
          </p:cNvPr>
          <p:cNvCxnSpPr>
            <a:cxnSpLocks/>
          </p:cNvCxnSpPr>
          <p:nvPr/>
        </p:nvCxnSpPr>
        <p:spPr>
          <a:xfrm>
            <a:off x="2120268" y="3466101"/>
            <a:ext cx="2212020" cy="0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8D1ED45-9840-22D9-5F83-93042856E9F2}"/>
              </a:ext>
            </a:extLst>
          </p:cNvPr>
          <p:cNvCxnSpPr>
            <a:cxnSpLocks/>
          </p:cNvCxnSpPr>
          <p:nvPr/>
        </p:nvCxnSpPr>
        <p:spPr>
          <a:xfrm>
            <a:off x="2120268" y="2249886"/>
            <a:ext cx="0" cy="588935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B5271B9-43B7-E450-CB9F-875574C1ACEE}"/>
              </a:ext>
            </a:extLst>
          </p:cNvPr>
          <p:cNvCxnSpPr>
            <a:cxnSpLocks/>
          </p:cNvCxnSpPr>
          <p:nvPr/>
        </p:nvCxnSpPr>
        <p:spPr>
          <a:xfrm>
            <a:off x="2120268" y="3463148"/>
            <a:ext cx="0" cy="588935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C853CFA-6AFD-E436-F6F7-6D54D39E32FD}"/>
              </a:ext>
            </a:extLst>
          </p:cNvPr>
          <p:cNvCxnSpPr>
            <a:cxnSpLocks/>
          </p:cNvCxnSpPr>
          <p:nvPr/>
        </p:nvCxnSpPr>
        <p:spPr>
          <a:xfrm>
            <a:off x="7625443" y="2838821"/>
            <a:ext cx="2340868" cy="0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1BC196-D0D9-C703-C521-4A577B67A0F5}"/>
              </a:ext>
            </a:extLst>
          </p:cNvPr>
          <p:cNvCxnSpPr>
            <a:cxnSpLocks/>
          </p:cNvCxnSpPr>
          <p:nvPr/>
        </p:nvCxnSpPr>
        <p:spPr>
          <a:xfrm>
            <a:off x="7625443" y="3466101"/>
            <a:ext cx="2340868" cy="0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E58BE401-0BAF-E1D0-0BDE-D241782919F8}"/>
              </a:ext>
            </a:extLst>
          </p:cNvPr>
          <p:cNvCxnSpPr>
            <a:cxnSpLocks/>
          </p:cNvCxnSpPr>
          <p:nvPr/>
        </p:nvCxnSpPr>
        <p:spPr>
          <a:xfrm>
            <a:off x="9966311" y="2249886"/>
            <a:ext cx="0" cy="588935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E4E8D53-8120-F1AC-29C4-5C15A8BE10EC}"/>
              </a:ext>
            </a:extLst>
          </p:cNvPr>
          <p:cNvCxnSpPr>
            <a:cxnSpLocks/>
          </p:cNvCxnSpPr>
          <p:nvPr/>
        </p:nvCxnSpPr>
        <p:spPr>
          <a:xfrm>
            <a:off x="9966311" y="3463148"/>
            <a:ext cx="0" cy="588935"/>
          </a:xfrm>
          <a:prstGeom prst="line">
            <a:avLst/>
          </a:prstGeom>
          <a:ln w="1905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CF19C2A6-D9A2-A142-BF93-9A892A08A59A}"/>
              </a:ext>
            </a:extLst>
          </p:cNvPr>
          <p:cNvSpPr>
            <a:spLocks noChangeAspect="1"/>
          </p:cNvSpPr>
          <p:nvPr/>
        </p:nvSpPr>
        <p:spPr>
          <a:xfrm>
            <a:off x="2066268" y="2184333"/>
            <a:ext cx="108000" cy="108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C7FA9F4-911A-2F87-EAF1-DA4795734C5D}"/>
              </a:ext>
            </a:extLst>
          </p:cNvPr>
          <p:cNvSpPr>
            <a:spLocks noChangeAspect="1"/>
          </p:cNvSpPr>
          <p:nvPr/>
        </p:nvSpPr>
        <p:spPr>
          <a:xfrm>
            <a:off x="2066268" y="3949749"/>
            <a:ext cx="108000" cy="108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2C0DD7C-2E85-82F5-1D0B-A143C7D29317}"/>
              </a:ext>
            </a:extLst>
          </p:cNvPr>
          <p:cNvSpPr>
            <a:spLocks noChangeAspect="1"/>
          </p:cNvSpPr>
          <p:nvPr/>
        </p:nvSpPr>
        <p:spPr>
          <a:xfrm>
            <a:off x="9912312" y="2184333"/>
            <a:ext cx="108000" cy="108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90E649E-6C2D-E698-7469-716A043AA812}"/>
              </a:ext>
            </a:extLst>
          </p:cNvPr>
          <p:cNvSpPr>
            <a:spLocks noChangeAspect="1"/>
          </p:cNvSpPr>
          <p:nvPr/>
        </p:nvSpPr>
        <p:spPr>
          <a:xfrm>
            <a:off x="9912312" y="3949749"/>
            <a:ext cx="108000" cy="108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103684-8860-0D5E-95CA-8BC8616D9299}"/>
              </a:ext>
            </a:extLst>
          </p:cNvPr>
          <p:cNvSpPr/>
          <p:nvPr/>
        </p:nvSpPr>
        <p:spPr>
          <a:xfrm>
            <a:off x="587375" y="5022574"/>
            <a:ext cx="10980738" cy="114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17D69-43E1-48AC-85E2-0D24FCC9B370}"/>
              </a:ext>
            </a:extLst>
          </p:cNvPr>
          <p:cNvSpPr txBox="1"/>
          <p:nvPr/>
        </p:nvSpPr>
        <p:spPr>
          <a:xfrm>
            <a:off x="466408" y="508433"/>
            <a:ext cx="7104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3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КАДРОВЫЙ ВОПРОС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37C2EAD5-CB9C-4972-BBB2-86F799EE18BB}"/>
              </a:ext>
            </a:extLst>
          </p:cNvPr>
          <p:cNvSpPr txBox="1">
            <a:spLocks/>
          </p:cNvSpPr>
          <p:nvPr/>
        </p:nvSpPr>
        <p:spPr>
          <a:xfrm>
            <a:off x="494099" y="2081405"/>
            <a:ext cx="2850203" cy="810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врачей-психотерапевтов/ клинических психологов</a:t>
            </a:r>
            <a:r>
              <a:rPr lang="en-GB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если таковые устроены в медицинских организациях ЛО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09AC231-4A70-43D0-8183-CA72AFC04F9A}"/>
              </a:ext>
            </a:extLst>
          </p:cNvPr>
          <p:cNvSpPr txBox="1">
            <a:spLocks/>
          </p:cNvSpPr>
          <p:nvPr/>
        </p:nvSpPr>
        <p:spPr>
          <a:xfrm>
            <a:off x="6663687" y="2081406"/>
            <a:ext cx="1647216" cy="2718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«Скрининг-врач»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C081DC-9864-9FF9-18E4-112A0373F0DF}"/>
              </a:ext>
            </a:extLst>
          </p:cNvPr>
          <p:cNvSpPr txBox="1">
            <a:spLocks/>
          </p:cNvSpPr>
          <p:nvPr/>
        </p:nvSpPr>
        <p:spPr>
          <a:xfrm>
            <a:off x="3464588" y="2081405"/>
            <a:ext cx="2850204" cy="810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медицинских организациях</a:t>
            </a:r>
            <a:r>
              <a:rPr lang="en-GB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где данный специалист пока отсутствует</a:t>
            </a:r>
            <a:r>
              <a:rPr lang="en-GB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определены кадры</a:t>
            </a:r>
            <a:r>
              <a:rPr lang="en-GB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2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которые будут направлены на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97732-3C25-1200-F90C-BE63802C247E}"/>
              </a:ext>
            </a:extLst>
          </p:cNvPr>
          <p:cNvSpPr txBox="1">
            <a:spLocks/>
          </p:cNvSpPr>
          <p:nvPr/>
        </p:nvSpPr>
        <p:spPr>
          <a:xfrm>
            <a:off x="1990504" y="5206965"/>
            <a:ext cx="8505217" cy="773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ts val="1760"/>
              </a:lnSpc>
            </a:pPr>
            <a:r>
              <a:rPr lang="ru-RU" sz="14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Данная мера необходима для раннего выявления групп риска по ПТСР и своевременной маршрутизации таких пациентов к врачу психиатру/психотерапевту/психологу, </a:t>
            </a:r>
            <a:br>
              <a:rPr lang="en-GB" sz="14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 так же облегчает решение кадрового вопроса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A91F712-7319-AC73-3996-DA8AC30EB947}"/>
              </a:ext>
            </a:extLst>
          </p:cNvPr>
          <p:cNvSpPr txBox="1">
            <a:spLocks/>
          </p:cNvSpPr>
          <p:nvPr/>
        </p:nvSpPr>
        <p:spPr>
          <a:xfrm>
            <a:off x="3538730" y="3531691"/>
            <a:ext cx="2275759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lnSpc>
                <a:spcPts val="136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 err="1"/>
              <a:t>дистант</a:t>
            </a:r>
            <a:r>
              <a:rPr lang="ru-RU" sz="1200" dirty="0"/>
              <a:t> консультации главных специалистов КЗ ЛО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3CDC367-BEC1-BFD9-650A-AC69D194CB70}"/>
              </a:ext>
            </a:extLst>
          </p:cNvPr>
          <p:cNvSpPr txBox="1">
            <a:spLocks/>
          </p:cNvSpPr>
          <p:nvPr/>
        </p:nvSpPr>
        <p:spPr>
          <a:xfrm>
            <a:off x="3538730" y="2998796"/>
            <a:ext cx="2275759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lnSpc>
                <a:spcPts val="136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/>
              <a:t>профессиональную переподготовку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2C84EB-6D0D-4CFF-E846-D3C6022E3153}"/>
              </a:ext>
            </a:extLst>
          </p:cNvPr>
          <p:cNvSpPr txBox="1">
            <a:spLocks/>
          </p:cNvSpPr>
          <p:nvPr/>
        </p:nvSpPr>
        <p:spPr>
          <a:xfrm>
            <a:off x="3538730" y="4066252"/>
            <a:ext cx="2275759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lnSpc>
                <a:spcPts val="136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/>
              <a:t>выездные осмотры ЛО ПНД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56C830F-5080-D7BC-214F-CDEE1F08B64B}"/>
              </a:ext>
            </a:extLst>
          </p:cNvPr>
          <p:cNvSpPr txBox="1">
            <a:spLocks/>
          </p:cNvSpPr>
          <p:nvPr/>
        </p:nvSpPr>
        <p:spPr>
          <a:xfrm>
            <a:off x="6663686" y="2482412"/>
            <a:ext cx="5025783" cy="981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/>
              <a:t>Определены врачи — узкие специалисты (неврологи/ кардиологи) </a:t>
            </a:r>
            <a:br>
              <a:rPr lang="ru-RU" sz="1200" dirty="0"/>
            </a:br>
            <a:r>
              <a:rPr lang="ru-RU" sz="1200" dirty="0"/>
              <a:t>для направления на цикл повышения квалификации «Актуальные вопросы организации медицинской помощи пациентам с ПТСР, раннее выявление ПТСР», по договоренности с СПБГПМУ, кафедрой психиатрии и наркологии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46D69DA-517D-4196-C399-0B36F4DD526A}"/>
              </a:ext>
            </a:extLst>
          </p:cNvPr>
          <p:cNvSpPr txBox="1">
            <a:spLocks/>
          </p:cNvSpPr>
          <p:nvPr/>
        </p:nvSpPr>
        <p:spPr>
          <a:xfrm>
            <a:off x="6663686" y="3671555"/>
            <a:ext cx="5025783" cy="810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dirty="0"/>
              <a:t>Данная мера необходима для раннего выявления групп риска по ПТСР и своевременной маршрутизации таких пациентов к врачу психиатру/психотерапевту/психологу, а так же облегчает решение кадрового вопроса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17F3805-BB63-9BD0-E9BF-DD85C88F8A60}"/>
              </a:ext>
            </a:extLst>
          </p:cNvPr>
          <p:cNvSpPr/>
          <p:nvPr/>
        </p:nvSpPr>
        <p:spPr>
          <a:xfrm>
            <a:off x="587376" y="1320727"/>
            <a:ext cx="539060" cy="539060"/>
          </a:xfrm>
          <a:prstGeom prst="ellipse">
            <a:avLst/>
          </a:prstGeom>
          <a:solidFill>
            <a:srgbClr val="0C458E"/>
          </a:solidFill>
          <a:ln>
            <a:solidFill>
              <a:srgbClr val="0C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7DEC242-C0A7-11C4-69D0-9579B7F3A74C}"/>
              </a:ext>
            </a:extLst>
          </p:cNvPr>
          <p:cNvSpPr/>
          <p:nvPr/>
        </p:nvSpPr>
        <p:spPr>
          <a:xfrm>
            <a:off x="3595618" y="1320727"/>
            <a:ext cx="539060" cy="539060"/>
          </a:xfrm>
          <a:prstGeom prst="ellipse">
            <a:avLst/>
          </a:prstGeom>
          <a:solidFill>
            <a:srgbClr val="0C458E"/>
          </a:solidFill>
          <a:ln>
            <a:solidFill>
              <a:srgbClr val="0C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91BEDBD-BC4C-EE87-6B02-1ACDA0B52B73}"/>
              </a:ext>
            </a:extLst>
          </p:cNvPr>
          <p:cNvSpPr/>
          <p:nvPr/>
        </p:nvSpPr>
        <p:spPr>
          <a:xfrm>
            <a:off x="6762887" y="1320727"/>
            <a:ext cx="539060" cy="539060"/>
          </a:xfrm>
          <a:prstGeom prst="ellipse">
            <a:avLst/>
          </a:prstGeom>
          <a:solidFill>
            <a:srgbClr val="0C458E"/>
          </a:solidFill>
          <a:ln>
            <a:solidFill>
              <a:srgbClr val="0C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B32DB4F0-8048-C8DF-F23E-585EA25CB0D8}"/>
              </a:ext>
            </a:extLst>
          </p:cNvPr>
          <p:cNvSpPr/>
          <p:nvPr/>
        </p:nvSpPr>
        <p:spPr>
          <a:xfrm rot="5400000">
            <a:off x="351514" y="5275930"/>
            <a:ext cx="1142262" cy="67054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5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9217D69-43E1-48AC-85E2-0D24FCC9B370}"/>
              </a:ext>
            </a:extLst>
          </p:cNvPr>
          <p:cNvSpPr txBox="1"/>
          <p:nvPr/>
        </p:nvSpPr>
        <p:spPr>
          <a:xfrm>
            <a:off x="466408" y="508433"/>
            <a:ext cx="7104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3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ОРГАНИЗАЦИЯ РАБОТЫ ЦЕНТРА ПСИХИЧЕСКОГО ЗДОРОВЬЯ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11062E-A7F7-4EB8-BD71-05840018D204}"/>
              </a:ext>
            </a:extLst>
          </p:cNvPr>
          <p:cNvSpPr txBox="1"/>
          <p:nvPr/>
        </p:nvSpPr>
        <p:spPr>
          <a:xfrm>
            <a:off x="474901" y="1640757"/>
            <a:ext cx="6134417" cy="600164"/>
          </a:xfrm>
          <a:prstGeom prst="rect">
            <a:avLst/>
          </a:prstGeom>
          <a:noFill/>
        </p:spPr>
        <p:txBody>
          <a:bodyPr wrap="square" tIns="0" anchor="ctr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в том числе, с койками кратковременного </a:t>
            </a:r>
            <a:br>
              <a:rPr lang="ru-RU" dirty="0"/>
            </a:br>
            <a:r>
              <a:rPr lang="ru-RU" dirty="0"/>
              <a:t>пребывания в составе городских поликлиник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09AC231-4A70-43D0-8183-CA72AFC04F9A}"/>
              </a:ext>
            </a:extLst>
          </p:cNvPr>
          <p:cNvSpPr txBox="1">
            <a:spLocks/>
          </p:cNvSpPr>
          <p:nvPr/>
        </p:nvSpPr>
        <p:spPr>
          <a:xfrm>
            <a:off x="567354" y="3584214"/>
            <a:ext cx="3255808" cy="7382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ts val="1660"/>
              </a:lnSpc>
            </a:pPr>
            <a:r>
              <a:rPr lang="ru-RU" sz="1400" dirty="0"/>
              <a:t>Лицензирование кабинетов </a:t>
            </a:r>
            <a:br>
              <a:rPr lang="ru-RU" sz="1400" dirty="0"/>
            </a:br>
            <a:r>
              <a:rPr lang="ru-RU" sz="1400" dirty="0"/>
              <a:t>по профилю психиатрия /психотерапия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C081DC-9864-9FF9-18E4-112A0373F0DF}"/>
              </a:ext>
            </a:extLst>
          </p:cNvPr>
          <p:cNvSpPr txBox="1">
            <a:spLocks/>
          </p:cNvSpPr>
          <p:nvPr/>
        </p:nvSpPr>
        <p:spPr>
          <a:xfrm>
            <a:off x="4130329" y="3584214"/>
            <a:ext cx="3087955" cy="7382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ts val="1660"/>
              </a:lnSpc>
            </a:pPr>
            <a:r>
              <a:rPr lang="ru-RU" sz="1400" dirty="0"/>
              <a:t>Маршрутизация в стационарное </a:t>
            </a:r>
            <a:br>
              <a:rPr lang="ru-RU" sz="1400" dirty="0"/>
            </a:br>
            <a:r>
              <a:rPr lang="ru-RU" sz="1400" dirty="0"/>
              <a:t>или амбулаторное звено, </a:t>
            </a:r>
            <a:br>
              <a:rPr lang="ru-RU" sz="1400" dirty="0"/>
            </a:br>
            <a:r>
              <a:rPr lang="ru-RU" sz="1400" dirty="0"/>
              <a:t>учитывая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E58DBF-2D0F-9E82-70D3-A0535045C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97" y="2563340"/>
            <a:ext cx="784800" cy="7848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37D7B23-0668-AE78-17E1-CD170E41943C}"/>
              </a:ext>
            </a:extLst>
          </p:cNvPr>
          <p:cNvGrpSpPr/>
          <p:nvPr/>
        </p:nvGrpSpPr>
        <p:grpSpPr>
          <a:xfrm>
            <a:off x="8086055" y="2612230"/>
            <a:ext cx="3087955" cy="2953953"/>
            <a:chOff x="486475" y="2612230"/>
            <a:chExt cx="3087955" cy="2953953"/>
          </a:xfrm>
        </p:grpSpPr>
        <p:sp>
          <p:nvSpPr>
            <p:cNvPr id="28" name="Заголовок 1">
              <a:extLst>
                <a:ext uri="{FF2B5EF4-FFF2-40B4-BE49-F238E27FC236}">
                  <a16:creationId xmlns:a16="http://schemas.microsoft.com/office/drawing/2014/main" id="{37C2EAD5-CB9C-4972-BBB2-86F799EE18BB}"/>
                </a:ext>
              </a:extLst>
            </p:cNvPr>
            <p:cNvSpPr txBox="1">
              <a:spLocks/>
            </p:cNvSpPr>
            <p:nvPr/>
          </p:nvSpPr>
          <p:spPr>
            <a:xfrm>
              <a:off x="486475" y="3584214"/>
              <a:ext cx="3087955" cy="7382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1360"/>
                </a:lnSpc>
                <a:spcAft>
                  <a:spcPts val="0"/>
                </a:spcAft>
                <a:defRPr sz="10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>
                <a:lnSpc>
                  <a:spcPts val="1660"/>
                </a:lnSpc>
              </a:pPr>
              <a:r>
                <a:rPr lang="ru-RU" sz="1400" dirty="0"/>
                <a:t>Отдельный врач–терапевт, отвечающий за медицинскую помощь участникам СВО в районе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C8BA28F-6D39-4AC2-9C2D-0724C650B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71" y="2612230"/>
              <a:ext cx="684454" cy="684454"/>
            </a:xfrm>
            <a:prstGeom prst="rect">
              <a:avLst/>
            </a:prstGeom>
          </p:spPr>
        </p:pic>
        <p:sp>
          <p:nvSpPr>
            <p:cNvPr id="2" name="Заголовок 1">
              <a:extLst>
                <a:ext uri="{FF2B5EF4-FFF2-40B4-BE49-F238E27FC236}">
                  <a16:creationId xmlns:a16="http://schemas.microsoft.com/office/drawing/2014/main" id="{85868B9A-158C-0755-8B7B-5CA354248DA0}"/>
                </a:ext>
              </a:extLst>
            </p:cNvPr>
            <p:cNvSpPr txBox="1">
              <a:spLocks/>
            </p:cNvSpPr>
            <p:nvPr/>
          </p:nvSpPr>
          <p:spPr>
            <a:xfrm>
              <a:off x="486475" y="4609959"/>
              <a:ext cx="2899276" cy="9562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1360"/>
                </a:lnSpc>
                <a:spcAft>
                  <a:spcPts val="0"/>
                </a:spcAft>
                <a:defRPr sz="10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>
                <a:lnSpc>
                  <a:spcPts val="1660"/>
                </a:lnSpc>
              </a:pPr>
              <a:r>
                <a:rPr lang="ru-RU" sz="1400" dirty="0"/>
                <a:t>Диспансеризация </a:t>
              </a:r>
              <a:br>
                <a:rPr lang="ru-RU" sz="1400" dirty="0"/>
              </a:br>
              <a:r>
                <a:rPr lang="ru-RU" sz="1400" dirty="0"/>
                <a:t>с обязательной </a:t>
              </a:r>
              <a:br>
                <a:rPr lang="ru-RU" sz="1400" dirty="0"/>
              </a:br>
              <a:r>
                <a:rPr lang="ru-RU" sz="1400" dirty="0"/>
                <a:t>консультацией </a:t>
              </a:r>
              <a:br>
                <a:rPr lang="ru-RU" sz="1400" dirty="0"/>
              </a:br>
              <a:r>
                <a:rPr lang="ru-RU" sz="1400" dirty="0"/>
                <a:t>«Скрининг врача»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93D139-7FEF-D6DE-707F-183ACB68A947}"/>
              </a:ext>
            </a:extLst>
          </p:cNvPr>
          <p:cNvSpPr txBox="1"/>
          <p:nvPr/>
        </p:nvSpPr>
        <p:spPr>
          <a:xfrm>
            <a:off x="4220179" y="4358286"/>
            <a:ext cx="2353763" cy="3021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анамнез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B119D-A523-19DA-0DF9-A9AC093B5628}"/>
              </a:ext>
            </a:extLst>
          </p:cNvPr>
          <p:cNvSpPr txBox="1"/>
          <p:nvPr/>
        </p:nvSpPr>
        <p:spPr>
          <a:xfrm>
            <a:off x="4220179" y="4774975"/>
            <a:ext cx="2353763" cy="5202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данные осмотра </a:t>
            </a:r>
            <a:br>
              <a:rPr lang="en-GB" sz="1400" dirty="0"/>
            </a:br>
            <a:r>
              <a:rPr lang="ru-RU" sz="1400" dirty="0"/>
              <a:t>и обследований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B993E-6980-716A-528A-E61ABC793CF9}"/>
              </a:ext>
            </a:extLst>
          </p:cNvPr>
          <p:cNvSpPr txBox="1"/>
          <p:nvPr/>
        </p:nvSpPr>
        <p:spPr>
          <a:xfrm>
            <a:off x="4220179" y="5409672"/>
            <a:ext cx="2353763" cy="3021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жалобы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FC942-9F79-12F4-27D4-2BAF9B316F28}"/>
              </a:ext>
            </a:extLst>
          </p:cNvPr>
          <p:cNvSpPr txBox="1"/>
          <p:nvPr/>
        </p:nvSpPr>
        <p:spPr>
          <a:xfrm>
            <a:off x="4220179" y="5826362"/>
            <a:ext cx="2678835" cy="5202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360"/>
              </a:lnSpc>
              <a:spcAft>
                <a:spcPts val="0"/>
              </a:spcAft>
              <a:defRPr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 зависимости </a:t>
            </a:r>
            <a:br>
              <a:rPr lang="ru-RU" sz="1400" dirty="0"/>
            </a:br>
            <a:r>
              <a:rPr lang="ru-RU" sz="1400" dirty="0"/>
              <a:t>от тяжести состояния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1CC263-0476-53BC-3553-AC3E4BAC6894}"/>
              </a:ext>
            </a:extLst>
          </p:cNvPr>
          <p:cNvGrpSpPr/>
          <p:nvPr/>
        </p:nvGrpSpPr>
        <p:grpSpPr>
          <a:xfrm>
            <a:off x="567354" y="2596121"/>
            <a:ext cx="2353764" cy="2768636"/>
            <a:chOff x="7704636" y="2596121"/>
            <a:chExt cx="2353764" cy="2768636"/>
          </a:xfrm>
        </p:grpSpPr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2FDE5041-72A6-186D-5B7B-19D8FFC4D92C}"/>
                </a:ext>
              </a:extLst>
            </p:cNvPr>
            <p:cNvSpPr txBox="1">
              <a:spLocks/>
            </p:cNvSpPr>
            <p:nvPr/>
          </p:nvSpPr>
          <p:spPr>
            <a:xfrm>
              <a:off x="7704636" y="4540438"/>
              <a:ext cx="2353764" cy="3021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1360"/>
                </a:lnSpc>
                <a:spcAft>
                  <a:spcPts val="0"/>
                </a:spcAft>
                <a:defRPr sz="11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>
                <a:lnSpc>
                  <a:spcPts val="1660"/>
                </a:lnSpc>
              </a:pPr>
              <a:r>
                <a:rPr lang="ru-RU" sz="1400" dirty="0"/>
                <a:t>Штатное расписание</a:t>
              </a:r>
            </a:p>
          </p:txBody>
        </p:sp>
        <p:sp>
          <p:nvSpPr>
            <p:cNvPr id="3" name="Заголовок 1">
              <a:extLst>
                <a:ext uri="{FF2B5EF4-FFF2-40B4-BE49-F238E27FC236}">
                  <a16:creationId xmlns:a16="http://schemas.microsoft.com/office/drawing/2014/main" id="{FBB19BBE-9D44-8FC7-2CEC-BE1DED2BC643}"/>
                </a:ext>
              </a:extLst>
            </p:cNvPr>
            <p:cNvSpPr txBox="1">
              <a:spLocks/>
            </p:cNvSpPr>
            <p:nvPr/>
          </p:nvSpPr>
          <p:spPr>
            <a:xfrm>
              <a:off x="7704636" y="5062558"/>
              <a:ext cx="1919726" cy="3021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1360"/>
                </a:lnSpc>
                <a:spcAft>
                  <a:spcPts val="0"/>
                </a:spcAft>
                <a:defRPr sz="11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>
                <a:lnSpc>
                  <a:spcPts val="1660"/>
                </a:lnSpc>
              </a:pPr>
              <a:r>
                <a:rPr lang="ru-RU" sz="1400" dirty="0"/>
                <a:t>Экономика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0B20DDA-9153-2934-7BAB-8F6B56C6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16992" y="2596121"/>
              <a:ext cx="700563" cy="700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87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D16FB-39C8-44B8-9687-66747E61E897}"/>
              </a:ext>
            </a:extLst>
          </p:cNvPr>
          <p:cNvSpPr txBox="1"/>
          <p:nvPr/>
        </p:nvSpPr>
        <p:spPr>
          <a:xfrm>
            <a:off x="466407" y="508433"/>
            <a:ext cx="110041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dirty="0"/>
              <a:t>СТАЦИОНАРНАЯ ПОМОЩЬ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01B77A-8D1D-BCC7-A34D-5EE1A5C2CDCB}"/>
              </a:ext>
            </a:extLst>
          </p:cNvPr>
          <p:cNvSpPr/>
          <p:nvPr/>
        </p:nvSpPr>
        <p:spPr>
          <a:xfrm>
            <a:off x="498328" y="1269842"/>
            <a:ext cx="5204204" cy="600164"/>
          </a:xfrm>
          <a:prstGeom prst="rect">
            <a:avLst/>
          </a:prstGeom>
          <a:noFill/>
        </p:spPr>
        <p:txBody>
          <a:bodyPr wrap="square" tIns="0" anchor="t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Оказывается на базе 2 многопрофильных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медицинских учреждений ЛО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2EFD6CA-086C-DA76-4AC1-84AEC080FD6A}"/>
              </a:ext>
            </a:extLst>
          </p:cNvPr>
          <p:cNvSpPr/>
          <p:nvPr/>
        </p:nvSpPr>
        <p:spPr>
          <a:xfrm>
            <a:off x="1271588" y="2351775"/>
            <a:ext cx="5604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НОЗООЛОГИЧЕСКИЕ ФОРМЫ ЛЕЧЕНИЯ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2AB6A91-CA8E-F14C-617F-294BAE0B90DB}"/>
              </a:ext>
            </a:extLst>
          </p:cNvPr>
          <p:cNvGrpSpPr/>
          <p:nvPr/>
        </p:nvGrpSpPr>
        <p:grpSpPr>
          <a:xfrm>
            <a:off x="1271588" y="2853543"/>
            <a:ext cx="3839210" cy="1767857"/>
            <a:chOff x="491436" y="2990104"/>
            <a:chExt cx="3839210" cy="176785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63B3936-C9CD-83C3-29C8-E132CA1ED47A}"/>
                </a:ext>
              </a:extLst>
            </p:cNvPr>
            <p:cNvSpPr/>
            <p:nvPr/>
          </p:nvSpPr>
          <p:spPr>
            <a:xfrm>
              <a:off x="491437" y="2990104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Паническая атака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781CDC6-76F9-5217-64F3-558CF1FA2425}"/>
                </a:ext>
              </a:extLst>
            </p:cNvPr>
            <p:cNvSpPr/>
            <p:nvPr/>
          </p:nvSpPr>
          <p:spPr>
            <a:xfrm>
              <a:off x="491437" y="3286429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Бессонница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F21DCC1-43E0-003E-E431-81FFCCF32B60}"/>
                </a:ext>
              </a:extLst>
            </p:cNvPr>
            <p:cNvSpPr/>
            <p:nvPr/>
          </p:nvSpPr>
          <p:spPr>
            <a:xfrm>
              <a:off x="491437" y="3582754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Депрессия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A6C8944-2217-E0EF-4813-17E91BDA764B}"/>
                </a:ext>
              </a:extLst>
            </p:cNvPr>
            <p:cNvSpPr/>
            <p:nvPr/>
          </p:nvSpPr>
          <p:spPr>
            <a:xfrm>
              <a:off x="491436" y="4175404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Невроз </a:t>
              </a:r>
              <a:r>
                <a:rPr lang="ru-RU" sz="14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обсессивно</a:t>
              </a: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–</a:t>
              </a:r>
              <a:r>
                <a:rPr lang="ru-RU" sz="14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компульсивный</a:t>
              </a:r>
              <a:endPara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6B50596-96B0-C78B-0D62-30DD645431F6}"/>
                </a:ext>
              </a:extLst>
            </p:cNvPr>
            <p:cNvSpPr/>
            <p:nvPr/>
          </p:nvSpPr>
          <p:spPr>
            <a:xfrm>
              <a:off x="491436" y="3879079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Вегетососудистая дистония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4418D16-136D-1725-B3F0-D7E40503FE85}"/>
                </a:ext>
              </a:extLst>
            </p:cNvPr>
            <p:cNvSpPr/>
            <p:nvPr/>
          </p:nvSpPr>
          <p:spPr>
            <a:xfrm>
              <a:off x="491436" y="4471729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Невроз </a:t>
              </a:r>
              <a:r>
                <a:rPr lang="ru-RU" sz="14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фобический</a:t>
              </a: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A81872-2D62-6E9E-3563-18D83E7114AD}"/>
              </a:ext>
            </a:extLst>
          </p:cNvPr>
          <p:cNvGrpSpPr/>
          <p:nvPr/>
        </p:nvGrpSpPr>
        <p:grpSpPr>
          <a:xfrm>
            <a:off x="5947516" y="2853543"/>
            <a:ext cx="4482872" cy="1727954"/>
            <a:chOff x="485083" y="4768054"/>
            <a:chExt cx="4482872" cy="1727954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3750D9A-3351-66DF-02C0-50D9F8ED5CBA}"/>
                </a:ext>
              </a:extLst>
            </p:cNvPr>
            <p:cNvSpPr/>
            <p:nvPr/>
          </p:nvSpPr>
          <p:spPr>
            <a:xfrm>
              <a:off x="488260" y="4768054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Тревога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D4D3CF5-C164-E117-2ECB-D4B3B4D4EB42}"/>
                </a:ext>
              </a:extLst>
            </p:cNvPr>
            <p:cNvSpPr/>
            <p:nvPr/>
          </p:nvSpPr>
          <p:spPr>
            <a:xfrm>
              <a:off x="491436" y="5360704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Реактивные состояния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E5C53BF-D122-3CD2-ED95-36288003603F}"/>
                </a:ext>
              </a:extLst>
            </p:cNvPr>
            <p:cNvSpPr/>
            <p:nvPr/>
          </p:nvSpPr>
          <p:spPr>
            <a:xfrm>
              <a:off x="485084" y="5064379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Психопатия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E74D7C7-5462-23D8-E638-9811EA3F9771}"/>
                </a:ext>
              </a:extLst>
            </p:cNvPr>
            <p:cNvSpPr/>
            <p:nvPr/>
          </p:nvSpPr>
          <p:spPr>
            <a:xfrm>
              <a:off x="485083" y="5657029"/>
              <a:ext cx="3839209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Соматоформное</a:t>
              </a: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расстройство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FFE3ED8-773F-635B-9D53-93ABC97AEEB9}"/>
                </a:ext>
              </a:extLst>
            </p:cNvPr>
            <p:cNvSpPr/>
            <p:nvPr/>
          </p:nvSpPr>
          <p:spPr>
            <a:xfrm>
              <a:off x="491436" y="5953359"/>
              <a:ext cx="4476519" cy="54264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ts val="178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Посттравматическое стрессовое </a:t>
              </a:r>
              <a:br>
                <a:rPr lang="en-GB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расстройство</a:t>
              </a:r>
              <a:endPara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239A0F-BB26-8109-B757-73460FD21D8D}"/>
              </a:ext>
            </a:extLst>
          </p:cNvPr>
          <p:cNvSpPr/>
          <p:nvPr/>
        </p:nvSpPr>
        <p:spPr>
          <a:xfrm>
            <a:off x="1271589" y="4964257"/>
            <a:ext cx="148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БАЗЫ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8CB06-339B-1516-F34F-3C51B547F870}"/>
              </a:ext>
            </a:extLst>
          </p:cNvPr>
          <p:cNvSpPr/>
          <p:nvPr/>
        </p:nvSpPr>
        <p:spPr>
          <a:xfrm>
            <a:off x="1271589" y="5456930"/>
            <a:ext cx="5768252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ГБУЗ ЛО «Волховская межрайонная больница» г. Сясьстрой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7069A8-D91E-D4D0-CE5C-1EC55396CC8F}"/>
              </a:ext>
            </a:extLst>
          </p:cNvPr>
          <p:cNvSpPr/>
          <p:nvPr/>
        </p:nvSpPr>
        <p:spPr>
          <a:xfrm>
            <a:off x="1271589" y="5717539"/>
            <a:ext cx="5768252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ГБУЗ ЛО «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Сертоловская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больница» г. Сертолово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49E744-1E77-4781-0C05-0C7D3CD3546A}"/>
              </a:ext>
            </a:extLst>
          </p:cNvPr>
          <p:cNvSpPr/>
          <p:nvPr/>
        </p:nvSpPr>
        <p:spPr>
          <a:xfrm>
            <a:off x="8188952" y="4964257"/>
            <a:ext cx="1498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ДНЕЙ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ED1E13-B82D-697A-6E67-4352EC173B67}"/>
              </a:ext>
            </a:extLst>
          </p:cNvPr>
          <p:cNvSpPr/>
          <p:nvPr/>
        </p:nvSpPr>
        <p:spPr>
          <a:xfrm>
            <a:off x="8188952" y="5456930"/>
            <a:ext cx="1474648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лечения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D230E3-3A37-5033-F033-B41A1CB68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769" y="2431807"/>
            <a:ext cx="554652" cy="5546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A2B2CCC-CAE0-A181-C641-8D754D1C4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770" y="5033507"/>
            <a:ext cx="554652" cy="55465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A7E66A-4E59-A8D1-47C2-03394C033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8897" y="4926941"/>
            <a:ext cx="661218" cy="6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0C72A-FC5E-47D5-8A12-EBCB4088085E}"/>
              </a:ext>
            </a:extLst>
          </p:cNvPr>
          <p:cNvSpPr txBox="1"/>
          <p:nvPr/>
        </p:nvSpPr>
        <p:spPr>
          <a:xfrm>
            <a:off x="456402" y="423106"/>
            <a:ext cx="11254538" cy="634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000" dirty="0"/>
              <a:t>КАК ПОПАСТЬ НА ЛЕЧЕНИЕ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54D8411-8AEC-4A51-A7D5-6763569EF761}"/>
              </a:ext>
            </a:extLst>
          </p:cNvPr>
          <p:cNvCxnSpPr>
            <a:cxnSpLocks/>
          </p:cNvCxnSpPr>
          <p:nvPr/>
        </p:nvCxnSpPr>
        <p:spPr>
          <a:xfrm>
            <a:off x="853548" y="1853524"/>
            <a:ext cx="0" cy="3998082"/>
          </a:xfrm>
          <a:prstGeom prst="line">
            <a:avLst/>
          </a:prstGeom>
          <a:ln w="12700">
            <a:solidFill>
              <a:srgbClr val="0C45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B26516DF-B35C-4AE6-AF44-9EEB2C72C2C6}"/>
              </a:ext>
            </a:extLst>
          </p:cNvPr>
          <p:cNvSpPr>
            <a:spLocks noChangeAspect="1"/>
          </p:cNvSpPr>
          <p:nvPr/>
        </p:nvSpPr>
        <p:spPr>
          <a:xfrm>
            <a:off x="593596" y="1394841"/>
            <a:ext cx="540000" cy="540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CC6697-FA02-480B-BE13-3CD225705D50}"/>
              </a:ext>
            </a:extLst>
          </p:cNvPr>
          <p:cNvSpPr/>
          <p:nvPr/>
        </p:nvSpPr>
        <p:spPr>
          <a:xfrm>
            <a:off x="1294721" y="1372311"/>
            <a:ext cx="2853180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Обратиться в поликлинику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месту жительства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0F3564-8F93-46AB-BB2A-790351C712D5}"/>
              </a:ext>
            </a:extLst>
          </p:cNvPr>
          <p:cNvSpPr/>
          <p:nvPr/>
        </p:nvSpPr>
        <p:spPr>
          <a:xfrm>
            <a:off x="1258485" y="2144420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участковому терапевту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A66F9A-DA04-4A4F-9B76-5231A9D87FBC}"/>
              </a:ext>
            </a:extLst>
          </p:cNvPr>
          <p:cNvSpPr/>
          <p:nvPr/>
        </p:nvSpPr>
        <p:spPr>
          <a:xfrm>
            <a:off x="1258485" y="2463446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неврологу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463E8E-FA4A-4D11-A94F-194DDDBC9188}"/>
              </a:ext>
            </a:extLst>
          </p:cNvPr>
          <p:cNvSpPr/>
          <p:nvPr/>
        </p:nvSpPr>
        <p:spPr>
          <a:xfrm>
            <a:off x="1258485" y="2782472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кардиологу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73425B-7451-430A-AAFE-FE993A023C6D}"/>
              </a:ext>
            </a:extLst>
          </p:cNvPr>
          <p:cNvSpPr/>
          <p:nvPr/>
        </p:nvSpPr>
        <p:spPr>
          <a:xfrm>
            <a:off x="1258485" y="3101498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психиатру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EE5B6D-73B3-45B7-B991-071FDFA2A50F}"/>
              </a:ext>
            </a:extLst>
          </p:cNvPr>
          <p:cNvSpPr/>
          <p:nvPr/>
        </p:nvSpPr>
        <p:spPr>
          <a:xfrm>
            <a:off x="1258485" y="3420525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психотерапевту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3913A59-D84A-4B62-8206-DE93F0200768}"/>
              </a:ext>
            </a:extLst>
          </p:cNvPr>
          <p:cNvSpPr/>
          <p:nvPr/>
        </p:nvSpPr>
        <p:spPr>
          <a:xfrm>
            <a:off x="1294721" y="1865897"/>
            <a:ext cx="2853180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обязательна прописка в ЛО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CD830A5-46E8-431F-AED4-8E0B9E96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8" y="1482745"/>
            <a:ext cx="324000" cy="324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0728EB6-6228-66FE-0690-03019036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74" y="1372311"/>
            <a:ext cx="5845739" cy="397327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5BFA0EAC-CFCD-C140-7921-87E279D624BE}"/>
              </a:ext>
            </a:extLst>
          </p:cNvPr>
          <p:cNvSpPr>
            <a:spLocks noChangeAspect="1"/>
          </p:cNvSpPr>
          <p:nvPr/>
        </p:nvSpPr>
        <p:spPr>
          <a:xfrm>
            <a:off x="588346" y="4123294"/>
            <a:ext cx="540000" cy="540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316072-822D-C782-2A84-3F18BD63562B}"/>
              </a:ext>
            </a:extLst>
          </p:cNvPr>
          <p:cNvSpPr/>
          <p:nvPr/>
        </p:nvSpPr>
        <p:spPr>
          <a:xfrm>
            <a:off x="1294720" y="4119529"/>
            <a:ext cx="2816943" cy="8679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Получить направление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госпитализацию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поликлинике по месту жительства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3870B-39AF-9287-60EC-AA22E2031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6" y="4233094"/>
            <a:ext cx="320400" cy="320400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2EC731BE-0A42-1A63-E5BF-D4E6127A1029}"/>
              </a:ext>
            </a:extLst>
          </p:cNvPr>
          <p:cNvSpPr>
            <a:spLocks noChangeAspect="1"/>
          </p:cNvSpPr>
          <p:nvPr/>
        </p:nvSpPr>
        <p:spPr>
          <a:xfrm>
            <a:off x="588346" y="5581606"/>
            <a:ext cx="540000" cy="540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1CDBAC-71A0-0433-9788-DB9B10C37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6" y="5707606"/>
            <a:ext cx="288000" cy="288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A738805-7CBC-E99B-738F-C9AFF925B41D}"/>
              </a:ext>
            </a:extLst>
          </p:cNvPr>
          <p:cNvSpPr/>
          <p:nvPr/>
        </p:nvSpPr>
        <p:spPr>
          <a:xfrm>
            <a:off x="1294721" y="5581606"/>
            <a:ext cx="3145306" cy="6740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необходимости запросить транспорт (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сантранспорт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соц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такси) для доставки в отделение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594339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9697</TotalTime>
  <Words>543</Words>
  <Application>Microsoft Macintosh PowerPoint</Application>
  <PresentationFormat>Широкоэкранный</PresentationFormat>
  <Paragraphs>73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Light</vt:lpstr>
      <vt:lpstr>Open Sans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Alexeeva</dc:creator>
  <cp:lastModifiedBy>Microsoft Office User</cp:lastModifiedBy>
  <cp:revision>102</cp:revision>
  <dcterms:created xsi:type="dcterms:W3CDTF">2022-11-03T13:13:57Z</dcterms:created>
  <dcterms:modified xsi:type="dcterms:W3CDTF">2023-04-09T19:55:00Z</dcterms:modified>
</cp:coreProperties>
</file>