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91" r:id="rId2"/>
    <p:sldId id="292" r:id="rId3"/>
    <p:sldId id="262" r:id="rId4"/>
    <p:sldId id="260" r:id="rId5"/>
    <p:sldId id="266" r:id="rId6"/>
    <p:sldId id="265" r:id="rId7"/>
    <p:sldId id="274" r:id="rId8"/>
    <p:sldId id="259" r:id="rId9"/>
    <p:sldId id="284" r:id="rId10"/>
    <p:sldId id="286" r:id="rId11"/>
    <p:sldId id="287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4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82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00B0F0">
            <a:alpha val="60000"/>
          </a:srgbClr>
        </a:solidFill>
        <a:ln>
          <a:solidFill>
            <a:srgbClr val="AD0101"/>
          </a:solidFill>
        </a:ln>
        <a:effectLst/>
      </c:spPr>
    </c:sideWall>
    <c:backWall>
      <c:thickness val="0"/>
      <c:spPr>
        <a:solidFill>
          <a:srgbClr val="00B0F0">
            <a:alpha val="60000"/>
          </a:srgbClr>
        </a:solidFill>
        <a:ln>
          <a:solidFill>
            <a:srgbClr val="AD0101"/>
          </a:solidFill>
        </a:ln>
        <a:effectLst/>
      </c:spPr>
    </c:backWall>
    <c:plotArea>
      <c:layout>
        <c:manualLayout>
          <c:layoutTarget val="inner"/>
          <c:xMode val="edge"/>
          <c:yMode val="edge"/>
          <c:x val="8.1993999999999997E-2"/>
          <c:y val="6.4905000000000004E-2"/>
          <c:w val="0.88687899999999997"/>
          <c:h val="0.638488000000000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spPr>
            <a:solidFill>
              <a:srgbClr val="FAC090"/>
            </a:solidFill>
            <a:ln>
              <a:solidFill>
                <a:schemeClr val="tx1"/>
              </a:solidFill>
            </a:ln>
            <a:effectLst/>
          </c:spPr>
          <c:invertIfNegative val="1"/>
          <c:dPt>
            <c:idx val="0"/>
            <c:invertIfNegative val="1"/>
            <c:bubble3D val="0"/>
            <c:spPr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1"/>
            <c:bubble3D val="0"/>
            <c:spPr>
              <a:solidFill>
                <a:srgbClr val="00B050">
                  <a:alpha val="69000"/>
                </a:srgbClr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7367648805305157E-2"/>
                  <c:y val="7.8665299431659702E-2"/>
                </c:manualLayout>
              </c:layout>
              <c:spPr>
                <a:solidFill>
                  <a:srgbClr val="730E00">
                    <a:lumMod val="40000"/>
                    <a:lumOff val="60000"/>
                  </a:srgbClr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D3-48DE-B3D7-3B2E90B31F75}"/>
                </c:ext>
              </c:extLst>
            </c:dLbl>
            <c:dLbl>
              <c:idx val="1"/>
              <c:layout>
                <c:manualLayout>
                  <c:x val="2.7367648805305157E-2"/>
                  <c:y val="0.25629662072895576"/>
                </c:manualLayout>
              </c:layout>
              <c:spPr>
                <a:solidFill>
                  <a:srgbClr val="730E00">
                    <a:lumMod val="40000"/>
                    <a:lumOff val="60000"/>
                  </a:srgbClr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D3-48DE-B3D7-3B2E90B31F75}"/>
                </c:ext>
              </c:extLst>
            </c:dLbl>
            <c:spPr>
              <a:solidFill>
                <a:srgbClr val="730E00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начало 2025 года</c:v>
                </c:pt>
                <c:pt idx="1">
                  <c:v>на конец 2025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9B-4671-96D0-0F07F3690954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/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cylinder"/>
        <c:axId val="66652672"/>
        <c:axId val="66418304"/>
        <c:axId val="0"/>
      </c:bar3DChart>
      <c:catAx>
        <c:axId val="6665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>
                <a:latin typeface="Times New Roman"/>
              </a:defRPr>
            </a:pPr>
            <a:endParaRPr lang="ru-RU"/>
          </a:p>
        </c:txPr>
        <c:crossAx val="66418304"/>
        <c:crosses val="autoZero"/>
        <c:auto val="1"/>
        <c:lblAlgn val="ctr"/>
        <c:lblOffset val="100"/>
        <c:noMultiLvlLbl val="0"/>
      </c:catAx>
      <c:valAx>
        <c:axId val="6641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66652672"/>
        <c:crosses val="autoZero"/>
        <c:crossBetween val="between"/>
      </c:valAx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92D050"/>
        </a:solidFill>
        <a:ln>
          <a:noFill/>
        </a:ln>
        <a:effectLst/>
      </c:spPr>
    </c:sideWall>
    <c:backWall>
      <c:thickness val="0"/>
      <c:spPr>
        <a:solidFill>
          <a:srgbClr val="92D050"/>
        </a:solidFill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5172151414700691"/>
          <c:y val="6.4905000000000004E-2"/>
          <c:w val="0.81715145345607598"/>
          <c:h val="0.470135578370080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Физическое самочуствие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1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начало 2025 года</c:v>
                </c:pt>
                <c:pt idx="1">
                  <c:v>на конец 2025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3.5</c:v>
                </c:pt>
                <c:pt idx="1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9B-4671-96D0-0F07F3690954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/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Психоэмоцилнальное состояние</c:v>
                </c:pt>
              </c:strCache>
            </c:strRef>
          </c:tx>
          <c:spPr>
            <a:solidFill>
              <a:srgbClr val="FE3737"/>
            </a:solidFill>
            <a:ln>
              <a:solidFill>
                <a:schemeClr val="tx1"/>
              </a:solidFill>
            </a:ln>
            <a:effectLst/>
          </c:spPr>
          <c:invertIfNegative val="1"/>
          <c:dPt>
            <c:idx val="1"/>
            <c:invertIfNegative val="1"/>
            <c:bubble3D val="0"/>
            <c:spPr>
              <a:solidFill>
                <a:srgbClr val="AD0101">
                  <a:lumMod val="60000"/>
                  <a:lumOff val="40000"/>
                </a:srgb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A7-4C93-839A-52A5A4B36BD4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начало 2025 года</c:v>
                </c:pt>
                <c:pt idx="1">
                  <c:v>на конец 2025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9B-4671-96D0-0F07F3690954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/>
                </c14:spPr>
              </c14:invertSolidFillFmt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Мотивация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1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начало 2025 года</c:v>
                </c:pt>
                <c:pt idx="1">
                  <c:v>на конец 2025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2.5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9B-4671-96D0-0F07F3690954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/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cylinder"/>
        <c:axId val="58750976"/>
        <c:axId val="112878144"/>
        <c:axId val="0"/>
      </c:bar3DChart>
      <c:catAx>
        <c:axId val="5875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>
                <a:latin typeface="Times New Roman"/>
              </a:defRPr>
            </a:pPr>
            <a:endParaRPr lang="ru-RU"/>
          </a:p>
        </c:txPr>
        <c:crossAx val="112878144"/>
        <c:crosses val="autoZero"/>
        <c:auto val="1"/>
        <c:lblAlgn val="ctr"/>
        <c:lblOffset val="100"/>
        <c:noMultiLvlLbl val="0"/>
      </c:catAx>
      <c:valAx>
        <c:axId val="11287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8750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777992680947909E-2"/>
          <c:y val="0.77328764236923864"/>
          <c:w val="0.85632076916378663"/>
          <c:h val="0.2130190662575953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Стало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Затрудняюсь ответить</c:v>
                </c:pt>
                <c:pt idx="2">
                  <c:v>Скорее нет, чем да</c:v>
                </c:pt>
                <c:pt idx="3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85</c:v>
                </c:pt>
                <c:pt idx="1">
                  <c:v>10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28-4E93-B2B0-CEC961AE1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008348278762677"/>
          <c:y val="0.29294496378709245"/>
          <c:w val="0.40472090402653671"/>
          <c:h val="0.612840636754646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Затрудняюсь ответить</c:v>
                </c:pt>
                <c:pt idx="2">
                  <c:v>Скорее нет, чем да</c:v>
                </c:pt>
                <c:pt idx="3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66-4301-9B4A-B02DE9B74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516645867943565"/>
          <c:y val="0.2609781452854445"/>
          <c:w val="0.3590232010966532"/>
          <c:h val="0.7384468542534312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56BF2-CC15-408C-A44E-92E176AC7DD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AB85A-223A-4282-BF74-674D77DC4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4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AB85A-223A-4282-BF74-674D77DC45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5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4464496" cy="329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179824"/>
            <a:ext cx="4464496" cy="8972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Номинация 1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Здоровьесберегающие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технологии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Женщины за здоровое общество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62"/>
            <a:ext cx="1694624" cy="105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400" b="1" dirty="0"/>
              <a:t>Занятия северной ходьбой</a:t>
            </a:r>
            <a:br>
              <a:rPr lang="ru-RU" sz="1400" b="1" dirty="0"/>
            </a:br>
            <a:r>
              <a:rPr lang="ru-RU" sz="1400" dirty="0"/>
              <a:t>По результатам анализа посещаемости, за 2025 год  количество участников проекта «Здоровье в движении», регулярно занимающихся ходьбой, увеличилось.  На начальном этапе тренировки посещали 10 человек. К его завершению количество участников составило 50 человек. 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6146" name="Picture 2" descr="C:\Users\User\Desktop\ПОЖИЛЫЕ\ФОТОК ПРАКТИКЕ\njvvD0HWFbd7ppB2JlFRVV8Xsx73IA1VJHC_rnClJbKFw3xnxh4bl6Xf8VxaD6jLQ86H2EVwW6qHO6iPqTHZBR5T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t="35265"/>
          <a:stretch/>
        </p:blipFill>
        <p:spPr bwMode="auto">
          <a:xfrm>
            <a:off x="5025181" y="1556792"/>
            <a:ext cx="3784607" cy="2448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181" y="3954913"/>
            <a:ext cx="3805740" cy="2606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695435"/>
              </p:ext>
            </p:extLst>
          </p:nvPr>
        </p:nvGraphicFramePr>
        <p:xfrm>
          <a:off x="467544" y="1556792"/>
          <a:ext cx="4176464" cy="500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562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15256" cy="2304256"/>
          </a:xfrm>
        </p:spPr>
        <p:txBody>
          <a:bodyPr>
            <a:normAutofit/>
          </a:bodyPr>
          <a:lstStyle/>
          <a:p>
            <a:pPr algn="ctr"/>
            <a:r>
              <a:rPr lang="ru-RU" sz="1150" b="1" dirty="0"/>
              <a:t>Повышение мотивации к регулярным занятиям физической активностью.  После анализа анкетирования, можно сказать, что имеет место положительная динамика физического и психологического состояния участников. Участие в проекте позволило повысить  мотивацию, увеличить  количество участников  регулярно занимающихся ходьбой. Продуктивное общение, расширение круга интересов и контактов повысили  уровень социальной адаптации, улучшилось  психоэмоциональное состояние участников. Уровень удовлетворённости  участников проведёнными мероприятиями стал выше начальных показателей.  Психолог, в процессе анкетирования,  получила  положительные отзывы от участников. </a:t>
            </a:r>
            <a:br>
              <a:rPr lang="ru-RU" sz="1150" b="1" dirty="0"/>
            </a:br>
            <a:r>
              <a:rPr lang="ru-RU" sz="1150" b="1" dirty="0"/>
              <a:t>Повысилась информированность пожилых людей о пользе занятий северной ходьбой и возможных рисках. В течение всего проекта было проведено 5  бесед и консультаций с медицинским работником поликлиники  и инструктором по лечебной физкультуре. </a:t>
            </a:r>
            <a:br>
              <a:rPr lang="ru-RU" sz="1150" b="1" dirty="0"/>
            </a:b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221573"/>
              </p:ext>
            </p:extLst>
          </p:nvPr>
        </p:nvGraphicFramePr>
        <p:xfrm>
          <a:off x="467544" y="2132856"/>
          <a:ext cx="475252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12160" y="2132854"/>
            <a:ext cx="27363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Результаты влияния на здоровье благо получателей  занятий в бассейне по </a:t>
            </a:r>
            <a:r>
              <a:rPr lang="ru-RU" sz="1200" dirty="0" err="1"/>
              <a:t>аквааэробике</a:t>
            </a:r>
            <a:r>
              <a:rPr lang="ru-RU" sz="1200" dirty="0"/>
              <a:t>  велось по критериям. </a:t>
            </a:r>
          </a:p>
          <a:p>
            <a:r>
              <a:rPr lang="ru-RU" sz="1200" dirty="0"/>
              <a:t>Увеличилось  количества участников, посещающих бассейн. Мероприятиями проекта было охвачено 30 человек</a:t>
            </a:r>
          </a:p>
          <a:p>
            <a:r>
              <a:rPr lang="ru-RU" sz="1200" dirty="0"/>
              <a:t>Улучшилось  физическое и эмоционально-психологическое состояние участников.</a:t>
            </a:r>
          </a:p>
          <a:p>
            <a:r>
              <a:rPr lang="ru-RU" sz="1200" dirty="0"/>
              <a:t> Результаты мониторинга, наблюдений во время занятий в бассейне, выявили положительное  влияние на общее самочувствие, координацию движений и осанку участников занятий. </a:t>
            </a:r>
          </a:p>
        </p:txBody>
      </p:sp>
    </p:spTree>
    <p:extLst>
      <p:ext uri="{BB962C8B-B14F-4D97-AF65-F5344CB8AC3E}">
        <p14:creationId xmlns:p14="http://schemas.microsoft.com/office/powerpoint/2010/main" val="203415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252028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Подведение итогов проекта включало: анализ анкетирования,  графика посещаемости, наблюдение и беседы  во время занятий, контроль функциональных и других показателей (самочувствия, сна, аппетита, желания тренироваться, переносимости нагрузок). Учитывались и объективные показатели (веса, пульса, артериальное давление).  Занятия по трем направлениям проекта показали положительную тенденцию в поддержании физического и психологического здоровья граждан старше 55 лет и высокую  востребованность данных направлений физической и психологической активности. В настоящее время работа в по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здоровьесбережению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активно развивается и продолжает привлекать  новых участников. 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23842013"/>
              </p:ext>
            </p:extLst>
          </p:nvPr>
        </p:nvGraphicFramePr>
        <p:xfrm>
          <a:off x="5724128" y="3429000"/>
          <a:ext cx="309634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56214636"/>
              </p:ext>
            </p:extLst>
          </p:nvPr>
        </p:nvGraphicFramePr>
        <p:xfrm>
          <a:off x="1135668" y="3573016"/>
          <a:ext cx="35803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1135668" y="2445270"/>
            <a:ext cx="6984776" cy="706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Считаете ли Вы, что участие в проекте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окажет (оказало)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благотворное влияние на качество Вашей жизни? </a:t>
            </a:r>
          </a:p>
        </p:txBody>
      </p:sp>
    </p:spTree>
    <p:extLst>
      <p:ext uri="{BB962C8B-B14F-4D97-AF65-F5344CB8AC3E}">
        <p14:creationId xmlns:p14="http://schemas.microsoft.com/office/powerpoint/2010/main" val="190733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Проект </a:t>
            </a:r>
            <a:r>
              <a:rPr lang="ru-RU" sz="3200" dirty="0" smtClean="0">
                <a:solidFill>
                  <a:srgbClr val="744C60"/>
                </a:solidFill>
              </a:rPr>
              <a:t/>
            </a:r>
            <a:br>
              <a:rPr lang="ru-RU" sz="3200" dirty="0" smtClean="0">
                <a:solidFill>
                  <a:srgbClr val="744C60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«Здоровье </a:t>
            </a:r>
            <a:r>
              <a:rPr lang="ru-RU" sz="3200" b="1" dirty="0" smtClean="0">
                <a:solidFill>
                  <a:srgbClr val="C00000"/>
                </a:solidFill>
              </a:rPr>
              <a:t>в движении»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Шагаем бодро, дружим со спортом!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ПОЖИЛЫЕ\конкурсы 2026\photo_2026-02-27_17-24-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b="2693"/>
          <a:stretch/>
        </p:blipFill>
        <p:spPr bwMode="auto">
          <a:xfrm>
            <a:off x="1187624" y="1555344"/>
            <a:ext cx="711166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150052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5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3024336" cy="1584176"/>
          </a:xfrm>
        </p:spPr>
        <p:txBody>
          <a:bodyPr>
            <a:norm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2656"/>
            <a:ext cx="86409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базе  МБУССЗН «КЦСОН Борисовского муниципального округа» с 2025 года реализуется проект «Здоровье в движении» Шагаем бодро, дружим со спортом! </a:t>
            </a:r>
          </a:p>
          <a:p>
            <a:pPr algn="just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проекта  - создание условий для улучшения качества и продолжительности жизни получателей социальных услуг отделения дневного пребывания. </a:t>
            </a:r>
          </a:p>
          <a:p>
            <a:pPr algn="just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проекта проводятся оздоровительные, социальные и творческие виды деятельности, такие как Северная ходьба, аквааэробика, занятия с психологом.  </a:t>
            </a:r>
          </a:p>
          <a:p>
            <a:pPr algn="just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начала реализации и по настоящее время участие в проекте приняли более 50 граждан старше 55 лет, проживающих в Борисовском муниципальном округе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ts val="580"/>
              </a:spcBef>
              <a:buClr>
                <a:srgbClr val="AD0101"/>
              </a:buClr>
              <a:buSzPct val="85000"/>
            </a:pP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Основным видом физической активности участников отделения дневного пребывания стали занятия северной ходьбой, 2-3 раза в неделю. </a:t>
            </a:r>
          </a:p>
          <a:p>
            <a:pPr lvl="0">
              <a:spcBef>
                <a:spcPts val="580"/>
              </a:spcBef>
              <a:buClr>
                <a:srgbClr val="AD0101"/>
              </a:buClr>
              <a:buSzPct val="85000"/>
            </a:pP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Это всесезонные еженедельные тренировки, приобщающие  к здоровому образу жизни, способствующие освоению правильной техники северной ходьбы, укрепляющие  здоровье граждан серебряного возраста. </a:t>
            </a:r>
          </a:p>
          <a:p>
            <a:pPr lvl="0">
              <a:spcBef>
                <a:spcPts val="580"/>
              </a:spcBef>
              <a:buClr>
                <a:srgbClr val="AD0101"/>
              </a:buClr>
              <a:buSzPct val="85000"/>
            </a:pP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Занятия в данном направлении было инициировано и реализовано психологом в социальной сфере МБУССЗН «КЦСОН Борисовского муниципального округа» О. И. Радченко, при  поддержке тренера по северной ходьбе С.А. </a:t>
            </a:r>
            <a:r>
              <a:rPr lang="ru-RU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Линника</a:t>
            </a: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>
              <a:spcBef>
                <a:spcPts val="580"/>
              </a:spcBef>
              <a:buClr>
                <a:srgbClr val="AD0101"/>
              </a:buClr>
              <a:buSzPct val="85000"/>
            </a:pPr>
            <a:endParaRPr lang="ru-RU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3019628" cy="200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29105"/>
            <a:ext cx="293979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53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Северная ходьба</a:t>
            </a:r>
            <a:b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Отличительной особенностью данного проекта является то, что реализован он в приграничном регионе, где есть запрос на проведение групповых занятий по северной ходьбе,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аквааэробике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занятий с психологом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нейрогимнастикой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развитию познавательной сферы.  Важным звеном этого направления стало проведению спортивно-досуговых мероприятий, направленных на коммуникацию, знакомство и отдых получателей социальных услуг. Активность, радость общения, искренний интерес к ЗОЖ объединил всех в Клубе северной ходьбы «Бодрый шаг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»!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Занятия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северной ходьбе проводятся 2-3 раза в неделю в различных локациях муниципального округа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Маршруты тренировок в парке культуры и отдыха п. Борисовка, </a:t>
            </a:r>
            <a:b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протяжённостью 3 и 5 км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75242"/>
            <a:ext cx="3960440" cy="323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85518"/>
            <a:ext cx="4032448" cy="322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27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174" y="260648"/>
            <a:ext cx="77152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Маршруты по экологическим тропам в заповеднике «Белогорье»</a:t>
            </a:r>
            <a:br>
              <a:rPr lang="ru-RU" sz="1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«</a:t>
            </a:r>
            <a:r>
              <a:rPr lang="ru-RU" sz="1600" b="1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Ворскла</a:t>
            </a:r>
            <a:r>
              <a:rPr lang="ru-RU" sz="1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заповедная тропа»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06" y="3945978"/>
            <a:ext cx="3666842" cy="2754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28593"/>
            <a:ext cx="3600400" cy="2708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06" y="1258730"/>
            <a:ext cx="3559441" cy="2375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45" y="1257851"/>
            <a:ext cx="3663248" cy="2444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2018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1872208"/>
          </a:xfrm>
        </p:spPr>
        <p:txBody>
          <a:bodyPr>
            <a:noAutofit/>
          </a:bodyPr>
          <a:lstStyle/>
          <a:p>
            <a:pPr marL="0" indent="0" algn="ctr"/>
            <a:r>
              <a:rPr lang="ru-RU" sz="1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Физкультурно-оздоровительные занятия, тренировки по северной ходьбе  на стадионе спортивного парка «</a:t>
            </a:r>
            <a:r>
              <a:rPr lang="ru-RU" sz="1400" b="1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Борисовский</a:t>
            </a:r>
            <a:r>
              <a:rPr lang="ru-RU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под руководством инструктора и </a:t>
            </a:r>
            <a:r>
              <a:rPr lang="ru-RU" sz="1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тренера</a:t>
            </a:r>
            <a:br>
              <a:rPr lang="ru-RU" sz="1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поддерживать мотивацию участников, инструктор и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 проводят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тематические тренировки к праздничным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датам, организуют соревнования, ежемесячно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проводят занятия с подведением итогов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анализом достижений, обеспечивают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закупку удобной спортивной формы и аксессуаров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6" name="Picture 8" descr="C:\Users\User\Desktop\ПОЖИЛЫЕ\конкурсы 2026\photo_2026-03-02_13-50-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5"/>
            <a:ext cx="3312368" cy="1883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" t="31775" r="2456" b="6499"/>
          <a:stretch/>
        </p:blipFill>
        <p:spPr bwMode="auto">
          <a:xfrm>
            <a:off x="395536" y="3861049"/>
            <a:ext cx="381642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888431" cy="204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40734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86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706090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Дружный и активный коллектив с большим удовольствием принимает участие в спортивных мероприятиях муниципального округа и Белгородской области </a:t>
            </a:r>
          </a:p>
        </p:txBody>
      </p:sp>
      <p:pic>
        <p:nvPicPr>
          <p:cNvPr id="16386" name="Picture 2" descr="C:\Users\User\Desktop\ПОЖИЛЫЕ\конкурсы 2026\photo_2026-02-20_11-58-23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" b="5010"/>
          <a:stretch/>
        </p:blipFill>
        <p:spPr bwMode="auto">
          <a:xfrm>
            <a:off x="423525" y="956568"/>
            <a:ext cx="4105354" cy="2934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C:\Users\User\Desktop\ПОЖИЛЫЕ\конкурсы 2026\photo_2026-01-01_17-25-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4"/>
          <a:stretch/>
        </p:blipFill>
        <p:spPr bwMode="auto">
          <a:xfrm>
            <a:off x="2411760" y="4166356"/>
            <a:ext cx="4320481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9552" y="1196752"/>
            <a:ext cx="151216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Тематическая тренировка</a:t>
            </a:r>
          </a:p>
          <a:p>
            <a:pPr algn="ctr"/>
            <a:r>
              <a:rPr lang="ru-RU" sz="1000" dirty="0"/>
              <a:t>«Масленица!»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45524" y="4166356"/>
            <a:ext cx="136815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«Январский забег обещаний» </a:t>
            </a:r>
          </a:p>
        </p:txBody>
      </p:sp>
      <p:pic>
        <p:nvPicPr>
          <p:cNvPr id="7170" name="Picture 2" descr="C:\Users\User\Desktop\ПОЖИЛЫЕ\ФОТОК ПРАКТИКЕ\Фото практики по активному долголетию\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6"/>
          <a:stretch/>
        </p:blipFill>
        <p:spPr bwMode="auto">
          <a:xfrm>
            <a:off x="4940198" y="1001002"/>
            <a:ext cx="3773873" cy="2904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076056" y="1124744"/>
            <a:ext cx="1512168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забеге на кубок Румянцева</a:t>
            </a:r>
          </a:p>
        </p:txBody>
      </p:sp>
    </p:spTree>
    <p:extLst>
      <p:ext uri="{BB962C8B-B14F-4D97-AF65-F5344CB8AC3E}">
        <p14:creationId xmlns:p14="http://schemas.microsoft.com/office/powerpoint/2010/main" val="208711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59216" cy="2088232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 один раз в неделю посещают плавательный  бассейн «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Ворскла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 где есть возможность получить пользу и удовольствие от занятия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аквааэробикой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Здорово, что полезные привычки становятся образом жизни людей серебряного возраста!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Сочетание различных видов активности в воде позволяет оставаться в хорошей физической форме, успокаивает нервы, улучшает настроение, учит контролировать дыхание, стимулирует кровообращение и не дает высокой нагрузки на суставы. Участники согласны, что это наиболее быстрый способ улучшить физическую силу, выносливость и работу сердечно-сосудистой системы. 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400" b="1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5" name="Picture 5" descr="C:\Users\User\Desktop\ПОЖИЛЫЕ\спорт соревнования 2024Фото\Бассейн\фото бассейн\20250417_0852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2" y="2060848"/>
            <a:ext cx="468052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41411"/>
            <a:ext cx="3384376" cy="4512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984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640960" cy="295232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Занятия с психологом </a:t>
            </a:r>
            <a:r>
              <a:rPr lang="ru-RU" sz="18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нейрогимнастикой</a:t>
            </a:r>
            <a:r>
              <a:rPr lang="ru-RU" sz="1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развитию познавательной сферы</a:t>
            </a:r>
            <a:r>
              <a:rPr lang="ru-RU" sz="1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Занятия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психологом проводились с использованием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нейрогимнастики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логических задач, арт-терапевтических упражнений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Охват участников составил 50 получателей социальных услуг.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Занятия с психологом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нейрогимнастикой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развитию познавательной сферы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Еженедельные занятия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тренируют» мозг через движение — улучшают память, внимание, координацию, снижают стресс. Она стимулирует образование новых нейронных связей, что улучшает работу мозга и служит профилактикой деменции и болезни Альцгеймера. За время реализации было проведено более 50 занятий. </a:t>
            </a:r>
          </a:p>
        </p:txBody>
      </p:sp>
      <p:pic>
        <p:nvPicPr>
          <p:cNvPr id="1028" name="Picture 4" descr="C:\Users\User\Desktop\ПОЖИЛЫЕ\Активное\Когнитивное развитие\пикассо\jboxRS4v-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20" y="3356992"/>
            <a:ext cx="388843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56" y="3279256"/>
            <a:ext cx="4320480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665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1433</TotalTime>
  <Words>488</Words>
  <Application>Microsoft Office PowerPoint</Application>
  <PresentationFormat>Экран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Женщины за здоровое общество</vt:lpstr>
      <vt:lpstr>Проект  «Здоровье в движении» Шагаем бодро, дружим со спортом!</vt:lpstr>
      <vt:lpstr>  </vt:lpstr>
      <vt:lpstr>Северная ходьба Отличительной особенностью данного проекта является то, что реализован он в приграничном регионе, где есть запрос на проведение групповых занятий по северной ходьбе, аквааэробике, занятий с психологом нейрогимнастикой и развитию познавательной сферы.  Важным звеном этого направления стало проведению спортивно-досуговых мероприятий, направленных на коммуникацию, знакомство и отдых получателей социальных услуг. Активность, радость общения, искренний интерес к ЗОЖ объединил всех в Клубе северной ходьбы «Бодрый шаг»!  Занятия по северной ходьбе проводятся 2-3 раза в неделю в различных локациях муниципального округа 1. Маршруты тренировок в парке культуры и отдыха п. Борисовка,   протяжённостью 3 и 5 км</vt:lpstr>
      <vt:lpstr>2. Маршруты по экологическим тропам в заповеднике «Белогорье»  и «Ворскла заповедная тропа»</vt:lpstr>
      <vt:lpstr>  3. Физкультурно-оздоровительные занятия, тренировки по северной ходьбе  на стадионе спортивного парка «Борисовский» под руководством инструктора и тренера  Чтобы поддерживать мотивацию участников, инструктор и тренер проводят тематические тренировки к праздничным датам, организуют соревнования, ежемесячно проводят занятия с подведением итогов, анализом достижений, обеспечивают закупку удобной спортивной формы и аксессуаров  </vt:lpstr>
      <vt:lpstr>Дружный и активный коллектив с большим удовольствием принимает участие в спортивных мероприятиях муниципального округа и Белгородской области </vt:lpstr>
      <vt:lpstr>   Участники один раз в неделю посещают плавательный  бассейн «Ворскла»,  где есть возможность получить пользу и удовольствие от занятия аквааэробикой. Здорово, что полезные привычки становятся образом жизни людей серебряного возраста! Сочетание различных видов активности в воде позволяет оставаться в хорошей физической форме, успокаивает нервы, улучшает настроение, учит контролировать дыхание, стимулирует кровообращение и не дает высокой нагрузки на суставы. Участники согласны, что это наиболее быстрый способ улучшить физическую силу, выносливость и работу сердечно-сосудистой системы.  </vt:lpstr>
      <vt:lpstr>Занятия с психологом нейрогимнастикой  и развитию познавательной сферы Занятия с психологом проводились с использованием нейрогимнастики, логических задач, арт-терапевтических упражнений.  Охват участников составил 50 получателей социальных услуг. Занятия с психологом нейрогимнастикой и развитию познавательной сферы Еженедельные занятия «тренируют» мозг через движение — улучшают память, внимание, координацию, снижают стресс. Она стимулирует образование новых нейронных связей, что улучшает работу мозга и служит профилактикой деменции и болезни Альцгеймера. За время реализации было проведено более 50 занятий. </vt:lpstr>
      <vt:lpstr>Занятия северной ходьбой По результатам анализа посещаемости, за 2025 год  количество участников проекта «Здоровье в движении», регулярно занимающихся ходьбой, увеличилось.  На начальном этапе тренировки посещали 10 человек. К его завершению количество участников составило 50 человек.  </vt:lpstr>
      <vt:lpstr>Повышение мотивации к регулярным занятиям физической активностью.  После анализа анкетирования, можно сказать, что имеет место положительная динамика физического и психологического состояния участников. Участие в проекте позволило повысить  мотивацию, увеличить  количество участников  регулярно занимающихся ходьбой. Продуктивное общение, расширение круга интересов и контактов повысили  уровень социальной адаптации, улучшилось  психоэмоциональное состояние участников. Уровень удовлетворённости  участников проведёнными мероприятиями стал выше начальных показателей.  Психолог, в процессе анкетирования,  получила  положительные отзывы от участников.  Повысилась информированность пожилых людей о пользе занятий северной ходьбой и возможных рисках. В течение всего проекта было проведено 5  бесед и консультаций с медицинским работником поликлиники  и инструктором по лечебной физкультуре.   </vt:lpstr>
      <vt:lpstr>Подведение итогов проекта включало: анализ анкетирования,  графика посещаемости, наблюдение и беседы  во время занятий, контроль функциональных и других показателей (самочувствия, сна, аппетита, желания тренироваться, переносимости нагрузок). Учитывались и объективные показатели (веса, пульса, артериальное давление).  Занятия по трем направлениям проекта показали положительную тенденцию в поддержании физического и психологического здоровья граждан старше 55 лет и высокую  востребованность данных направлений физической и психологической активности. В настоящее время работа в по здоровьесбережению активно развивается и продолжает привлекать  новых участников.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Женщины за здоровое общество</dc:title>
  <dc:creator>User</dc:creator>
  <cp:lastModifiedBy>User</cp:lastModifiedBy>
  <cp:revision>96</cp:revision>
  <dcterms:created xsi:type="dcterms:W3CDTF">2026-02-20T12:41:38Z</dcterms:created>
  <dcterms:modified xsi:type="dcterms:W3CDTF">2026-03-06T10:50:33Z</dcterms:modified>
</cp:coreProperties>
</file>