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0" r:id="rId3"/>
  </p:sldMasterIdLst>
  <p:sldIdLst>
    <p:sldId id="256" r:id="rId4"/>
    <p:sldId id="257" r:id="rId5"/>
    <p:sldId id="268" r:id="rId6"/>
    <p:sldId id="269" r:id="rId7"/>
    <p:sldId id="258" r:id="rId8"/>
    <p:sldId id="259" r:id="rId9"/>
    <p:sldId id="260" r:id="rId10"/>
    <p:sldId id="270" r:id="rId11"/>
    <p:sldId id="261" r:id="rId12"/>
    <p:sldId id="262" r:id="rId13"/>
    <p:sldId id="263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 snapToObjects="1">
      <p:cViewPr varScale="1">
        <p:scale>
          <a:sx n="121" d="100"/>
          <a:sy n="121" d="100"/>
        </p:scale>
        <p:origin x="6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7255" y="169237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7255" y="2652694"/>
            <a:ext cx="5328745" cy="1553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en-US" altLang="ru-RU" sz="4800" dirty="0">
                <a:solidFill>
                  <a:schemeClr val="bg1"/>
                </a:solidFill>
                <a:latin typeface="Playfair Display" pitchFamily="2" charset="-52"/>
              </a:rPr>
              <a:t>"</a:t>
            </a:r>
            <a:r>
              <a:rPr lang="en-US" altLang="en-US" sz="4800" dirty="0">
                <a:solidFill>
                  <a:schemeClr val="bg1"/>
                </a:solidFill>
                <a:latin typeface="Playfair Display" pitchFamily="2" charset="-52"/>
              </a:rPr>
              <a:t>БиоСила</a:t>
            </a:r>
            <a:r>
              <a:rPr lang="en-US" altLang="ru-RU" sz="4800" dirty="0">
                <a:solidFill>
                  <a:schemeClr val="bg1"/>
                </a:solidFill>
                <a:latin typeface="Playfair Display" pitchFamily="2" charset="-52"/>
              </a:rPr>
              <a:t>: </a:t>
            </a:r>
            <a:r>
              <a:rPr lang="en-US" altLang="en-US" sz="4800" dirty="0">
                <a:solidFill>
                  <a:schemeClr val="bg1"/>
                </a:solidFill>
                <a:latin typeface="Playfair Display" pitchFamily="2" charset="-52"/>
              </a:rPr>
              <a:t>будь</a:t>
            </a:r>
            <a:r>
              <a:rPr lang="en-US" altLang="ru-RU" sz="4800" dirty="0">
                <a:solidFill>
                  <a:schemeClr val="bg1"/>
                </a:solidFill>
                <a:latin typeface="Playfair Display" pitchFamily="2" charset="-52"/>
              </a:rPr>
              <a:t> </a:t>
            </a:r>
            <a:r>
              <a:rPr lang="en-US" altLang="en-US" sz="4800" dirty="0">
                <a:solidFill>
                  <a:schemeClr val="bg1"/>
                </a:solidFill>
                <a:latin typeface="Playfair Display" pitchFamily="2" charset="-52"/>
              </a:rPr>
              <a:t>в</a:t>
            </a:r>
            <a:r>
              <a:rPr lang="en-US" altLang="ru-RU" sz="4800" dirty="0">
                <a:solidFill>
                  <a:schemeClr val="bg1"/>
                </a:solidFill>
                <a:latin typeface="Playfair Display" pitchFamily="2" charset="-52"/>
              </a:rPr>
              <a:t> </a:t>
            </a:r>
            <a:r>
              <a:rPr lang="en-US" altLang="en-US" sz="4800" dirty="0">
                <a:solidFill>
                  <a:schemeClr val="bg1"/>
                </a:solidFill>
                <a:latin typeface="Playfair Display" pitchFamily="2" charset="-52"/>
              </a:rPr>
              <a:t>ритме</a:t>
            </a:r>
            <a:r>
              <a:rPr lang="en-US" altLang="ru-RU" sz="4800" dirty="0">
                <a:solidFill>
                  <a:schemeClr val="bg1"/>
                </a:solidFill>
                <a:latin typeface="Playfair Display" pitchFamily="2" charset="-52"/>
              </a:rPr>
              <a:t>"</a:t>
            </a:r>
            <a:endParaRPr lang="en-US" altLang="ru-RU" sz="48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7255" y="5103232"/>
            <a:ext cx="8550275" cy="10147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dirty="0">
                <a:solidFill>
                  <a:schemeClr val="bg1"/>
                </a:solidFill>
              </a:rPr>
              <a:t>Мичурина Надежда Юрьевна, кандидат биологических наук, </a:t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</a:rPr>
              <a:t>Россия</a:t>
            </a:r>
            <a:r>
              <a:rPr lang="ru-RU" sz="2000" dirty="0">
                <a:solidFill>
                  <a:schemeClr val="bg1"/>
                </a:solidFill>
              </a:rPr>
              <a:t>, Ханты-Мансийский автономный округ - Югра, город Ханты-Мансийск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7080" y="4334510"/>
            <a:ext cx="89630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dirty="0">
                <a:solidFill>
                  <a:schemeClr val="bg1"/>
                </a:solidFill>
                <a:latin typeface="Playfair Display" pitchFamily="2" charset="-52"/>
              </a:rPr>
              <a:t>Здоровьесберегающие</a:t>
            </a:r>
            <a:r>
              <a:rPr lang="en-US" altLang="ru-RU" sz="3200" dirty="0">
                <a:solidFill>
                  <a:schemeClr val="bg1"/>
                </a:solidFill>
                <a:latin typeface="Playfair Display" pitchFamily="2" charset="-52"/>
              </a:rPr>
              <a:t> </a:t>
            </a:r>
            <a:r>
              <a:rPr lang="en-US" altLang="en-US" sz="3200" dirty="0">
                <a:solidFill>
                  <a:schemeClr val="bg1"/>
                </a:solidFill>
                <a:latin typeface="Playfair Display" pitchFamily="2" charset="-52"/>
              </a:rPr>
              <a:t>технологии</a:t>
            </a:r>
            <a:endParaRPr lang="en-US" altLang="en-US" sz="3200" dirty="0">
              <a:solidFill>
                <a:schemeClr val="bg1"/>
              </a:solidFill>
              <a:latin typeface="Playfair Display" pitchFamily="2" charset="-5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/>
          <p:cNvSpPr/>
          <p:nvPr/>
        </p:nvSpPr>
        <p:spPr>
          <a:xfrm>
            <a:off x="599090" y="1411292"/>
            <a:ext cx="4845269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Описание запуска проекта</a:t>
            </a:r>
            <a:endParaRPr lang="ru-RU" dirty="0"/>
          </a:p>
        </p:txBody>
      </p:sp>
      <p:sp>
        <p:nvSpPr>
          <p:cNvPr id="9" name="Прямоугольник: скругленные углы 7"/>
          <p:cNvSpPr/>
          <p:nvPr/>
        </p:nvSpPr>
        <p:spPr>
          <a:xfrm>
            <a:off x="5725795" y="1122045"/>
            <a:ext cx="6033135" cy="2149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  <a:endParaRPr lang="ru-RU" dirty="0"/>
          </a:p>
          <a:p>
            <a:r>
              <a:rPr lang="ru-RU" dirty="0"/>
              <a:t>1. </a:t>
            </a:r>
            <a:r>
              <a:rPr lang="en-US" altLang="en-US" dirty="0"/>
              <a:t>Подбор</a:t>
            </a:r>
            <a:r>
              <a:rPr lang="en-US" altLang="ru-RU" dirty="0"/>
              <a:t> </a:t>
            </a:r>
            <a:r>
              <a:rPr lang="en-US" altLang="en-US" dirty="0"/>
              <a:t>оборудования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программного</a:t>
            </a:r>
            <a:r>
              <a:rPr lang="en-US" altLang="ru-RU" dirty="0"/>
              <a:t> </a:t>
            </a:r>
            <a:r>
              <a:rPr lang="en-US" altLang="en-US" dirty="0"/>
              <a:t>обеспечения</a:t>
            </a:r>
            <a:endParaRPr lang="en-US" altLang="en-US" dirty="0"/>
          </a:p>
          <a:p>
            <a:r>
              <a:rPr lang="ru-RU" dirty="0"/>
              <a:t>2. </a:t>
            </a:r>
            <a:r>
              <a:rPr lang="en-US" altLang="en-US" dirty="0"/>
              <a:t>Формирование</a:t>
            </a:r>
            <a:r>
              <a:rPr lang="en-US" altLang="ru-RU" dirty="0"/>
              <a:t> </a:t>
            </a:r>
            <a:r>
              <a:rPr lang="en-US" altLang="en-US" dirty="0"/>
              <a:t>команды</a:t>
            </a:r>
            <a:r>
              <a:rPr lang="en-US" altLang="ru-RU" dirty="0"/>
              <a:t> </a:t>
            </a:r>
            <a:r>
              <a:rPr lang="en-US" altLang="en-US" dirty="0"/>
              <a:t>профильных</a:t>
            </a:r>
            <a:r>
              <a:rPr lang="en-US" altLang="ru-RU" dirty="0"/>
              <a:t> </a:t>
            </a:r>
            <a:r>
              <a:rPr lang="en-US" altLang="en-US" dirty="0"/>
              <a:t>специалистов</a:t>
            </a:r>
            <a:r>
              <a:rPr lang="en-US" altLang="ru-RU" dirty="0"/>
              <a:t>, </a:t>
            </a:r>
            <a:r>
              <a:rPr lang="en-US" altLang="en-US" dirty="0"/>
              <a:t>технических</a:t>
            </a:r>
            <a:r>
              <a:rPr lang="en-US" altLang="ru-RU" dirty="0"/>
              <a:t> </a:t>
            </a:r>
            <a:r>
              <a:rPr lang="en-US" altLang="en-US" dirty="0"/>
              <a:t>экспертов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PR-</a:t>
            </a:r>
            <a:r>
              <a:rPr lang="en-US" altLang="en-US" dirty="0"/>
              <a:t>менеджеров</a:t>
            </a:r>
            <a:endParaRPr lang="en-US" altLang="en-US" dirty="0"/>
          </a:p>
          <a:p>
            <a:r>
              <a:rPr lang="ru-RU" dirty="0"/>
              <a:t>3. </a:t>
            </a:r>
            <a:r>
              <a:rPr lang="en-US" altLang="en-US" dirty="0"/>
              <a:t>Обучение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подготовка</a:t>
            </a:r>
            <a:r>
              <a:rPr lang="en-US" altLang="ru-RU" dirty="0"/>
              <a:t> </a:t>
            </a:r>
            <a:r>
              <a:rPr lang="en-US" altLang="en-US" dirty="0"/>
              <a:t>профильных</a:t>
            </a:r>
            <a:r>
              <a:rPr lang="en-US" altLang="ru-RU" dirty="0"/>
              <a:t> </a:t>
            </a:r>
            <a:r>
              <a:rPr lang="en-US" altLang="en-US" dirty="0"/>
              <a:t>специалистов</a:t>
            </a:r>
            <a:r>
              <a:rPr lang="en-US" altLang="ru-RU" dirty="0"/>
              <a:t> </a:t>
            </a:r>
            <a:r>
              <a:rPr lang="en-US" altLang="en-US" dirty="0"/>
              <a:t>по</a:t>
            </a:r>
            <a:r>
              <a:rPr lang="en-US" altLang="ru-RU" dirty="0"/>
              <a:t> </a:t>
            </a:r>
            <a:r>
              <a:rPr lang="en-US" altLang="en-US" dirty="0"/>
              <a:t>направлению</a:t>
            </a:r>
            <a:r>
              <a:rPr lang="en-US" altLang="ru-RU" dirty="0"/>
              <a:t> </a:t>
            </a:r>
            <a:r>
              <a:rPr lang="en-US" altLang="en-US" dirty="0"/>
              <a:t>БОС</a:t>
            </a:r>
            <a:r>
              <a:rPr lang="ru-RU" altLang="en-US" dirty="0"/>
              <a:t> </a:t>
            </a:r>
            <a:r>
              <a:rPr lang="en-US" altLang="ru-RU" dirty="0"/>
              <a:t>-</a:t>
            </a:r>
            <a:r>
              <a:rPr lang="ru-RU" altLang="en-US" dirty="0"/>
              <a:t> </a:t>
            </a:r>
            <a:r>
              <a:rPr lang="en-US" altLang="en-US" dirty="0"/>
              <a:t>технологий</a:t>
            </a:r>
            <a:endParaRPr lang="en-US" altLang="en-US" dirty="0"/>
          </a:p>
          <a:p>
            <a:r>
              <a:rPr lang="ru-RU" altLang="en-US" dirty="0"/>
              <a:t>4. </a:t>
            </a:r>
            <a:r>
              <a:rPr lang="en-US" altLang="en-US" dirty="0"/>
              <a:t>Поддержание</a:t>
            </a:r>
            <a:r>
              <a:rPr lang="en-US" altLang="ru-RU" dirty="0"/>
              <a:t> </a:t>
            </a:r>
            <a:r>
              <a:rPr lang="en-US" altLang="en-US" dirty="0"/>
              <a:t>интереса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мотивации</a:t>
            </a:r>
            <a:endParaRPr lang="en-US" altLang="en-US" dirty="0"/>
          </a:p>
        </p:txBody>
      </p:sp>
      <p:sp>
        <p:nvSpPr>
          <p:cNvPr id="10" name="Прямоугольник: скругленные углы 8"/>
          <p:cNvSpPr/>
          <p:nvPr/>
        </p:nvSpPr>
        <p:spPr>
          <a:xfrm>
            <a:off x="598805" y="3568065"/>
            <a:ext cx="10993755" cy="28479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Последовательность:</a:t>
            </a:r>
            <a:endParaRPr lang="ru-RU" dirty="0"/>
          </a:p>
          <a:p>
            <a:endParaRPr lang="ru-RU" dirty="0"/>
          </a:p>
          <a:p>
            <a:r>
              <a:rPr lang="ru-RU" dirty="0"/>
              <a:t>1. </a:t>
            </a:r>
            <a:r>
              <a:rPr lang="en-US" altLang="en-US" dirty="0"/>
              <a:t>Разработка</a:t>
            </a:r>
            <a:r>
              <a:rPr lang="en-US" altLang="ru-RU" dirty="0"/>
              <a:t> </a:t>
            </a:r>
            <a:r>
              <a:rPr lang="en-US" altLang="en-US" dirty="0"/>
              <a:t>концепции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стратегического</a:t>
            </a:r>
            <a:r>
              <a:rPr lang="en-US" altLang="ru-RU" dirty="0"/>
              <a:t> </a:t>
            </a:r>
            <a:r>
              <a:rPr lang="en-US" altLang="en-US" dirty="0"/>
              <a:t>плана</a:t>
            </a:r>
            <a:endParaRPr lang="en-US" altLang="en-US" dirty="0"/>
          </a:p>
          <a:p>
            <a:r>
              <a:rPr lang="ru-RU" dirty="0"/>
              <a:t>2. </a:t>
            </a:r>
            <a:r>
              <a:rPr lang="en-US" altLang="en-US" dirty="0"/>
              <a:t>Анализ</a:t>
            </a:r>
            <a:r>
              <a:rPr lang="en-US" altLang="ru-RU" dirty="0"/>
              <a:t> </a:t>
            </a:r>
            <a:r>
              <a:rPr lang="en-US" altLang="en-US" dirty="0"/>
              <a:t>потребностей</a:t>
            </a:r>
            <a:r>
              <a:rPr lang="en-US" altLang="ru-RU" dirty="0"/>
              <a:t>: </a:t>
            </a:r>
            <a:r>
              <a:rPr lang="ru-RU" altLang="en-US" dirty="0"/>
              <a:t>и</a:t>
            </a:r>
            <a:r>
              <a:rPr lang="en-US" altLang="en-US" dirty="0"/>
              <a:t>сследование</a:t>
            </a:r>
            <a:r>
              <a:rPr lang="en-US" altLang="ru-RU" dirty="0"/>
              <a:t> </a:t>
            </a:r>
            <a:r>
              <a:rPr lang="en-US" altLang="en-US" dirty="0"/>
              <a:t>текущих</a:t>
            </a:r>
            <a:r>
              <a:rPr lang="en-US" altLang="ru-RU" dirty="0"/>
              <a:t> </a:t>
            </a:r>
            <a:r>
              <a:rPr lang="en-US" altLang="en-US" dirty="0"/>
              <a:t>проблем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сфере</a:t>
            </a:r>
            <a:r>
              <a:rPr lang="en-US" altLang="ru-RU" dirty="0"/>
              <a:t> </a:t>
            </a:r>
            <a:r>
              <a:rPr lang="en-US" altLang="en-US" dirty="0"/>
              <a:t>здоровья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благополучия</a:t>
            </a:r>
            <a:r>
              <a:rPr lang="en-US" altLang="ru-RU" dirty="0"/>
              <a:t>, </a:t>
            </a:r>
            <a:r>
              <a:rPr lang="en-US" altLang="en-US" dirty="0"/>
              <a:t>определение</a:t>
            </a:r>
            <a:r>
              <a:rPr lang="en-US" altLang="ru-RU" dirty="0"/>
              <a:t> </a:t>
            </a:r>
            <a:r>
              <a:rPr lang="en-US" altLang="en-US" dirty="0"/>
              <a:t>ключевых</a:t>
            </a:r>
            <a:r>
              <a:rPr lang="en-US" altLang="ru-RU" dirty="0"/>
              <a:t> </a:t>
            </a:r>
            <a:r>
              <a:rPr lang="en-US" altLang="en-US" dirty="0"/>
              <a:t>целевых</a:t>
            </a:r>
            <a:r>
              <a:rPr lang="en-US" altLang="ru-RU" dirty="0"/>
              <a:t> </a:t>
            </a:r>
            <a:r>
              <a:rPr lang="en-US" altLang="en-US" dirty="0"/>
              <a:t>аудиторий</a:t>
            </a:r>
            <a:endParaRPr lang="en-US" altLang="en-US" dirty="0"/>
          </a:p>
          <a:p>
            <a:r>
              <a:rPr lang="ru-RU" dirty="0"/>
              <a:t>3. </a:t>
            </a:r>
            <a:r>
              <a:rPr lang="en-US" altLang="en-US" dirty="0"/>
              <a:t>Определение</a:t>
            </a:r>
            <a:r>
              <a:rPr lang="en-US" altLang="ru-RU" dirty="0"/>
              <a:t> </a:t>
            </a:r>
            <a:r>
              <a:rPr lang="en-US" altLang="en-US" dirty="0"/>
              <a:t>целей</a:t>
            </a:r>
            <a:r>
              <a:rPr lang="en-US" altLang="ru-RU" dirty="0"/>
              <a:t>: </a:t>
            </a:r>
            <a:r>
              <a:rPr lang="ru-RU" altLang="en-US" dirty="0"/>
              <a:t>у</a:t>
            </a:r>
            <a:r>
              <a:rPr lang="en-US" altLang="en-US" dirty="0"/>
              <a:t>становление</a:t>
            </a:r>
            <a:r>
              <a:rPr lang="en-US" altLang="ru-RU" dirty="0"/>
              <a:t> </a:t>
            </a:r>
            <a:r>
              <a:rPr lang="en-US" altLang="en-US" dirty="0"/>
              <a:t>конкретных</a:t>
            </a:r>
            <a:r>
              <a:rPr lang="en-US" altLang="ru-RU" dirty="0"/>
              <a:t> </a:t>
            </a:r>
            <a:r>
              <a:rPr lang="en-US" altLang="en-US" dirty="0"/>
              <a:t>целей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ожидаемых</a:t>
            </a:r>
            <a:r>
              <a:rPr lang="en-US" altLang="ru-RU" dirty="0"/>
              <a:t> </a:t>
            </a:r>
            <a:r>
              <a:rPr lang="en-US" altLang="en-US" dirty="0"/>
              <a:t>результатов</a:t>
            </a:r>
            <a:r>
              <a:rPr lang="en-US" altLang="ru-RU" dirty="0"/>
              <a:t>, </a:t>
            </a:r>
            <a:r>
              <a:rPr lang="en-US" altLang="en-US" dirty="0"/>
              <a:t>включая</a:t>
            </a:r>
            <a:r>
              <a:rPr lang="en-US" altLang="ru-RU" dirty="0"/>
              <a:t> </a:t>
            </a:r>
            <a:r>
              <a:rPr lang="en-US" altLang="en-US" dirty="0"/>
              <a:t>улучшение</a:t>
            </a:r>
            <a:r>
              <a:rPr lang="en-US" altLang="ru-RU" dirty="0"/>
              <a:t> </a:t>
            </a:r>
            <a:r>
              <a:rPr lang="en-US" altLang="en-US" dirty="0"/>
              <a:t>показателей</a:t>
            </a:r>
            <a:r>
              <a:rPr lang="en-US" altLang="ru-RU" dirty="0"/>
              <a:t> </a:t>
            </a:r>
            <a:r>
              <a:rPr lang="en-US" altLang="en-US" dirty="0"/>
              <a:t>здоровья</a:t>
            </a:r>
            <a:r>
              <a:rPr lang="en-US" altLang="ru-RU" dirty="0"/>
              <a:t>, </a:t>
            </a:r>
            <a:r>
              <a:rPr lang="en-US" altLang="en-US" dirty="0"/>
              <a:t>уменьшение</a:t>
            </a:r>
            <a:r>
              <a:rPr lang="en-US" altLang="ru-RU" dirty="0"/>
              <a:t> </a:t>
            </a:r>
            <a:r>
              <a:rPr lang="en-US" altLang="en-US" dirty="0"/>
              <a:t>стресса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повышение</a:t>
            </a:r>
            <a:r>
              <a:rPr lang="en-US" altLang="ru-RU" dirty="0"/>
              <a:t> </a:t>
            </a:r>
            <a:r>
              <a:rPr lang="en-US" altLang="en-US" dirty="0"/>
              <a:t>продуктивности</a:t>
            </a:r>
            <a:endParaRPr lang="en-US" altLang="en-US" dirty="0"/>
          </a:p>
          <a:p>
            <a:r>
              <a:rPr lang="ru-RU" altLang="en-US" dirty="0"/>
              <a:t>4. Запуск проекта</a:t>
            </a:r>
            <a:endParaRPr lang="ru-RU" altLang="en-US" dirty="0"/>
          </a:p>
          <a:p>
            <a:r>
              <a:rPr lang="ru-RU" altLang="en-US" dirty="0"/>
              <a:t>5. </a:t>
            </a:r>
            <a:r>
              <a:rPr lang="en-US" altLang="en-US" dirty="0"/>
              <a:t>Мониторинг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анализ</a:t>
            </a:r>
            <a:r>
              <a:rPr lang="en-US" altLang="ru-RU" dirty="0"/>
              <a:t> </a:t>
            </a:r>
            <a:r>
              <a:rPr lang="en-US" altLang="en-US" dirty="0"/>
              <a:t>результатов</a:t>
            </a:r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82479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Овал 9"/>
          <p:cNvSpPr/>
          <p:nvPr/>
        </p:nvSpPr>
        <p:spPr>
          <a:xfrm>
            <a:off x="707844" y="22966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/>
          <p:cNvSpPr/>
          <p:nvPr/>
        </p:nvSpPr>
        <p:spPr>
          <a:xfrm>
            <a:off x="707844" y="324388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/>
          <p:cNvSpPr/>
          <p:nvPr/>
        </p:nvSpPr>
        <p:spPr>
          <a:xfrm>
            <a:off x="707844" y="417422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96871" y="2219793"/>
            <a:ext cx="1032466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sym typeface="+mn-ea"/>
              </a:rPr>
              <a:t>Сохранение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здоровья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населения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города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Ханты</a:t>
            </a:r>
            <a:r>
              <a:rPr lang="en-US" altLang="ru-RU" sz="2000" dirty="0">
                <a:sym typeface="+mn-ea"/>
              </a:rPr>
              <a:t>-</a:t>
            </a:r>
            <a:r>
              <a:rPr lang="en-US" altLang="en-US" sz="2000" dirty="0">
                <a:sym typeface="+mn-ea"/>
              </a:rPr>
              <a:t>Мансийска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1097506" y="3163905"/>
            <a:ext cx="1032466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sym typeface="+mn-ea"/>
              </a:rPr>
              <a:t>Снижение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нагрузки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на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систему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здравоохранения</a:t>
            </a:r>
            <a:endParaRPr lang="ru-RU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1096645" y="4010660"/>
            <a:ext cx="1050734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dirty="0">
                <a:sym typeface="+mn-ea"/>
              </a:rPr>
              <a:t>П</a:t>
            </a:r>
            <a:r>
              <a:rPr lang="en-US" altLang="en-US" sz="2000" dirty="0">
                <a:sym typeface="+mn-ea"/>
              </a:rPr>
              <a:t>ереход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от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традиционной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модели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реагирования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на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уже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возникшие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заболевания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к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активной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профилактике</a:t>
            </a:r>
            <a:r>
              <a:rPr lang="en-US" altLang="ru-RU" sz="2000" dirty="0">
                <a:sym typeface="+mn-ea"/>
              </a:rPr>
              <a:t>, </a:t>
            </a:r>
            <a:r>
              <a:rPr lang="en-US" altLang="en-US" sz="2000" dirty="0">
                <a:sym typeface="+mn-ea"/>
              </a:rPr>
              <a:t>направленной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на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предотвращение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развития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болезней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на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ранних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стадиях</a:t>
            </a:r>
            <a:r>
              <a:rPr lang="en-US" altLang="ru-RU" sz="2000" dirty="0">
                <a:sym typeface="+mn-ea"/>
              </a:rPr>
              <a:t>. </a:t>
            </a:r>
            <a:r>
              <a:rPr lang="en-US" altLang="en-US" sz="2000" dirty="0">
                <a:sym typeface="+mn-ea"/>
              </a:rPr>
              <a:t>Такой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подход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способствует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укреплению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здоровья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населения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и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уменьшению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частоты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обращений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за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медицинской</a:t>
            </a:r>
            <a:r>
              <a:rPr lang="en-US" altLang="ru-RU" sz="2000" dirty="0">
                <a:sym typeface="+mn-ea"/>
              </a:rPr>
              <a:t> </a:t>
            </a:r>
            <a:r>
              <a:rPr lang="en-US" altLang="en-US" sz="2000" dirty="0">
                <a:sym typeface="+mn-ea"/>
              </a:rPr>
              <a:t>помощью</a:t>
            </a:r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9"/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Канал продвижения</a:t>
            </a:r>
            <a:endParaRPr lang="ru-RU" dirty="0"/>
          </a:p>
        </p:txBody>
      </p:sp>
      <p:sp>
        <p:nvSpPr>
          <p:cNvPr id="9" name="Прямоугольник: скругленные углы 20"/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altLang="en-US" dirty="0">
                <a:sym typeface="+mn-ea"/>
              </a:rPr>
              <a:t>https://vk.com/BioSila_bud_v_ritme</a:t>
            </a:r>
            <a:r>
              <a:rPr lang="ru-RU" altLang="en-US" dirty="0">
                <a:sym typeface="+mn-ea"/>
              </a:rPr>
              <a:t>      -    </a:t>
            </a:r>
            <a:r>
              <a:rPr lang="en-US" altLang="en-US" dirty="0">
                <a:sym typeface="+mn-ea"/>
              </a:rPr>
              <a:t>сообщество проекта в VK</a:t>
            </a:r>
            <a:endParaRPr lang="ru-RU" altLang="en-US" dirty="0">
              <a:sym typeface="+mn-ea"/>
            </a:endParaRPr>
          </a:p>
        </p:txBody>
      </p:sp>
      <p:sp>
        <p:nvSpPr>
          <p:cNvPr id="10" name="Прямоугольник: скругленные углы 21"/>
          <p:cNvSpPr/>
          <p:nvPr/>
        </p:nvSpPr>
        <p:spPr>
          <a:xfrm>
            <a:off x="660686" y="423983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Канал продвижения</a:t>
            </a:r>
            <a:endParaRPr lang="ru-RU" dirty="0"/>
          </a:p>
        </p:txBody>
      </p:sp>
      <p:sp>
        <p:nvSpPr>
          <p:cNvPr id="11" name="Прямоугольник: скругленные углы 22"/>
          <p:cNvSpPr/>
          <p:nvPr/>
        </p:nvSpPr>
        <p:spPr>
          <a:xfrm>
            <a:off x="3370699" y="4240470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altLang="en-US" dirty="0">
                <a:sym typeface="+mn-ea"/>
              </a:rPr>
              <a:t>https://t.me/BioSila_bud_v_ritme</a:t>
            </a:r>
            <a:r>
              <a:rPr lang="ru-RU" altLang="en-US" dirty="0">
                <a:sym typeface="+mn-ea"/>
              </a:rPr>
              <a:t>           -    </a:t>
            </a:r>
            <a:r>
              <a:rPr lang="en-US" altLang="en-US" dirty="0">
                <a:sym typeface="+mn-ea"/>
              </a:rPr>
              <a:t>канал в Telegram</a:t>
            </a:r>
            <a:endParaRPr lang="en-US" altLang="en-US" dirty="0">
              <a:sym typeface="+mn-ea"/>
            </a:endParaRPr>
          </a:p>
          <a:p>
            <a:r>
              <a:rPr lang="ru-RU" altLang="en-US" dirty="0">
                <a:sym typeface="+mn-ea"/>
              </a:rPr>
              <a:t>  </a:t>
            </a:r>
            <a:endParaRPr lang="ru-RU" altLang="en-US" dirty="0"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090" y="1270454"/>
            <a:ext cx="1073106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Отдельно выделяются какие ресурсы требуются проекту для его воплощения и реализации</a:t>
            </a:r>
            <a:endParaRPr lang="ru-RU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64920" y="2099945"/>
            <a:ext cx="39160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/>
              <a:t>Научно</a:t>
            </a:r>
            <a:r>
              <a:rPr lang="en-US" altLang="ru-RU" dirty="0"/>
              <a:t>-</a:t>
            </a:r>
            <a:r>
              <a:rPr lang="en-US" altLang="en-US" dirty="0"/>
              <a:t>исследовательская</a:t>
            </a:r>
            <a:r>
              <a:rPr lang="ru-RU" altLang="en-US" dirty="0"/>
              <a:t> и материально-техническая</a:t>
            </a:r>
            <a:r>
              <a:rPr lang="en-US" altLang="ru-RU" dirty="0"/>
              <a:t> </a:t>
            </a:r>
            <a:r>
              <a:rPr lang="en-US" altLang="en-US" dirty="0"/>
              <a:t>поддержка</a:t>
            </a:r>
            <a:r>
              <a:rPr lang="en-US" altLang="ru-RU" dirty="0"/>
              <a:t> </a:t>
            </a:r>
            <a:r>
              <a:rPr lang="en-US" altLang="en-US" dirty="0"/>
              <a:t>проекта</a:t>
            </a:r>
            <a:r>
              <a:rPr lang="ru-RU" altLang="en-US" dirty="0"/>
              <a:t> </a:t>
            </a:r>
            <a:r>
              <a:rPr lang="en-US" altLang="en-US" dirty="0"/>
              <a:t>Ф</a:t>
            </a:r>
            <a:r>
              <a:rPr lang="ru-RU" altLang="en-US" dirty="0"/>
              <a:t>ГБОУ ВО</a:t>
            </a:r>
            <a:r>
              <a:rPr lang="en-US" altLang="ru-RU" dirty="0"/>
              <a:t> </a:t>
            </a:r>
            <a:r>
              <a:rPr lang="" altLang="en-US" dirty="0"/>
              <a:t>«</a:t>
            </a:r>
            <a:r>
              <a:rPr lang="en-US" altLang="en-US" dirty="0"/>
              <a:t>Югорский</a:t>
            </a:r>
            <a:r>
              <a:rPr lang="en-US" altLang="ru-RU" dirty="0"/>
              <a:t> </a:t>
            </a:r>
            <a:r>
              <a:rPr lang="en-US" altLang="en-US" dirty="0"/>
              <a:t>государственный</a:t>
            </a:r>
            <a:r>
              <a:rPr lang="en-US" altLang="ru-RU" dirty="0"/>
              <a:t> </a:t>
            </a:r>
            <a:r>
              <a:rPr lang="en-US" altLang="en-US" dirty="0"/>
              <a:t>университет</a:t>
            </a:r>
            <a:r>
              <a:rPr lang="" altLang="en-US" dirty="0"/>
              <a:t>»</a:t>
            </a:r>
            <a:endParaRPr lang="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264946" y="3429000"/>
            <a:ext cx="3541527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ym typeface="+mn-ea"/>
              </a:rPr>
              <a:t>Научно</a:t>
            </a:r>
            <a:r>
              <a:rPr lang="en-US" altLang="ru-RU" dirty="0">
                <a:sym typeface="+mn-ea"/>
              </a:rPr>
              <a:t>-</a:t>
            </a:r>
            <a:r>
              <a:rPr lang="en-US" altLang="en-US" dirty="0">
                <a:sym typeface="+mn-ea"/>
              </a:rPr>
              <a:t>исследовательская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поддержка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проекта</a:t>
            </a:r>
            <a:r>
              <a:rPr lang="ru-RU" altLang="en-US" dirty="0">
                <a:sym typeface="+mn-ea"/>
              </a:rPr>
              <a:t> </a:t>
            </a:r>
            <a:r>
              <a:rPr lang="en-US" altLang="en-US" dirty="0"/>
              <a:t>БУ</a:t>
            </a:r>
            <a:r>
              <a:rPr lang="en-US" altLang="ru-RU" dirty="0"/>
              <a:t> </a:t>
            </a:r>
            <a:r>
              <a:rPr lang="" altLang="en-US" dirty="0"/>
              <a:t>«</a:t>
            </a:r>
            <a:r>
              <a:rPr lang="en-US" altLang="en-US" dirty="0"/>
              <a:t>Ханты</a:t>
            </a:r>
            <a:r>
              <a:rPr lang="en-US" altLang="ru-RU" dirty="0"/>
              <a:t>-</a:t>
            </a:r>
            <a:r>
              <a:rPr lang="en-US" altLang="en-US" dirty="0"/>
              <a:t>Мансийская</a:t>
            </a:r>
            <a:r>
              <a:rPr lang="en-US" altLang="ru-RU" dirty="0"/>
              <a:t> </a:t>
            </a:r>
            <a:r>
              <a:rPr lang="en-US" altLang="en-US" dirty="0"/>
              <a:t>государственная</a:t>
            </a:r>
            <a:r>
              <a:rPr lang="en-US" altLang="ru-RU" dirty="0"/>
              <a:t> </a:t>
            </a:r>
            <a:r>
              <a:rPr lang="en-US" altLang="en-US" dirty="0"/>
              <a:t>медицинская</a:t>
            </a:r>
            <a:r>
              <a:rPr lang="en-US" altLang="ru-RU" dirty="0"/>
              <a:t> </a:t>
            </a:r>
            <a:r>
              <a:rPr lang="en-US" altLang="en-US" dirty="0"/>
              <a:t>академия</a:t>
            </a:r>
            <a:r>
              <a:rPr lang="" altLang="en-US" dirty="0"/>
              <a:t>»</a:t>
            </a:r>
            <a:endParaRPr lang="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64946" y="4880581"/>
            <a:ext cx="3541527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/>
              <a:t>Привлечение</a:t>
            </a:r>
            <a:r>
              <a:rPr lang="en-US" altLang="ru-RU" dirty="0"/>
              <a:t> </a:t>
            </a:r>
            <a:r>
              <a:rPr lang="en-US" altLang="en-US" dirty="0"/>
              <a:t>грантовых</a:t>
            </a:r>
            <a:r>
              <a:rPr lang="en-US" altLang="ru-RU" dirty="0"/>
              <a:t> </a:t>
            </a:r>
            <a:r>
              <a:rPr lang="en-US" altLang="en-US" dirty="0"/>
              <a:t>средств</a:t>
            </a:r>
            <a:r>
              <a:rPr lang="en-US" altLang="ru-RU" dirty="0"/>
              <a:t> </a:t>
            </a:r>
            <a:r>
              <a:rPr lang="en-US" altLang="en-US" dirty="0"/>
              <a:t>для</a:t>
            </a:r>
            <a:r>
              <a:rPr lang="en-US" altLang="ru-RU" dirty="0"/>
              <a:t> </a:t>
            </a:r>
            <a:r>
              <a:rPr lang="en-US" altLang="en-US" dirty="0"/>
              <a:t>финансирования</a:t>
            </a:r>
            <a:r>
              <a:rPr lang="en-US" altLang="ru-RU" dirty="0"/>
              <a:t> </a:t>
            </a:r>
            <a:r>
              <a:rPr lang="en-US" altLang="en-US" dirty="0"/>
              <a:t>проекта</a:t>
            </a:r>
            <a:r>
              <a:rPr lang="ru-RU" dirty="0"/>
              <a:t>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407233" y="1952331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30144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47078" y="4645832"/>
            <a:ext cx="704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6.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49645" y="1822450"/>
            <a:ext cx="594423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ym typeface="+mn-ea"/>
              </a:rPr>
              <a:t>информационное сопровождение </a:t>
            </a:r>
            <a:r>
              <a:rPr lang="ru-RU" altLang="en-US" dirty="0">
                <a:sym typeface="+mn-ea"/>
              </a:rPr>
              <a:t>проекта:  </a:t>
            </a:r>
            <a:r>
              <a:rPr lang="en-US" altLang="en-US" dirty="0">
                <a:sym typeface="+mn-ea"/>
              </a:rPr>
              <a:t>https://vk.com/BioSila_bud_v_ritme - </a:t>
            </a:r>
            <a:endParaRPr lang="en-US" altLang="en-US" dirty="0">
              <a:sym typeface="+mn-ea"/>
            </a:endParaRPr>
          </a:p>
          <a:p>
            <a:r>
              <a:rPr lang="en-US" altLang="en-US" dirty="0">
                <a:sym typeface="+mn-ea"/>
              </a:rPr>
              <a:t>сообщество проекта в VK</a:t>
            </a:r>
            <a:endParaRPr lang="en-US" altLang="en-US" dirty="0">
              <a:sym typeface="+mn-ea"/>
            </a:endParaRPr>
          </a:p>
          <a:p>
            <a:endParaRPr lang="en-US" altLang="en-US" dirty="0">
              <a:sym typeface="+mn-ea"/>
            </a:endParaRPr>
          </a:p>
          <a:p>
            <a:r>
              <a:rPr lang="en-US" altLang="en-US" dirty="0">
                <a:sym typeface="+mn-ea"/>
              </a:rPr>
              <a:t>https://t.me/BioSila_bud_v_ritme - канал в </a:t>
            </a:r>
            <a:r>
              <a:rPr lang="en-US" altLang="en-US" dirty="0">
                <a:sym typeface="+mn-ea"/>
              </a:rPr>
              <a:t>Telegram</a:t>
            </a:r>
            <a:endParaRPr lang="en-US" altLang="en-US" dirty="0">
              <a:sym typeface="+mn-ea"/>
            </a:endParaRPr>
          </a:p>
          <a:p>
            <a:endParaRPr lang="en-US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151245" y="3575685"/>
            <a:ext cx="519684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!!! </a:t>
            </a:r>
            <a:r>
              <a:rPr lang="ru-RU" dirty="0">
                <a:solidFill>
                  <a:srgbClr val="0070C0"/>
                </a:solidFill>
              </a:rPr>
              <a:t>Необходимо финансирование (</a:t>
            </a:r>
            <a:r>
              <a:rPr lang="en-US" altLang="en-US" dirty="0">
                <a:solidFill>
                  <a:srgbClr val="0070C0"/>
                </a:solidFill>
              </a:rPr>
              <a:t>Профессиональный</a:t>
            </a:r>
            <a:r>
              <a:rPr lang="en-US" altLang="ru-RU" dirty="0">
                <a:solidFill>
                  <a:srgbClr val="0070C0"/>
                </a:solidFill>
              </a:rPr>
              <a:t> </a:t>
            </a:r>
            <a:r>
              <a:rPr lang="en-US" altLang="en-US" dirty="0">
                <a:solidFill>
                  <a:srgbClr val="0070C0"/>
                </a:solidFill>
              </a:rPr>
              <a:t>комплекс</a:t>
            </a:r>
            <a:r>
              <a:rPr lang="en-US" altLang="ru-RU" dirty="0">
                <a:solidFill>
                  <a:srgbClr val="0070C0"/>
                </a:solidFill>
              </a:rPr>
              <a:t> </a:t>
            </a:r>
            <a:r>
              <a:rPr lang="" altLang="en-US" dirty="0">
                <a:solidFill>
                  <a:srgbClr val="0070C0"/>
                </a:solidFill>
              </a:rPr>
              <a:t>«</a:t>
            </a:r>
            <a:r>
              <a:rPr lang="en-US" altLang="ru-RU" dirty="0">
                <a:solidFill>
                  <a:srgbClr val="0070C0"/>
                </a:solidFill>
              </a:rPr>
              <a:t>Brainbit Neurofit</a:t>
            </a:r>
            <a:r>
              <a:rPr lang="" altLang="en-US" dirty="0">
                <a:solidFill>
                  <a:srgbClr val="0070C0"/>
                </a:solidFill>
              </a:rPr>
              <a:t>»</a:t>
            </a:r>
            <a:r>
              <a:rPr lang="en-US" altLang="ru-RU" dirty="0">
                <a:solidFill>
                  <a:srgbClr val="0070C0"/>
                </a:solidFill>
              </a:rPr>
              <a:t> </a:t>
            </a:r>
            <a:r>
              <a:rPr lang="ru-RU" altLang="en-US" dirty="0">
                <a:solidFill>
                  <a:srgbClr val="0070C0"/>
                </a:solidFill>
              </a:rPr>
              <a:t>и программное обеспечение для ПК)</a:t>
            </a:r>
            <a:r>
              <a:rPr lang="ru-RU" dirty="0">
                <a:solidFill>
                  <a:srgbClr val="0070C0"/>
                </a:solidFill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" name="TextBox 17"/>
          <p:cNvSpPr txBox="1"/>
          <p:nvPr/>
        </p:nvSpPr>
        <p:spPr>
          <a:xfrm>
            <a:off x="6247130" y="4742180"/>
            <a:ext cx="508317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dirty="0">
                <a:solidFill>
                  <a:srgbClr val="FF0000"/>
                </a:solidFill>
              </a:rPr>
              <a:t>!!! </a:t>
            </a:r>
            <a:r>
              <a:rPr lang="ru-RU" dirty="0">
                <a:solidFill>
                  <a:srgbClr val="0070C0"/>
                </a:solidFill>
              </a:rPr>
              <a:t>Необходимо помещение, соответствующее </a:t>
            </a:r>
            <a:r>
              <a:rPr lang="en-US" altLang="en-US" dirty="0">
                <a:solidFill>
                  <a:srgbClr val="0070C0"/>
                </a:solidFill>
              </a:rPr>
              <a:t>требования</a:t>
            </a:r>
            <a:r>
              <a:rPr lang="ru-RU" altLang="en-US" dirty="0">
                <a:solidFill>
                  <a:srgbClr val="0070C0"/>
                </a:solidFill>
              </a:rPr>
              <a:t>м</a:t>
            </a:r>
            <a:r>
              <a:rPr lang="en-US" altLang="ru-RU" dirty="0">
                <a:solidFill>
                  <a:srgbClr val="0070C0"/>
                </a:solidFill>
              </a:rPr>
              <a:t> </a:t>
            </a:r>
            <a:r>
              <a:rPr lang="en-US" altLang="en-US" dirty="0">
                <a:solidFill>
                  <a:srgbClr val="0070C0"/>
                </a:solidFill>
              </a:rPr>
              <a:t>к</a:t>
            </a:r>
            <a:r>
              <a:rPr lang="en-US" altLang="ru-RU" dirty="0">
                <a:solidFill>
                  <a:srgbClr val="0070C0"/>
                </a:solidFill>
              </a:rPr>
              <a:t> </a:t>
            </a:r>
            <a:r>
              <a:rPr lang="en-US" altLang="en-US" dirty="0">
                <a:solidFill>
                  <a:srgbClr val="0070C0"/>
                </a:solidFill>
              </a:rPr>
              <a:t>помещению</a:t>
            </a:r>
            <a:r>
              <a:rPr lang="en-US" altLang="ru-RU" dirty="0">
                <a:solidFill>
                  <a:srgbClr val="0070C0"/>
                </a:solidFill>
              </a:rPr>
              <a:t> </a:t>
            </a:r>
            <a:r>
              <a:rPr lang="en-US" altLang="en-US" dirty="0">
                <a:solidFill>
                  <a:srgbClr val="0070C0"/>
                </a:solidFill>
              </a:rPr>
              <a:t>кабинета</a:t>
            </a:r>
            <a:r>
              <a:rPr lang="en-US" altLang="ru-RU" dirty="0">
                <a:solidFill>
                  <a:srgbClr val="0070C0"/>
                </a:solidFill>
              </a:rPr>
              <a:t> </a:t>
            </a:r>
            <a:r>
              <a:rPr lang="en-US" altLang="en-US" dirty="0">
                <a:solidFill>
                  <a:srgbClr val="0070C0"/>
                </a:solidFill>
              </a:rPr>
              <a:t>биологической</a:t>
            </a:r>
            <a:r>
              <a:rPr lang="en-US" altLang="ru-RU" dirty="0">
                <a:solidFill>
                  <a:srgbClr val="0070C0"/>
                </a:solidFill>
              </a:rPr>
              <a:t> </a:t>
            </a:r>
            <a:r>
              <a:rPr lang="en-US" altLang="en-US" dirty="0">
                <a:solidFill>
                  <a:srgbClr val="0070C0"/>
                </a:solidFill>
              </a:rPr>
              <a:t>обратной</a:t>
            </a:r>
            <a:r>
              <a:rPr lang="en-US" altLang="ru-RU" dirty="0">
                <a:solidFill>
                  <a:srgbClr val="0070C0"/>
                </a:solidFill>
              </a:rPr>
              <a:t> </a:t>
            </a:r>
            <a:r>
              <a:rPr lang="en-US" altLang="en-US" dirty="0">
                <a:solidFill>
                  <a:srgbClr val="0070C0"/>
                </a:solidFill>
              </a:rPr>
              <a:t>связи</a:t>
            </a:r>
            <a:r>
              <a:rPr lang="en-US" altLang="ru-RU" dirty="0">
                <a:solidFill>
                  <a:srgbClr val="0070C0"/>
                </a:solidFill>
              </a:rPr>
              <a:t> (</a:t>
            </a:r>
            <a:r>
              <a:rPr lang="en-US" altLang="en-US" dirty="0">
                <a:solidFill>
                  <a:srgbClr val="0070C0"/>
                </a:solidFill>
              </a:rPr>
              <a:t>БОС</a:t>
            </a:r>
            <a:r>
              <a:rPr lang="en-US" altLang="ru-RU" dirty="0">
                <a:solidFill>
                  <a:srgbClr val="0070C0"/>
                </a:solidFill>
              </a:rPr>
              <a:t>)</a:t>
            </a:r>
            <a:endParaRPr lang="en-US" alt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1000057"/>
            <a:ext cx="45681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  <a:sym typeface="+mn-ea"/>
              </a:rPr>
              <a:t>Руководитель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Овал 2"/>
          <p:cNvSpPr/>
          <p:nvPr/>
        </p:nvSpPr>
        <p:spPr>
          <a:xfrm>
            <a:off x="599090" y="3109150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86710" y="2387600"/>
            <a:ext cx="8716645" cy="3723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  <a:sym typeface="+mn-ea"/>
              </a:rPr>
              <a:t>Мичурина Надежда Юрьевна</a:t>
            </a:r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  <a:sym typeface="+mn-ea"/>
              </a:rPr>
              <a:t>, </a:t>
            </a:r>
            <a:endParaRPr lang="ru-RU" sz="2000" dirty="0">
              <a:solidFill>
                <a:srgbClr val="A72E88"/>
              </a:solidFill>
              <a:latin typeface="Playfair Display SemiBold" pitchFamily="2" charset="-52"/>
              <a:sym typeface="+mn-ea"/>
            </a:endParaRPr>
          </a:p>
          <a:p>
            <a:endParaRPr lang="ru-RU" sz="2000" dirty="0">
              <a:solidFill>
                <a:srgbClr val="A72E88"/>
              </a:solidFill>
              <a:latin typeface="Playfair Display SemiBold" pitchFamily="2" charset="-52"/>
              <a:sym typeface="+mn-ea"/>
            </a:endParaRPr>
          </a:p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  <a:sym typeface="+mn-ea"/>
              </a:rPr>
              <a:t>кандидат биологических наук, </a:t>
            </a:r>
            <a:br>
              <a:rPr lang="ru-RU" sz="2000" dirty="0">
                <a:solidFill>
                  <a:srgbClr val="A72E88"/>
                </a:solidFill>
                <a:latin typeface="Playfair Display SemiBold" pitchFamily="2" charset="-52"/>
                <a:sym typeface="+mn-ea"/>
              </a:rPr>
            </a:br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  <a:sym typeface="+mn-ea"/>
              </a:rPr>
              <a:t>Россия, Ханты-Мансийский автономный округ - Югра, </a:t>
            </a:r>
            <a:endParaRPr lang="ru-RU" sz="2000" dirty="0">
              <a:solidFill>
                <a:srgbClr val="A72E88"/>
              </a:solidFill>
              <a:latin typeface="Playfair Display SemiBold" pitchFamily="2" charset="-52"/>
              <a:sym typeface="+mn-ea"/>
            </a:endParaRPr>
          </a:p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  <a:sym typeface="+mn-ea"/>
              </a:rPr>
              <a:t>город Ханты-Мансийск</a:t>
            </a:r>
            <a:endParaRPr lang="ru-RU" sz="20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0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en-US" altLang="ru-RU" sz="2000" dirty="0">
              <a:solidFill>
                <a:srgbClr val="0070C0"/>
              </a:solidFill>
              <a:latin typeface="Playfair Display SemiBold" pitchFamily="2" charset="-52"/>
            </a:endParaRPr>
          </a:p>
          <a:p>
            <a:r>
              <a:rPr lang="en-US" altLang="ru-RU" sz="2000" dirty="0">
                <a:solidFill>
                  <a:srgbClr val="0070C0"/>
                </a:solidFill>
                <a:latin typeface="Playfair Display SemiBold" pitchFamily="2" charset="-52"/>
              </a:rPr>
              <a:t>https://vk.com/BioSila_bud_v_ritme</a:t>
            </a:r>
            <a:r>
              <a:rPr lang="en-US" sz="2000" dirty="0">
                <a:solidFill>
                  <a:srgbClr val="0070C0"/>
                </a:solidFill>
                <a:latin typeface="Playfair Display SemiBold" pitchFamily="2" charset="-52"/>
              </a:rPr>
              <a:t> - </a:t>
            </a:r>
            <a:r>
              <a:rPr lang="ru-RU" sz="2000" dirty="0">
                <a:solidFill>
                  <a:srgbClr val="0070C0"/>
                </a:solidFill>
                <a:latin typeface="Playfair Display SemiBold" pitchFamily="2" charset="-52"/>
              </a:rPr>
              <a:t>сообщество проекта в </a:t>
            </a:r>
            <a:r>
              <a:rPr lang="en-US" sz="2000" dirty="0">
                <a:solidFill>
                  <a:srgbClr val="0070C0"/>
                </a:solidFill>
                <a:latin typeface="Playfair Display SemiBold" pitchFamily="2" charset="-52"/>
              </a:rPr>
              <a:t>VK</a:t>
            </a:r>
            <a:endParaRPr lang="en-US" sz="2000" dirty="0">
              <a:solidFill>
                <a:srgbClr val="0070C0"/>
              </a:solidFill>
              <a:latin typeface="Playfair Display SemiBold" pitchFamily="2" charset="-52"/>
            </a:endParaRPr>
          </a:p>
          <a:p>
            <a:endParaRPr lang="en-US" altLang="ru-RU" sz="2000" dirty="0">
              <a:solidFill>
                <a:srgbClr val="0070C0"/>
              </a:solidFill>
              <a:latin typeface="Playfair Display SemiBold" pitchFamily="2" charset="-52"/>
            </a:endParaRPr>
          </a:p>
          <a:p>
            <a:r>
              <a:rPr lang="en-US" altLang="ru-RU" sz="2000" dirty="0">
                <a:solidFill>
                  <a:srgbClr val="0070C0"/>
                </a:solidFill>
                <a:latin typeface="Playfair Display SemiBold" pitchFamily="2" charset="-52"/>
                <a:sym typeface="+mn-ea"/>
              </a:rPr>
              <a:t>https://t.me/BioSila_bud_v_ritme - </a:t>
            </a:r>
            <a:r>
              <a:rPr lang="ru-RU" altLang="ru-RU" sz="2000" dirty="0">
                <a:solidFill>
                  <a:srgbClr val="0070C0"/>
                </a:solidFill>
                <a:latin typeface="Playfair Display SemiBold" pitchFamily="2" charset="-52"/>
                <a:sym typeface="+mn-ea"/>
              </a:rPr>
              <a:t>канал в </a:t>
            </a:r>
            <a:r>
              <a:rPr lang="en-US" altLang="ru-RU" sz="2000" dirty="0">
                <a:solidFill>
                  <a:srgbClr val="0070C0"/>
                </a:solidFill>
                <a:latin typeface="Playfair Display SemiBold" pitchFamily="2" charset="-52"/>
                <a:sym typeface="+mn-ea"/>
              </a:rPr>
              <a:t>Telegram</a:t>
            </a:r>
            <a:endParaRPr lang="en-US" altLang="ru-RU" sz="2000" dirty="0">
              <a:solidFill>
                <a:srgbClr val="0070C0"/>
              </a:solidFill>
              <a:latin typeface="Playfair Display SemiBold" pitchFamily="2" charset="-52"/>
            </a:endParaRPr>
          </a:p>
          <a:p>
            <a:endParaRPr lang="ru-RU" sz="1400" dirty="0"/>
          </a:p>
          <a:p>
            <a:endParaRPr lang="ru-RU" sz="1400" dirty="0"/>
          </a:p>
        </p:txBody>
      </p:sp>
      <p:pic>
        <p:nvPicPr>
          <p:cNvPr id="2" name="Изображение 1"/>
          <p:cNvPicPr/>
          <p:nvPr/>
        </p:nvPicPr>
        <p:blipFill>
          <a:blip r:embed="rId2"/>
          <a:stretch>
            <a:fillRect/>
          </a:stretch>
        </p:blipFill>
        <p:spPr>
          <a:xfrm>
            <a:off x="598805" y="2494280"/>
            <a:ext cx="1982470" cy="23126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5"/>
          <p:cNvSpPr/>
          <p:nvPr/>
        </p:nvSpPr>
        <p:spPr>
          <a:xfrm>
            <a:off x="704215" y="1451610"/>
            <a:ext cx="10730865" cy="4718050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612002" y="1956548"/>
            <a:ext cx="9295656" cy="92202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Рост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распространенности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хронических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заболеваний</a:t>
            </a:r>
            <a:r>
              <a:rPr lang="en-US" altLang="ru-RU" dirty="0">
                <a:solidFill>
                  <a:schemeClr val="bg1"/>
                </a:solidFill>
              </a:rPr>
              <a:t>: </a:t>
            </a:r>
            <a:r>
              <a:rPr lang="ru-RU" altLang="en-US" dirty="0">
                <a:solidFill>
                  <a:schemeClr val="bg1"/>
                </a:solidFill>
              </a:rPr>
              <a:t>в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современном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обществе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наблюдается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значительное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увеличение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числа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хронических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заболеваний</a:t>
            </a:r>
            <a:r>
              <a:rPr lang="en-US" altLang="ru-RU" dirty="0">
                <a:solidFill>
                  <a:schemeClr val="bg1"/>
                </a:solidFill>
              </a:rPr>
              <a:t>. </a:t>
            </a:r>
            <a:r>
              <a:rPr lang="en-US" altLang="en-US" dirty="0">
                <a:solidFill>
                  <a:schemeClr val="bg1"/>
                </a:solidFill>
              </a:rPr>
              <a:t>Это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связано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малоподвижным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образом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жизни</a:t>
            </a:r>
            <a:r>
              <a:rPr lang="en-US" altLang="ru-RU" dirty="0">
                <a:solidFill>
                  <a:schemeClr val="bg1"/>
                </a:solidFill>
              </a:rPr>
              <a:t>, </a:t>
            </a:r>
            <a:r>
              <a:rPr lang="en-US" altLang="en-US" dirty="0">
                <a:solidFill>
                  <a:schemeClr val="bg1"/>
                </a:solidFill>
              </a:rPr>
              <a:t>неправильным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питанием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высоким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уровнем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стресса</a:t>
            </a:r>
            <a:endParaRPr lang="en-US" altLang="ru-RU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92012" y="3215449"/>
            <a:ext cx="9295656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Преимущества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биологической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обратной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связи</a:t>
            </a:r>
            <a:r>
              <a:rPr lang="en-US" altLang="ru-RU" dirty="0">
                <a:solidFill>
                  <a:schemeClr val="bg1"/>
                </a:solidFill>
              </a:rPr>
              <a:t> (</a:t>
            </a:r>
            <a:r>
              <a:rPr lang="en-US" altLang="en-US" dirty="0">
                <a:solidFill>
                  <a:schemeClr val="bg1"/>
                </a:solidFill>
              </a:rPr>
              <a:t>БОС</a:t>
            </a:r>
            <a:r>
              <a:rPr lang="en-US" altLang="ru-RU" dirty="0">
                <a:solidFill>
                  <a:schemeClr val="bg1"/>
                </a:solidFill>
              </a:rPr>
              <a:t>): </a:t>
            </a:r>
            <a:r>
              <a:rPr lang="ru-RU" altLang="en-US" dirty="0">
                <a:solidFill>
                  <a:schemeClr val="bg1"/>
                </a:solidFill>
              </a:rPr>
              <a:t>и</a:t>
            </a:r>
            <a:r>
              <a:rPr lang="en-US" altLang="en-US" dirty="0">
                <a:solidFill>
                  <a:schemeClr val="bg1"/>
                </a:solidFill>
              </a:rPr>
              <a:t>спользование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технологий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БОС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позволяет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людям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лучше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понимать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свое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тело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управлять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своими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физиологическими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процессами</a:t>
            </a:r>
            <a:r>
              <a:rPr lang="en-US" altLang="ru-RU" dirty="0">
                <a:solidFill>
                  <a:schemeClr val="bg1"/>
                </a:solidFill>
              </a:rPr>
              <a:t>. </a:t>
            </a:r>
            <a:r>
              <a:rPr lang="en-US" altLang="en-US" dirty="0">
                <a:solidFill>
                  <a:schemeClr val="bg1"/>
                </a:solidFill>
              </a:rPr>
              <a:t>Это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способствует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снижению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стресса</a:t>
            </a:r>
            <a:r>
              <a:rPr lang="en-US" altLang="ru-RU" dirty="0">
                <a:solidFill>
                  <a:schemeClr val="bg1"/>
                </a:solidFill>
              </a:rPr>
              <a:t>, </a:t>
            </a:r>
            <a:r>
              <a:rPr lang="en-US" altLang="en-US" dirty="0">
                <a:solidFill>
                  <a:schemeClr val="bg1"/>
                </a:solidFill>
              </a:rPr>
              <a:t>улучшению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сна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повышению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общей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работоспособности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2012" y="4706119"/>
            <a:ext cx="9295656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Повышение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осведомленности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здоровье</a:t>
            </a:r>
            <a:r>
              <a:rPr lang="en-US" altLang="ru-RU" dirty="0">
                <a:solidFill>
                  <a:schemeClr val="bg1"/>
                </a:solidFill>
              </a:rPr>
              <a:t>: </a:t>
            </a:r>
            <a:r>
              <a:rPr lang="ru-RU" altLang="en-US" dirty="0">
                <a:solidFill>
                  <a:schemeClr val="bg1"/>
                </a:solidFill>
              </a:rPr>
              <a:t>п</a:t>
            </a:r>
            <a:r>
              <a:rPr lang="en-US" altLang="en-US" dirty="0">
                <a:solidFill>
                  <a:schemeClr val="bg1"/>
                </a:solidFill>
              </a:rPr>
              <a:t>роект</a:t>
            </a:r>
            <a:r>
              <a:rPr lang="en-US" altLang="ru-RU" dirty="0">
                <a:solidFill>
                  <a:schemeClr val="bg1"/>
                </a:solidFill>
              </a:rPr>
              <a:t> "</a:t>
            </a:r>
            <a:r>
              <a:rPr lang="en-US" altLang="en-US" dirty="0">
                <a:solidFill>
                  <a:schemeClr val="bg1"/>
                </a:solidFill>
              </a:rPr>
              <a:t>БиоСила</a:t>
            </a:r>
            <a:r>
              <a:rPr lang="en-US" altLang="ru-RU" dirty="0">
                <a:solidFill>
                  <a:schemeClr val="bg1"/>
                </a:solidFill>
              </a:rPr>
              <a:t>: </a:t>
            </a:r>
            <a:r>
              <a:rPr lang="en-US" altLang="en-US" dirty="0">
                <a:solidFill>
                  <a:schemeClr val="bg1"/>
                </a:solidFill>
              </a:rPr>
              <a:t>будь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ритме</a:t>
            </a:r>
            <a:r>
              <a:rPr lang="en-US" altLang="ru-RU" dirty="0">
                <a:solidFill>
                  <a:schemeClr val="bg1"/>
                </a:solidFill>
              </a:rPr>
              <a:t>" </a:t>
            </a:r>
            <a:r>
              <a:rPr lang="en-US" altLang="en-US" dirty="0">
                <a:solidFill>
                  <a:schemeClr val="bg1"/>
                </a:solidFill>
              </a:rPr>
              <a:t>помогает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участникам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осознать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важность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регулярных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проверок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здоровья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принятия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мер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его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сохранению</a:t>
            </a:r>
            <a:r>
              <a:rPr lang="en-US" altLang="ru-RU" dirty="0">
                <a:solidFill>
                  <a:schemeClr val="bg1"/>
                </a:solidFill>
              </a:rPr>
              <a:t>. </a:t>
            </a:r>
            <a:r>
              <a:rPr lang="en-US" altLang="en-US" dirty="0">
                <a:solidFill>
                  <a:schemeClr val="bg1"/>
                </a:solidFill>
              </a:rPr>
              <a:t>Это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ведет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к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формированию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здоровых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привычек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изменению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отношения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к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своему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организму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3796" y="1721706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6488" y="3037368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6912" y="460699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5"/>
          <p:cNvSpPr/>
          <p:nvPr/>
        </p:nvSpPr>
        <p:spPr>
          <a:xfrm>
            <a:off x="704215" y="1451610"/>
            <a:ext cx="10730865" cy="4718050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612002" y="1956548"/>
            <a:ext cx="9295656" cy="92202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Современные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технологии</a:t>
            </a:r>
            <a:r>
              <a:rPr lang="en-US" altLang="ru-RU" dirty="0">
                <a:solidFill>
                  <a:schemeClr val="bg1"/>
                </a:solidFill>
              </a:rPr>
              <a:t>: </a:t>
            </a:r>
            <a:r>
              <a:rPr lang="ru-RU" altLang="en-US" dirty="0">
                <a:solidFill>
                  <a:schemeClr val="bg1"/>
                </a:solidFill>
              </a:rPr>
              <a:t>и</a:t>
            </a:r>
            <a:r>
              <a:rPr lang="en-US" altLang="en-US" dirty="0">
                <a:solidFill>
                  <a:schemeClr val="bg1"/>
                </a:solidFill>
              </a:rPr>
              <a:t>нтеграция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новейших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технологических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решений</a:t>
            </a:r>
            <a:r>
              <a:rPr lang="en-US" altLang="ru-RU" dirty="0">
                <a:solidFill>
                  <a:schemeClr val="bg1"/>
                </a:solidFill>
              </a:rPr>
              <a:t>, </a:t>
            </a:r>
            <a:r>
              <a:rPr lang="en-US" altLang="en-US" dirty="0">
                <a:solidFill>
                  <a:schemeClr val="bg1"/>
                </a:solidFill>
              </a:rPr>
              <a:t>таких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как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мобильные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приложения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носимые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устройства</a:t>
            </a:r>
            <a:r>
              <a:rPr lang="en-US" altLang="ru-RU" dirty="0">
                <a:solidFill>
                  <a:schemeClr val="bg1"/>
                </a:solidFill>
              </a:rPr>
              <a:t>, </a:t>
            </a:r>
            <a:r>
              <a:rPr lang="en-US" altLang="en-US" dirty="0">
                <a:solidFill>
                  <a:schemeClr val="bg1"/>
                </a:solidFill>
              </a:rPr>
              <a:t>делает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проект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доступным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удобным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для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широкого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круга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пользователей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92012" y="3215449"/>
            <a:ext cx="9295656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Экономическая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выгода</a:t>
            </a:r>
            <a:r>
              <a:rPr lang="en-US" altLang="ru-RU" dirty="0">
                <a:solidFill>
                  <a:schemeClr val="bg1"/>
                </a:solidFill>
              </a:rPr>
              <a:t>: </a:t>
            </a:r>
            <a:r>
              <a:rPr lang="ru-RU" altLang="en-US" dirty="0">
                <a:solidFill>
                  <a:schemeClr val="bg1"/>
                </a:solidFill>
              </a:rPr>
              <a:t>и</a:t>
            </a:r>
            <a:r>
              <a:rPr lang="en-US" altLang="en-US" dirty="0">
                <a:solidFill>
                  <a:schemeClr val="bg1"/>
                </a:solidFill>
              </a:rPr>
              <a:t>нвестиции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профилактику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здоровьесбережение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приводят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к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значительному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сокращению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расходов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лечение</a:t>
            </a:r>
            <a:r>
              <a:rPr lang="en-US" altLang="ru-RU" dirty="0">
                <a:solidFill>
                  <a:schemeClr val="bg1"/>
                </a:solidFill>
              </a:rPr>
              <a:t>. </a:t>
            </a:r>
            <a:r>
              <a:rPr lang="en-US" altLang="en-US" dirty="0">
                <a:solidFill>
                  <a:schemeClr val="bg1"/>
                </a:solidFill>
              </a:rPr>
              <a:t>Таким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образом</a:t>
            </a:r>
            <a:r>
              <a:rPr lang="en-US" altLang="ru-RU" dirty="0">
                <a:solidFill>
                  <a:schemeClr val="bg1"/>
                </a:solidFill>
              </a:rPr>
              <a:t>, </a:t>
            </a:r>
            <a:r>
              <a:rPr lang="en-US" altLang="en-US" dirty="0">
                <a:solidFill>
                  <a:schemeClr val="bg1"/>
                </a:solidFill>
              </a:rPr>
              <a:t>проект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имеет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потенциал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снизить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нагрузку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систему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здравоохранения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2012" y="4706119"/>
            <a:ext cx="9295656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Социальное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значение</a:t>
            </a:r>
            <a:r>
              <a:rPr lang="en-US" altLang="ru-RU" dirty="0">
                <a:solidFill>
                  <a:schemeClr val="bg1"/>
                </a:solidFill>
              </a:rPr>
              <a:t>: </a:t>
            </a:r>
            <a:r>
              <a:rPr lang="ru-RU" altLang="en-US" dirty="0">
                <a:solidFill>
                  <a:schemeClr val="bg1"/>
                </a:solidFill>
              </a:rPr>
              <a:t>п</a:t>
            </a:r>
            <a:r>
              <a:rPr lang="en-US" altLang="en-US" dirty="0">
                <a:solidFill>
                  <a:schemeClr val="bg1"/>
                </a:solidFill>
              </a:rPr>
              <a:t>роект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способствует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укреплению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общественного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здоровья</a:t>
            </a:r>
            <a:r>
              <a:rPr lang="en-US" altLang="ru-RU" dirty="0">
                <a:solidFill>
                  <a:schemeClr val="bg1"/>
                </a:solidFill>
              </a:rPr>
              <a:t>, </a:t>
            </a:r>
            <a:r>
              <a:rPr lang="en-US" altLang="en-US" dirty="0">
                <a:solidFill>
                  <a:schemeClr val="bg1"/>
                </a:solidFill>
              </a:rPr>
              <a:t>повышению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качества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жизни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продлению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активного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долголетия</a:t>
            </a:r>
            <a:r>
              <a:rPr lang="en-US" altLang="ru-RU" dirty="0">
                <a:solidFill>
                  <a:schemeClr val="bg1"/>
                </a:solidFill>
              </a:rPr>
              <a:t>. </a:t>
            </a:r>
            <a:r>
              <a:rPr lang="en-US" altLang="en-US" dirty="0">
                <a:solidFill>
                  <a:schemeClr val="bg1"/>
                </a:solidFill>
              </a:rPr>
              <a:t>Это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особенно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актуально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условиях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старения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населения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увеличения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продолжительности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жизни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3796" y="1721706"/>
            <a:ext cx="70104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4.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6488" y="3037368"/>
            <a:ext cx="70104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5.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6912" y="4606990"/>
            <a:ext cx="70104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6.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5"/>
          <p:cNvSpPr/>
          <p:nvPr/>
        </p:nvSpPr>
        <p:spPr>
          <a:xfrm>
            <a:off x="704215" y="1451610"/>
            <a:ext cx="10730865" cy="4718050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612002" y="1956548"/>
            <a:ext cx="9295656" cy="92202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Интерактивность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вовлеченность</a:t>
            </a:r>
            <a:r>
              <a:rPr lang="en-US" altLang="ru-RU" dirty="0">
                <a:solidFill>
                  <a:schemeClr val="bg1"/>
                </a:solidFill>
              </a:rPr>
              <a:t>: </a:t>
            </a:r>
            <a:r>
              <a:rPr lang="ru-RU" altLang="en-US" dirty="0">
                <a:solidFill>
                  <a:schemeClr val="bg1"/>
                </a:solidFill>
              </a:rPr>
              <a:t>б</a:t>
            </a:r>
            <a:r>
              <a:rPr lang="en-US" altLang="en-US" dirty="0">
                <a:solidFill>
                  <a:schemeClr val="bg1"/>
                </a:solidFill>
              </a:rPr>
              <a:t>лагодаря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использованию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игровых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элементов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соревновательных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механизмов</a:t>
            </a:r>
            <a:r>
              <a:rPr lang="en-US" altLang="ru-RU" dirty="0">
                <a:solidFill>
                  <a:schemeClr val="bg1"/>
                </a:solidFill>
              </a:rPr>
              <a:t>, </a:t>
            </a:r>
            <a:r>
              <a:rPr lang="en-US" altLang="en-US" dirty="0">
                <a:solidFill>
                  <a:schemeClr val="bg1"/>
                </a:solidFill>
              </a:rPr>
              <a:t>участники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проекта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остаются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мотивированными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заинтересованы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достижении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поставленных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целей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92012" y="3215449"/>
            <a:ext cx="9295656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Поддержка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научных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исследований</a:t>
            </a:r>
            <a:r>
              <a:rPr lang="en-US" altLang="ru-RU" dirty="0">
                <a:solidFill>
                  <a:schemeClr val="bg1"/>
                </a:solidFill>
              </a:rPr>
              <a:t>: </a:t>
            </a:r>
            <a:r>
              <a:rPr lang="ru-RU" altLang="en-US" dirty="0">
                <a:solidFill>
                  <a:schemeClr val="bg1"/>
                </a:solidFill>
              </a:rPr>
              <a:t>п</a:t>
            </a:r>
            <a:r>
              <a:rPr lang="en-US" altLang="en-US" dirty="0">
                <a:solidFill>
                  <a:schemeClr val="bg1"/>
                </a:solidFill>
              </a:rPr>
              <a:t>роект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создает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базу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данных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для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дальнейших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исследований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области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физиологии</a:t>
            </a:r>
            <a:r>
              <a:rPr lang="en-US" altLang="ru-RU" dirty="0">
                <a:solidFill>
                  <a:schemeClr val="bg1"/>
                </a:solidFill>
              </a:rPr>
              <a:t>, </a:t>
            </a:r>
            <a:r>
              <a:rPr lang="en-US" altLang="en-US" dirty="0">
                <a:solidFill>
                  <a:schemeClr val="bg1"/>
                </a:solidFill>
              </a:rPr>
              <a:t>психологии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ru-RU" altLang="en-US" dirty="0">
                <a:solidFill>
                  <a:schemeClr val="bg1"/>
                </a:solidFill>
              </a:rPr>
              <a:t>нейробиологии</a:t>
            </a:r>
            <a:r>
              <a:rPr lang="en-US" altLang="ru-RU" dirty="0">
                <a:solidFill>
                  <a:schemeClr val="bg1"/>
                </a:solidFill>
              </a:rPr>
              <a:t>, </a:t>
            </a:r>
            <a:r>
              <a:rPr lang="en-US" altLang="en-US" dirty="0">
                <a:solidFill>
                  <a:schemeClr val="bg1"/>
                </a:solidFill>
              </a:rPr>
              <a:t>что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может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привести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к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новым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открытиям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разработкам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2012" y="4706119"/>
            <a:ext cx="9295656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Экологическая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устойчивость</a:t>
            </a:r>
            <a:r>
              <a:rPr lang="en-US" altLang="ru-RU" dirty="0">
                <a:solidFill>
                  <a:schemeClr val="bg1"/>
                </a:solidFill>
              </a:rPr>
              <a:t>: </a:t>
            </a:r>
            <a:r>
              <a:rPr lang="ru-RU" altLang="en-US" dirty="0">
                <a:solidFill>
                  <a:schemeClr val="bg1"/>
                </a:solidFill>
              </a:rPr>
              <a:t>п</a:t>
            </a:r>
            <a:r>
              <a:rPr lang="en-US" altLang="en-US" dirty="0">
                <a:solidFill>
                  <a:schemeClr val="bg1"/>
                </a:solidFill>
              </a:rPr>
              <a:t>опуляризация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здорового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образа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жизни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и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отказ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вредных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привычек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снижают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негативное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воздействие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на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окружающую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среду</a:t>
            </a:r>
            <a:r>
              <a:rPr lang="en-US" altLang="ru-RU" dirty="0">
                <a:solidFill>
                  <a:schemeClr val="bg1"/>
                </a:solidFill>
              </a:rPr>
              <a:t>, </a:t>
            </a:r>
            <a:r>
              <a:rPr lang="en-US" altLang="en-US" dirty="0">
                <a:solidFill>
                  <a:schemeClr val="bg1"/>
                </a:solidFill>
              </a:rPr>
              <a:t>способствуя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устойчивому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развитию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bg1"/>
                </a:solidFill>
              </a:rPr>
              <a:t>общества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3796" y="1721706"/>
            <a:ext cx="70104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7.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6488" y="3037368"/>
            <a:ext cx="70104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8.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6912" y="4606990"/>
            <a:ext cx="70104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9.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03865" y="111181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14425" y="2951480"/>
            <a:ext cx="911415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400" dirty="0"/>
              <a:t>жители</a:t>
            </a:r>
            <a:r>
              <a:rPr lang="en-US" altLang="ru-RU" sz="4400" dirty="0"/>
              <a:t> </a:t>
            </a:r>
            <a:r>
              <a:rPr lang="en-US" altLang="en-US" sz="4400" dirty="0"/>
              <a:t>города</a:t>
            </a:r>
            <a:r>
              <a:rPr lang="en-US" altLang="ru-RU" sz="4400" dirty="0"/>
              <a:t> </a:t>
            </a:r>
            <a:r>
              <a:rPr lang="en-US" altLang="en-US" sz="4400" dirty="0"/>
              <a:t>Ханты</a:t>
            </a:r>
            <a:r>
              <a:rPr lang="en-US" altLang="ru-RU" sz="4400" dirty="0"/>
              <a:t>-</a:t>
            </a:r>
            <a:r>
              <a:rPr lang="en-US" altLang="en-US" sz="4400" dirty="0"/>
              <a:t>Мансийска</a:t>
            </a:r>
            <a:endParaRPr lang="en-US" alt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725" y="103434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3458" y="2698484"/>
            <a:ext cx="10290624" cy="1599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4400" dirty="0"/>
              <a:t>Инициатива </a:t>
            </a:r>
            <a:endParaRPr lang="ru-RU" sz="4400" dirty="0"/>
          </a:p>
          <a:p>
            <a:pPr>
              <a:spcBef>
                <a:spcPts val="1200"/>
              </a:spcBef>
            </a:pPr>
            <a:endParaRPr lang="ru-RU" sz="4400" dirty="0"/>
          </a:p>
        </p:txBody>
      </p:sp>
      <p:sp>
        <p:nvSpPr>
          <p:cNvPr id="8" name="Овал 2"/>
          <p:cNvSpPr/>
          <p:nvPr/>
        </p:nvSpPr>
        <p:spPr>
          <a:xfrm>
            <a:off x="1394914" y="3063352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81970" y="701607"/>
            <a:ext cx="35267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6780" y="2425700"/>
            <a:ext cx="933831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Помочь людям находиться в гармонии с собственными биологическими ритмами, обеспечивая оптимальное функционирование организма и повышая общую жизненную энергию</a:t>
            </a:r>
            <a:endParaRPr lang="ru-RU" sz="3600" dirty="0"/>
          </a:p>
        </p:txBody>
      </p:sp>
      <p:sp>
        <p:nvSpPr>
          <p:cNvPr id="2" name="Овал 2"/>
          <p:cNvSpPr/>
          <p:nvPr/>
        </p:nvSpPr>
        <p:spPr>
          <a:xfrm>
            <a:off x="1394914" y="3520552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456882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Цели и задачи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8791" y="242318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rgbClr val="A72E88"/>
              </a:solidFill>
              <a:latin typeface="Dita Sweet" panose="02000503090000020004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4348" y="375344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  <a:endParaRPr lang="ru-RU" sz="5400" dirty="0">
              <a:solidFill>
                <a:srgbClr val="A72E88"/>
              </a:solidFill>
              <a:latin typeface="Dita Sweet" panose="02000503090000020004" pitchFamily="50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1282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  <a:endParaRPr lang="ru-RU" sz="5400" dirty="0">
              <a:solidFill>
                <a:srgbClr val="A72E88"/>
              </a:solidFill>
              <a:latin typeface="Dita Sweet" panose="02000503090000020004" pitchFamily="50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81162" y="1635147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47514" y="268029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47303" y="387908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4643" y="1689479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Playfair Display SemiBold" pitchFamily="2" charset="-5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34135" y="2369185"/>
            <a:ext cx="455041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/>
              <a:t>Помочь</a:t>
            </a:r>
            <a:r>
              <a:rPr lang="en-US" altLang="ru-RU" dirty="0"/>
              <a:t> </a:t>
            </a:r>
            <a:r>
              <a:rPr lang="en-US" altLang="en-US" dirty="0"/>
              <a:t>людям</a:t>
            </a:r>
            <a:r>
              <a:rPr lang="en-US" altLang="ru-RU" dirty="0"/>
              <a:t> </a:t>
            </a:r>
            <a:r>
              <a:rPr lang="en-US" altLang="en-US" dirty="0"/>
              <a:t>улучшить</a:t>
            </a:r>
            <a:r>
              <a:rPr lang="en-US" altLang="ru-RU" dirty="0"/>
              <a:t> </a:t>
            </a:r>
            <a:r>
              <a:rPr lang="en-US" altLang="en-US" dirty="0"/>
              <a:t>своё</a:t>
            </a:r>
            <a:r>
              <a:rPr lang="en-US" altLang="ru-RU" dirty="0"/>
              <a:t> </a:t>
            </a:r>
            <a:r>
              <a:rPr lang="en-US" altLang="en-US" dirty="0"/>
              <a:t>физическое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психоэмоциональное</a:t>
            </a:r>
            <a:r>
              <a:rPr lang="en-US" altLang="ru-RU" dirty="0"/>
              <a:t> </a:t>
            </a:r>
            <a:r>
              <a:rPr lang="en-US" altLang="en-US" dirty="0"/>
              <a:t>состояние</a:t>
            </a:r>
            <a:r>
              <a:rPr lang="en-US" altLang="ru-RU" dirty="0"/>
              <a:t> </a:t>
            </a:r>
            <a:r>
              <a:rPr lang="en-US" altLang="en-US" dirty="0"/>
              <a:t>путём</a:t>
            </a:r>
            <a:r>
              <a:rPr lang="en-US" altLang="ru-RU" dirty="0"/>
              <a:t> </a:t>
            </a:r>
            <a:r>
              <a:rPr lang="en-US" altLang="en-US" dirty="0"/>
              <a:t>использования</a:t>
            </a:r>
            <a:r>
              <a:rPr lang="en-US" altLang="ru-RU" dirty="0"/>
              <a:t> </a:t>
            </a:r>
            <a:r>
              <a:rPr lang="en-US" altLang="en-US" dirty="0"/>
              <a:t>современных</a:t>
            </a:r>
            <a:r>
              <a:rPr lang="en-US" altLang="ru-RU" dirty="0"/>
              <a:t> </a:t>
            </a:r>
            <a:r>
              <a:rPr lang="en-US" altLang="en-US" dirty="0"/>
              <a:t>технологий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персонализированных</a:t>
            </a:r>
            <a:r>
              <a:rPr lang="en-US" altLang="ru-RU" dirty="0"/>
              <a:t> </a:t>
            </a:r>
            <a:r>
              <a:rPr lang="en-US" altLang="en-US" dirty="0"/>
              <a:t>подходов</a:t>
            </a:r>
            <a:endParaRPr lang="en-US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456690" y="3745230"/>
            <a:ext cx="44577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/>
              <a:t>Способствовать</a:t>
            </a:r>
            <a:r>
              <a:rPr lang="en-US" altLang="ru-RU" dirty="0"/>
              <a:t> </a:t>
            </a:r>
            <a:r>
              <a:rPr lang="en-US" altLang="en-US" dirty="0"/>
              <a:t>формированию</a:t>
            </a:r>
            <a:r>
              <a:rPr lang="en-US" altLang="ru-RU" dirty="0"/>
              <a:t> </a:t>
            </a:r>
            <a:r>
              <a:rPr lang="en-US" altLang="en-US" dirty="0"/>
              <a:t>здоровых</a:t>
            </a:r>
            <a:r>
              <a:rPr lang="en-US" altLang="ru-RU" dirty="0"/>
              <a:t> </a:t>
            </a:r>
            <a:r>
              <a:rPr lang="en-US" altLang="en-US" dirty="0"/>
              <a:t>привычек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созданию</a:t>
            </a:r>
            <a:r>
              <a:rPr lang="en-US" altLang="ru-RU" dirty="0"/>
              <a:t> </a:t>
            </a:r>
            <a:r>
              <a:rPr lang="en-US" altLang="en-US" dirty="0"/>
              <a:t>культуры</a:t>
            </a:r>
            <a:r>
              <a:rPr lang="en-US" altLang="ru-RU" dirty="0"/>
              <a:t> </a:t>
            </a:r>
            <a:r>
              <a:rPr lang="en-US" altLang="en-US" dirty="0"/>
              <a:t>ответственого</a:t>
            </a:r>
            <a:r>
              <a:rPr lang="en-US" altLang="ru-RU" dirty="0"/>
              <a:t> </a:t>
            </a:r>
            <a:r>
              <a:rPr lang="en-US" altLang="en-US" dirty="0"/>
              <a:t>отношения</a:t>
            </a:r>
            <a:r>
              <a:rPr lang="en-US" altLang="ru-RU" dirty="0"/>
              <a:t> </a:t>
            </a:r>
            <a:r>
              <a:rPr lang="en-US" altLang="en-US" dirty="0"/>
              <a:t>к</a:t>
            </a:r>
            <a:r>
              <a:rPr lang="en-US" altLang="ru-RU" dirty="0"/>
              <a:t> </a:t>
            </a:r>
            <a:r>
              <a:rPr lang="en-US" altLang="en-US" dirty="0"/>
              <a:t>своему</a:t>
            </a:r>
            <a:r>
              <a:rPr lang="en-US" altLang="ru-RU" dirty="0"/>
              <a:t> </a:t>
            </a:r>
            <a:r>
              <a:rPr lang="en-US" altLang="en-US" dirty="0"/>
              <a:t>здоровью</a:t>
            </a:r>
            <a:endParaRPr lang="en-US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430020" y="5083810"/>
            <a:ext cx="412559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/>
              <a:t>Содействовать</a:t>
            </a:r>
            <a:r>
              <a:rPr lang="en-US" altLang="ru-RU" dirty="0"/>
              <a:t> </a:t>
            </a:r>
            <a:r>
              <a:rPr lang="en-US" altLang="en-US" dirty="0"/>
              <a:t>профилактике</a:t>
            </a:r>
            <a:r>
              <a:rPr lang="en-US" altLang="ru-RU" dirty="0"/>
              <a:t> </a:t>
            </a:r>
            <a:r>
              <a:rPr lang="en-US" altLang="en-US" dirty="0"/>
              <a:t>заболеваний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улучшению</a:t>
            </a:r>
            <a:r>
              <a:rPr lang="en-US" altLang="ru-RU" dirty="0"/>
              <a:t> </a:t>
            </a:r>
            <a:r>
              <a:rPr lang="en-US" altLang="en-US" dirty="0"/>
              <a:t>качества</a:t>
            </a:r>
            <a:r>
              <a:rPr lang="en-US" altLang="ru-RU" dirty="0"/>
              <a:t> </a:t>
            </a:r>
            <a:r>
              <a:rPr lang="en-US" altLang="en-US" dirty="0"/>
              <a:t>жизни</a:t>
            </a:r>
            <a:r>
              <a:rPr lang="en-US" altLang="ru-RU" dirty="0"/>
              <a:t> </a:t>
            </a:r>
            <a:r>
              <a:rPr lang="en-US" altLang="en-US" dirty="0"/>
              <a:t>пользователей</a:t>
            </a:r>
            <a:endParaRPr lang="en-US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917055" y="1635125"/>
            <a:ext cx="463169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/>
              <a:t>Внедрение</a:t>
            </a:r>
            <a:r>
              <a:rPr lang="en-US" altLang="ru-RU" dirty="0"/>
              <a:t> </a:t>
            </a:r>
            <a:r>
              <a:rPr lang="en-US" altLang="en-US" dirty="0"/>
              <a:t>БОС</a:t>
            </a:r>
            <a:r>
              <a:rPr lang="en-US" altLang="ru-RU" dirty="0"/>
              <a:t>-</a:t>
            </a:r>
            <a:r>
              <a:rPr lang="en-US" altLang="en-US" dirty="0"/>
              <a:t>технологий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повседневную</a:t>
            </a:r>
            <a:r>
              <a:rPr lang="en-US" altLang="ru-RU" dirty="0"/>
              <a:t> </a:t>
            </a:r>
            <a:r>
              <a:rPr lang="en-US" altLang="en-US" dirty="0"/>
              <a:t>жизнь</a:t>
            </a:r>
            <a:r>
              <a:rPr lang="en-US" altLang="ru-RU" dirty="0"/>
              <a:t> </a:t>
            </a:r>
            <a:r>
              <a:rPr lang="en-US" altLang="en-US" dirty="0"/>
              <a:t>людей</a:t>
            </a:r>
            <a:r>
              <a:rPr lang="en-US" altLang="ru-RU" dirty="0"/>
              <a:t> </a:t>
            </a:r>
            <a:r>
              <a:rPr lang="en-US" altLang="en-US" dirty="0"/>
              <a:t>для</a:t>
            </a:r>
            <a:r>
              <a:rPr lang="en-US" altLang="ru-RU" dirty="0"/>
              <a:t> </a:t>
            </a:r>
            <a:r>
              <a:rPr lang="en-US" altLang="en-US" dirty="0"/>
              <a:t>улучшения</a:t>
            </a:r>
            <a:r>
              <a:rPr lang="en-US" altLang="ru-RU" dirty="0"/>
              <a:t> </a:t>
            </a:r>
            <a:r>
              <a:rPr lang="en-US" altLang="en-US" dirty="0"/>
              <a:t>общего</a:t>
            </a:r>
            <a:r>
              <a:rPr lang="en-US" altLang="ru-RU" dirty="0"/>
              <a:t> </a:t>
            </a:r>
            <a:r>
              <a:rPr lang="en-US" altLang="en-US" dirty="0"/>
              <a:t>самочувствия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снижения</a:t>
            </a:r>
            <a:r>
              <a:rPr lang="en-US" altLang="ru-RU" dirty="0"/>
              <a:t> </a:t>
            </a:r>
            <a:r>
              <a:rPr lang="en-US" altLang="en-US" dirty="0"/>
              <a:t>уровня</a:t>
            </a:r>
            <a:r>
              <a:rPr lang="en-US" altLang="ru-RU" dirty="0"/>
              <a:t> </a:t>
            </a:r>
            <a:r>
              <a:rPr lang="en-US" altLang="en-US" dirty="0"/>
              <a:t>стресса</a:t>
            </a:r>
            <a:endParaRPr lang="en-US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35470" y="2829560"/>
            <a:ext cx="485076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ym typeface="+mn-ea"/>
              </a:rPr>
              <a:t>Использование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БОС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в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спортивных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тренировках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для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оптимизации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нагрузок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и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предотвращения</a:t>
            </a:r>
            <a:r>
              <a:rPr lang="en-US" altLang="ru-RU" dirty="0">
                <a:sym typeface="+mn-ea"/>
              </a:rPr>
              <a:t> </a:t>
            </a:r>
            <a:r>
              <a:rPr lang="en-US" altLang="en-US" dirty="0">
                <a:sym typeface="+mn-ea"/>
              </a:rPr>
              <a:t>травм</a:t>
            </a:r>
            <a:r>
              <a:rPr lang="ru-RU" altLang="en-US" dirty="0">
                <a:sym typeface="+mn-ea"/>
              </a:rPr>
              <a:t>, ускорение восстановительных процессов</a:t>
            </a:r>
            <a:endParaRPr lang="ru-RU" altLang="en-US" dirty="0">
              <a:sym typeface="+mn-e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90080" y="5200650"/>
            <a:ext cx="461327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/>
              <a:t>Анализ</a:t>
            </a:r>
            <a:r>
              <a:rPr lang="en-US" altLang="ru-RU" dirty="0"/>
              <a:t> </a:t>
            </a:r>
            <a:r>
              <a:rPr lang="en-US" altLang="en-US" dirty="0"/>
              <a:t>полученных</a:t>
            </a:r>
            <a:r>
              <a:rPr lang="en-US" altLang="ru-RU" dirty="0"/>
              <a:t> </a:t>
            </a:r>
            <a:r>
              <a:rPr lang="en-US" altLang="en-US" dirty="0"/>
              <a:t>данных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публикация</a:t>
            </a:r>
            <a:r>
              <a:rPr lang="en-US" altLang="ru-RU" dirty="0"/>
              <a:t> </a:t>
            </a:r>
            <a:r>
              <a:rPr lang="en-US" altLang="en-US" dirty="0"/>
              <a:t>результатов</a:t>
            </a:r>
            <a:r>
              <a:rPr lang="en-US" altLang="ru-RU" dirty="0"/>
              <a:t> </a:t>
            </a:r>
            <a:r>
              <a:rPr lang="en-US" altLang="en-US" dirty="0"/>
              <a:t>исследований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научных</a:t>
            </a:r>
            <a:r>
              <a:rPr lang="en-US" altLang="ru-RU" dirty="0"/>
              <a:t> </a:t>
            </a:r>
            <a:r>
              <a:rPr lang="en-US" altLang="en-US" dirty="0"/>
              <a:t>журналах</a:t>
            </a:r>
            <a:endParaRPr lang="en-US" altLang="en-US" dirty="0"/>
          </a:p>
        </p:txBody>
      </p:sp>
      <p:sp>
        <p:nvSpPr>
          <p:cNvPr id="2" name="TextBox 12"/>
          <p:cNvSpPr txBox="1"/>
          <p:nvPr/>
        </p:nvSpPr>
        <p:spPr>
          <a:xfrm>
            <a:off x="6147303" y="5331961"/>
            <a:ext cx="70104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3" name="TextBox 19"/>
          <p:cNvSpPr txBox="1"/>
          <p:nvPr/>
        </p:nvSpPr>
        <p:spPr>
          <a:xfrm>
            <a:off x="6935470" y="4204335"/>
            <a:ext cx="46132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dirty="0"/>
              <a:t>Повышение</a:t>
            </a:r>
            <a:r>
              <a:rPr lang="en-US" altLang="ru-RU" dirty="0"/>
              <a:t> </a:t>
            </a:r>
            <a:r>
              <a:rPr lang="en-US" altLang="en-US" dirty="0"/>
              <a:t>концентрации</a:t>
            </a:r>
            <a:r>
              <a:rPr lang="en-US" altLang="ru-RU" dirty="0"/>
              <a:t>, </a:t>
            </a:r>
            <a:r>
              <a:rPr lang="en-US" altLang="en-US" dirty="0"/>
              <a:t>памяти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внимания</a:t>
            </a:r>
            <a:r>
              <a:rPr lang="en-US" altLang="ru-RU" dirty="0"/>
              <a:t> </a:t>
            </a:r>
            <a:r>
              <a:rPr lang="en-US" altLang="en-US" dirty="0"/>
              <a:t>у</a:t>
            </a:r>
            <a:r>
              <a:rPr lang="en-US" altLang="ru-RU" dirty="0"/>
              <a:t> </a:t>
            </a:r>
            <a:r>
              <a:rPr lang="en-US" altLang="en-US" dirty="0"/>
              <a:t>детей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взрослых</a:t>
            </a:r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74350" y="79812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/>
          <p:cNvSpPr/>
          <p:nvPr/>
        </p:nvSpPr>
        <p:spPr>
          <a:xfrm>
            <a:off x="1266718" y="2254942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 dirty="0"/>
              <a:t>И</a:t>
            </a:r>
            <a:r>
              <a:rPr lang="en-US" altLang="en-US" dirty="0"/>
              <a:t>спользовани</a:t>
            </a:r>
            <a:r>
              <a:rPr lang="ru-RU" altLang="en-US" dirty="0"/>
              <a:t>е</a:t>
            </a:r>
            <a:r>
              <a:rPr lang="en-US" altLang="ru-RU" dirty="0"/>
              <a:t> </a:t>
            </a:r>
            <a:r>
              <a:rPr lang="en-US" altLang="en-US" dirty="0"/>
              <a:t>технологий</a:t>
            </a:r>
            <a:r>
              <a:rPr lang="en-US" altLang="ru-RU" dirty="0"/>
              <a:t> </a:t>
            </a:r>
            <a:r>
              <a:rPr lang="en-US" altLang="en-US" dirty="0"/>
              <a:t>биологической</a:t>
            </a:r>
            <a:r>
              <a:rPr lang="en-US" altLang="ru-RU" dirty="0"/>
              <a:t> </a:t>
            </a:r>
            <a:r>
              <a:rPr lang="en-US" altLang="en-US" dirty="0"/>
              <a:t>обратной</a:t>
            </a:r>
            <a:r>
              <a:rPr lang="en-US" altLang="ru-RU" dirty="0"/>
              <a:t> </a:t>
            </a:r>
            <a:r>
              <a:rPr lang="en-US" altLang="en-US" dirty="0"/>
              <a:t>связи</a:t>
            </a:r>
            <a:r>
              <a:rPr lang="en-US" altLang="ru-RU" dirty="0"/>
              <a:t> (</a:t>
            </a:r>
            <a:r>
              <a:rPr lang="en-US" altLang="en-US" dirty="0"/>
              <a:t>БОС</a:t>
            </a:r>
            <a:r>
              <a:rPr lang="en-US" altLang="ru-RU" dirty="0"/>
              <a:t>) </a:t>
            </a:r>
            <a:r>
              <a:rPr lang="en-US" altLang="en-US" dirty="0"/>
              <a:t>для</a:t>
            </a:r>
            <a:r>
              <a:rPr lang="en-US" altLang="ru-RU" dirty="0"/>
              <a:t> </a:t>
            </a:r>
            <a:r>
              <a:rPr lang="en-US" altLang="en-US" dirty="0"/>
              <a:t>укрепления</a:t>
            </a:r>
            <a:r>
              <a:rPr lang="en-US" altLang="ru-RU" dirty="0"/>
              <a:t> </a:t>
            </a:r>
            <a:r>
              <a:rPr lang="en-US" altLang="en-US" dirty="0"/>
              <a:t>здоровья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повышения</a:t>
            </a:r>
            <a:r>
              <a:rPr lang="en-US" altLang="ru-RU" dirty="0"/>
              <a:t> </a:t>
            </a:r>
            <a:r>
              <a:rPr lang="en-US" altLang="en-US" dirty="0"/>
              <a:t>осознанности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отношении</a:t>
            </a:r>
            <a:r>
              <a:rPr lang="en-US" altLang="ru-RU" dirty="0"/>
              <a:t> </a:t>
            </a:r>
            <a:r>
              <a:rPr lang="en-US" altLang="en-US" dirty="0"/>
              <a:t>своего</a:t>
            </a:r>
            <a:r>
              <a:rPr lang="en-US" altLang="ru-RU" dirty="0"/>
              <a:t> </a:t>
            </a:r>
            <a:r>
              <a:rPr lang="en-US" altLang="en-US" dirty="0"/>
              <a:t>организма</a:t>
            </a:r>
            <a:endParaRPr lang="en-US" altLang="en-US" dirty="0"/>
          </a:p>
        </p:txBody>
      </p:sp>
      <p:sp>
        <p:nvSpPr>
          <p:cNvPr id="9" name="Прямоугольник: скругленные углы 15"/>
          <p:cNvSpPr/>
          <p:nvPr/>
        </p:nvSpPr>
        <p:spPr>
          <a:xfrm>
            <a:off x="1266718" y="3640621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 dirty="0"/>
              <a:t>П</a:t>
            </a:r>
            <a:r>
              <a:rPr lang="en-US" altLang="en-US" dirty="0"/>
              <a:t>омо</a:t>
            </a:r>
            <a:r>
              <a:rPr lang="ru-RU" altLang="en-US" dirty="0"/>
              <a:t>щ</a:t>
            </a:r>
            <a:r>
              <a:rPr lang="en-US" altLang="en-US" dirty="0"/>
              <a:t>ь</a:t>
            </a:r>
            <a:r>
              <a:rPr lang="en-US" altLang="ru-RU" dirty="0"/>
              <a:t> </a:t>
            </a:r>
            <a:r>
              <a:rPr lang="en-US" altLang="en-US" dirty="0"/>
              <a:t>людям</a:t>
            </a:r>
            <a:r>
              <a:rPr lang="en-US" altLang="ru-RU" dirty="0"/>
              <a:t> </a:t>
            </a:r>
            <a:r>
              <a:rPr lang="en-US" altLang="en-US" dirty="0"/>
              <a:t>находиться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гармонии</a:t>
            </a:r>
            <a:r>
              <a:rPr lang="en-US" altLang="ru-RU" dirty="0"/>
              <a:t> </a:t>
            </a:r>
            <a:r>
              <a:rPr lang="en-US" altLang="en-US" dirty="0"/>
              <a:t>с</a:t>
            </a:r>
            <a:r>
              <a:rPr lang="en-US" altLang="ru-RU" dirty="0"/>
              <a:t> </a:t>
            </a:r>
            <a:r>
              <a:rPr lang="en-US" altLang="en-US" dirty="0"/>
              <a:t>собственными</a:t>
            </a:r>
            <a:r>
              <a:rPr lang="en-US" altLang="ru-RU" dirty="0"/>
              <a:t> </a:t>
            </a:r>
            <a:r>
              <a:rPr lang="en-US" altLang="en-US" dirty="0"/>
              <a:t>биологическими</a:t>
            </a:r>
            <a:r>
              <a:rPr lang="en-US" altLang="ru-RU" dirty="0"/>
              <a:t> </a:t>
            </a:r>
            <a:r>
              <a:rPr lang="en-US" altLang="en-US" dirty="0"/>
              <a:t>ритмами</a:t>
            </a:r>
            <a:r>
              <a:rPr lang="en-US" altLang="ru-RU" dirty="0"/>
              <a:t>, </a:t>
            </a:r>
            <a:r>
              <a:rPr lang="en-US" altLang="en-US" dirty="0"/>
              <a:t>обеспечивая</a:t>
            </a:r>
            <a:r>
              <a:rPr lang="en-US" altLang="ru-RU" dirty="0"/>
              <a:t> </a:t>
            </a:r>
            <a:r>
              <a:rPr lang="en-US" altLang="en-US" dirty="0"/>
              <a:t>оптимальное</a:t>
            </a:r>
            <a:r>
              <a:rPr lang="en-US" altLang="ru-RU" dirty="0"/>
              <a:t> </a:t>
            </a:r>
            <a:r>
              <a:rPr lang="en-US" altLang="en-US" dirty="0"/>
              <a:t>функционирование</a:t>
            </a:r>
            <a:r>
              <a:rPr lang="en-US" altLang="ru-RU" dirty="0"/>
              <a:t> </a:t>
            </a:r>
            <a:r>
              <a:rPr lang="en-US" altLang="en-US" dirty="0"/>
              <a:t>организма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повышая</a:t>
            </a:r>
            <a:r>
              <a:rPr lang="en-US" altLang="ru-RU" dirty="0"/>
              <a:t> </a:t>
            </a:r>
            <a:r>
              <a:rPr lang="en-US" altLang="en-US" dirty="0"/>
              <a:t>общую</a:t>
            </a:r>
            <a:r>
              <a:rPr lang="en-US" altLang="ru-RU" dirty="0"/>
              <a:t> </a:t>
            </a:r>
            <a:r>
              <a:rPr lang="en-US" altLang="en-US" dirty="0"/>
              <a:t>жизненную</a:t>
            </a:r>
            <a:r>
              <a:rPr lang="en-US" altLang="ru-RU" dirty="0"/>
              <a:t> </a:t>
            </a:r>
            <a:r>
              <a:rPr lang="en-US" altLang="en-US" dirty="0"/>
              <a:t>энергию</a:t>
            </a:r>
            <a:endParaRPr lang="en-US" altLang="en-US" dirty="0"/>
          </a:p>
        </p:txBody>
      </p:sp>
      <p:sp>
        <p:nvSpPr>
          <p:cNvPr id="10" name="Прямоугольник: скругленные углы 16"/>
          <p:cNvSpPr/>
          <p:nvPr/>
        </p:nvSpPr>
        <p:spPr>
          <a:xfrm>
            <a:off x="1266718" y="5026300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dirty="0"/>
              <a:t>Инновационные</a:t>
            </a:r>
            <a:r>
              <a:rPr lang="en-US" altLang="ru-RU" dirty="0"/>
              <a:t> </a:t>
            </a:r>
            <a:r>
              <a:rPr lang="en-US" altLang="en-US" dirty="0"/>
              <a:t>технологии</a:t>
            </a:r>
            <a:r>
              <a:rPr lang="ru-RU" altLang="en-US" dirty="0"/>
              <a:t>, персональные рекомендации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научные</a:t>
            </a:r>
            <a:r>
              <a:rPr lang="en-US" altLang="ru-RU" dirty="0"/>
              <a:t> </a:t>
            </a:r>
            <a:r>
              <a:rPr lang="en-US" altLang="en-US" dirty="0"/>
              <a:t>исследования</a:t>
            </a:r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6037</Words>
  <Application>WPS Presentation</Application>
  <PresentationFormat>Widescreen</PresentationFormat>
  <Paragraphs>192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8" baseType="lpstr">
      <vt:lpstr>Arial</vt:lpstr>
      <vt:lpstr>SimSun</vt:lpstr>
      <vt:lpstr>Wingdings</vt:lpstr>
      <vt:lpstr>Playfair Display</vt:lpstr>
      <vt:lpstr>Segoe Print</vt:lpstr>
      <vt:lpstr>Playfair Display SemiBold</vt:lpstr>
      <vt:lpstr>Dita Sweet</vt:lpstr>
      <vt:lpstr>Calibri</vt:lpstr>
      <vt:lpstr>Microsoft YaHei</vt:lpstr>
      <vt:lpstr>Arial Unicode MS</vt:lpstr>
      <vt:lpstr>Calibri Light</vt:lpstr>
      <vt:lpstr>Yu Gothic UI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Надежда Мичурина</cp:lastModifiedBy>
  <cp:revision>7</cp:revision>
  <dcterms:created xsi:type="dcterms:W3CDTF">2025-03-26T12:04:00Z</dcterms:created>
  <dcterms:modified xsi:type="dcterms:W3CDTF">2025-04-12T06:20:49Z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9445E4A44C8B4D238473970EAE4AA591_13</vt:lpwstr>
  </property>
  <property fmtid="{D5CDD505-2E9C-101B-9397-08002B2CF9AE}" pid="3" name="KSOProductBuildVer">
    <vt:lpwstr>1049-12.2.0.20326</vt:lpwstr>
  </property>
</Properties>
</file>